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797675" cy="9926638"/>
  <p:embeddedFontLst>
    <p:embeddedFont>
      <p:font typeface="Book Antiqua" panose="02040602050305030304" pitchFamily="18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9D7101F-7FC8-44B2-9634-FF3EAC799571}">
  <a:tblStyle styleId="{D9D7101F-7FC8-44B2-9634-FF3EAC7995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5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33c8a838a0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100" cy="3722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33c8a838a0_0_114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34032b94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34032b948f_0_0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00" cy="44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3150" y="744475"/>
            <a:ext cx="453200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aotise päis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itel ja vertikaal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altiitel ja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ealkiri ja sis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itelslaid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 sisu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õrdlus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nult pealkiri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ühi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ealdisega sisu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ldiallkirjaga pil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pnet.ee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apnet.ee/leader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pnet.ee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japnet.ee/leade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koostookogu.ee/taotlejale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ristina@koostookogu.ee" TargetMode="External"/><Relationship Id="rId4" Type="http://schemas.openxmlformats.org/officeDocument/2006/relationships/hyperlink" Target="mailto:koostoo@koostookogu.e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831850" y="1709737"/>
            <a:ext cx="10515600" cy="3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Book Antiqua"/>
              <a:buNone/>
            </a:pPr>
            <a:r>
              <a:rPr lang="et-EE" sz="4800" b="1">
                <a:latin typeface="Book Antiqua"/>
                <a:ea typeface="Book Antiqua"/>
                <a:cs typeface="Book Antiqua"/>
                <a:sym typeface="Book Antiqua"/>
              </a:rPr>
              <a:t>LEADER toetusvõimalused ettevõtjatele</a:t>
            </a:r>
            <a:br>
              <a:rPr lang="et-EE" sz="4000" b="1">
                <a:latin typeface="Book Antiqua"/>
                <a:ea typeface="Book Antiqua"/>
                <a:cs typeface="Book Antiqua"/>
                <a:sym typeface="Book Antiqua"/>
              </a:rPr>
            </a:br>
            <a:br>
              <a:rPr lang="et-EE" sz="4000" b="1">
                <a:latin typeface="Book Antiqua"/>
                <a:ea typeface="Book Antiqua"/>
                <a:cs typeface="Book Antiqua"/>
                <a:sym typeface="Book Antiqua"/>
              </a:rPr>
            </a:br>
            <a:r>
              <a:rPr lang="et-EE" sz="4000" b="1">
                <a:latin typeface="Book Antiqua"/>
                <a:ea typeface="Book Antiqua"/>
                <a:cs typeface="Book Antiqua"/>
                <a:sym typeface="Book Antiqua"/>
              </a:rPr>
              <a:t>12.02.2025</a:t>
            </a:r>
            <a:endParaRPr sz="4000" b="1"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85" name="Google Shape;85;p13"/>
          <p:cNvSpPr txBox="1">
            <a:spLocks noGrp="1"/>
          </p:cNvSpPr>
          <p:nvPr>
            <p:ph type="body" idx="1"/>
          </p:nvPr>
        </p:nvSpPr>
        <p:spPr>
          <a:xfrm>
            <a:off x="3700555" y="9266237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55784" y="710978"/>
            <a:ext cx="1125590" cy="101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 descr="KOOSTOOKOGU LOGO_SYGIS 2008.jpg"/>
          <p:cNvPicPr preferRelativeResize="0"/>
          <p:nvPr/>
        </p:nvPicPr>
        <p:blipFill rotWithShape="1">
          <a:blip r:embed="rId4">
            <a:alphaModFix/>
          </a:blip>
          <a:srcRect l="26224" t="41401" r="35545" b="47102"/>
          <a:stretch/>
        </p:blipFill>
        <p:spPr>
          <a:xfrm>
            <a:off x="3961426" y="606976"/>
            <a:ext cx="2635500" cy="1212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 descr="Pilt, millel on kujutatud tekst, Font&#10;&#10;Kirjeldus on genereeritud automaatselt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38534" y="716975"/>
            <a:ext cx="3295091" cy="101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00300" y="3708200"/>
            <a:ext cx="2195675" cy="25093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lang="et-EE" sz="3600" b="1">
                <a:latin typeface="Book Antiqua"/>
                <a:ea typeface="Book Antiqua"/>
                <a:cs typeface="Book Antiqua"/>
                <a:sym typeface="Book Antiqua"/>
              </a:rPr>
              <a:t>MTÜ Järva Arengu Partnerid</a:t>
            </a:r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body" idx="1"/>
          </p:nvPr>
        </p:nvSpPr>
        <p:spPr>
          <a:xfrm>
            <a:off x="541867" y="1825625"/>
            <a:ext cx="1124373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sz="2400" b="1" i="0" u="none" strike="noStrike">
                <a:latin typeface="Arial"/>
                <a:ea typeface="Arial"/>
                <a:cs typeface="Arial"/>
                <a:sym typeface="Arial"/>
              </a:rPr>
              <a:t>Prioriteet 2: Piirkonna ettevõtluse konkurentsivõime suurendamine</a:t>
            </a:r>
            <a:endParaRPr sz="2400" b="1"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sz="2400" i="0" u="none" strike="noStrike">
                <a:latin typeface="Arial"/>
                <a:ea typeface="Arial"/>
                <a:cs typeface="Arial"/>
                <a:sym typeface="Arial"/>
              </a:rPr>
              <a:t>Meede 2.1 Ettevõtluse arengutoetus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sz="2400" i="0" u="none" strike="noStrike">
                <a:latin typeface="Arial"/>
                <a:ea typeface="Arial"/>
                <a:cs typeface="Arial"/>
                <a:sym typeface="Arial"/>
              </a:rPr>
              <a:t>Meede 2.2 Ettevõtluse ühisprojektide toetus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t-EE" sz="2400">
                <a:latin typeface="Arial"/>
                <a:ea typeface="Arial"/>
                <a:cs typeface="Arial"/>
                <a:sym typeface="Arial"/>
              </a:rPr>
              <a:t>Taotlusvoorude summade jagunemine 5 aasta jooksul: 40%, 40%, 20%, jäägid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t-EE" sz="2400">
                <a:latin typeface="Arial"/>
                <a:ea typeface="Arial"/>
                <a:cs typeface="Arial"/>
                <a:sym typeface="Arial"/>
              </a:rPr>
              <a:t>Esimene taotlemise võimalus </a:t>
            </a:r>
            <a:r>
              <a:rPr lang="et-EE" sz="2400" b="1">
                <a:latin typeface="Arial"/>
                <a:ea typeface="Arial"/>
                <a:cs typeface="Arial"/>
                <a:sym typeface="Arial"/>
              </a:rPr>
              <a:t>e-prias 8.sept -26. sept 2025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sz="2400" b="1">
                <a:solidFill>
                  <a:schemeClr val="hlink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Taotlusvoorude info leiate </a:t>
            </a:r>
            <a:r>
              <a:rPr lang="et-EE"/>
              <a:t> </a:t>
            </a:r>
            <a:r>
              <a:rPr lang="et-EE" u="sng">
                <a:solidFill>
                  <a:schemeClr val="hlink"/>
                </a:solidFill>
                <a:hlinkClick r:id="rId4"/>
              </a:rPr>
              <a:t>https://japnet.ee/leader/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b="1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b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lang="et-EE" sz="3600" b="1">
                <a:latin typeface="Book Antiqua"/>
                <a:ea typeface="Book Antiqua"/>
                <a:cs typeface="Book Antiqua"/>
                <a:sym typeface="Book Antiqua"/>
              </a:rPr>
              <a:t>MTÜ Järva Arengu Partnerid MEEDE 2.1</a:t>
            </a:r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1"/>
          </p:nvPr>
        </p:nvSpPr>
        <p:spPr>
          <a:xfrm>
            <a:off x="541867" y="1825625"/>
            <a:ext cx="1124373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sz="2400" i="0" u="none" strike="noStrike">
                <a:latin typeface="Arial"/>
                <a:ea typeface="Arial"/>
                <a:cs typeface="Arial"/>
                <a:sym typeface="Arial"/>
              </a:rPr>
              <a:t>Meede 2.1 Ettevõtluse arengutoetus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t-EE" sz="2400">
                <a:latin typeface="Arial"/>
                <a:ea typeface="Arial"/>
                <a:cs typeface="Arial"/>
                <a:sym typeface="Arial"/>
              </a:rPr>
              <a:t>Ettevõtte vanus vähemalt 1 aasta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t-EE" sz="2400">
                <a:latin typeface="Arial"/>
                <a:ea typeface="Arial"/>
                <a:cs typeface="Arial"/>
                <a:sym typeface="Arial"/>
              </a:rPr>
              <a:t>Toetuse määr kuni 60%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t-EE" sz="2400">
                <a:latin typeface="Arial"/>
                <a:ea typeface="Arial"/>
                <a:cs typeface="Arial"/>
                <a:sym typeface="Arial"/>
              </a:rPr>
              <a:t>Toetuse suurus 5000-100 000 eurot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sz="2400" u="sng">
                <a:latin typeface="Arial"/>
                <a:ea typeface="Arial"/>
                <a:cs typeface="Arial"/>
                <a:sym typeface="Arial"/>
              </a:rPr>
              <a:t>Investeeringud </a:t>
            </a:r>
            <a:r>
              <a:rPr lang="et-EE" sz="2400">
                <a:latin typeface="Arial"/>
                <a:ea typeface="Arial"/>
                <a:cs typeface="Arial"/>
                <a:sym typeface="Arial"/>
              </a:rPr>
              <a:t>ettevõtluse konkurentsivõime tõstmiseks, innovaatiliste toodete ja teenuste arendamiseks, keskkonnateadlikkuse ja energiasäästu investeeringud, uute tehnoloogiate kasutusele võtmine, kohaliku tooraine väärindamine, toidutootmisega seotud investeeringud. Sealhulgas: ehitamine ja ehitiste rekonstrueerimine ja parendamine, hoonete energiatõhusaks muutmine, taristuinvesteeringud, masinate, seadmete, inventari, mootor-, liikursõidukite ja muu põhivara soetus.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b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lang="et-EE" sz="3600" b="1">
                <a:latin typeface="Book Antiqua"/>
                <a:ea typeface="Book Antiqua"/>
                <a:cs typeface="Book Antiqua"/>
                <a:sym typeface="Book Antiqua"/>
              </a:rPr>
              <a:t>MTÜ Järva Arengu Partnerid MEEDE 2.2</a:t>
            </a:r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1"/>
          </p:nvPr>
        </p:nvSpPr>
        <p:spPr>
          <a:xfrm>
            <a:off x="541867" y="1825625"/>
            <a:ext cx="1124373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sz="2400" i="0" u="none" strike="noStrike">
                <a:latin typeface="Arial"/>
                <a:ea typeface="Arial"/>
                <a:cs typeface="Arial"/>
                <a:sym typeface="Arial"/>
              </a:rPr>
              <a:t>Meede 2.1 Ettevõtluse ühisprojektide toetus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t-EE" sz="2400">
                <a:latin typeface="Arial"/>
                <a:ea typeface="Arial"/>
                <a:cs typeface="Arial"/>
                <a:sym typeface="Arial"/>
              </a:rPr>
              <a:t>Ettevõtte vanus vähemalt 1 aasta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t-EE" sz="2400">
                <a:latin typeface="Arial"/>
                <a:ea typeface="Arial"/>
                <a:cs typeface="Arial"/>
                <a:sym typeface="Arial"/>
              </a:rPr>
              <a:t>Vähemalt üks projekti partner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t-EE" sz="2400">
                <a:latin typeface="Arial"/>
                <a:ea typeface="Arial"/>
                <a:cs typeface="Arial"/>
                <a:sym typeface="Arial"/>
              </a:rPr>
              <a:t>Toetuse määr kuni 60%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t-EE" sz="2400">
                <a:latin typeface="Arial"/>
                <a:ea typeface="Arial"/>
                <a:cs typeface="Arial"/>
                <a:sym typeface="Arial"/>
              </a:rPr>
              <a:t>Toetuse suurus 5000-20 000 eurot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sz="2400" u="sng">
                <a:latin typeface="Arial"/>
                <a:ea typeface="Arial"/>
                <a:cs typeface="Arial"/>
                <a:sym typeface="Arial"/>
              </a:rPr>
              <a:t>Investeeringud </a:t>
            </a:r>
            <a:r>
              <a:rPr lang="et-EE" sz="2400">
                <a:latin typeface="Arial"/>
                <a:ea typeface="Arial"/>
                <a:cs typeface="Arial"/>
                <a:sym typeface="Arial"/>
              </a:rPr>
              <a:t>JAP-piirkonna toodete ja teenuste turustamiseks ning piirkonna ettevõtete töötajate jaoks vajalike koolituste läbiviimiseks. Sealhulgas: turundustegevused, messidel osalemine, ühisturunduse arendamine, reklaami ja teavitustegevus, visuaalse identiteedi kujundamine, ettevõtlusega seotud koolituste korraldamine ja koolitustel osalemine, arendustegevused, ühisüritused, õppereisid.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b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lang="et-EE" sz="3600" b="1">
                <a:latin typeface="Book Antiqua"/>
                <a:ea typeface="Book Antiqua"/>
                <a:cs typeface="Book Antiqua"/>
                <a:sym typeface="Book Antiqua"/>
              </a:rPr>
              <a:t>MTÜ Järva Arengu Partnerid KONTAKTID</a:t>
            </a:r>
            <a:endParaRPr/>
          </a:p>
        </p:txBody>
      </p:sp>
      <p:sp>
        <p:nvSpPr>
          <p:cNvPr id="161" name="Google Shape;161;p25"/>
          <p:cNvSpPr txBox="1">
            <a:spLocks noGrp="1"/>
          </p:cNvSpPr>
          <p:nvPr>
            <p:ph type="body" idx="1"/>
          </p:nvPr>
        </p:nvSpPr>
        <p:spPr>
          <a:xfrm>
            <a:off x="587021" y="1825625"/>
            <a:ext cx="1108568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 dirty="0"/>
              <a:t>MTÜ Järva Arengu Partnerid veebileht </a:t>
            </a:r>
            <a:r>
              <a:rPr lang="et-EE" u="sng" dirty="0">
                <a:solidFill>
                  <a:schemeClr val="hlink"/>
                </a:solidFill>
                <a:hlinkClick r:id="rId3"/>
              </a:rPr>
              <a:t>www.japnet.ee</a:t>
            </a:r>
            <a:r>
              <a:rPr lang="et-EE" dirty="0"/>
              <a:t> , Taotlemiseks vajamineva info leiate </a:t>
            </a:r>
            <a:r>
              <a:rPr lang="et-EE" u="sng" dirty="0">
                <a:solidFill>
                  <a:schemeClr val="hlink"/>
                </a:solidFill>
                <a:hlinkClick r:id="rId4"/>
              </a:rPr>
              <a:t>https://japnet.ee/leader/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 dirty="0"/>
              <a:t>Nõustamine ning konsultatsioonide aja kokku leppimine: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4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 dirty="0"/>
              <a:t>Tegevjuht Getter Klaas +372 56934839, jap@japnet.ee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 dirty="0"/>
              <a:t>Konsultant Terje Kuusmann, +372 5353 4395, konsultant@japnet.ee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Book Antiqua"/>
              <a:buNone/>
            </a:pPr>
            <a:r>
              <a:rPr lang="et-EE" sz="4400" b="1">
                <a:latin typeface="Book Antiqua"/>
                <a:ea typeface="Book Antiqua"/>
                <a:cs typeface="Book Antiqua"/>
                <a:sym typeface="Book Antiqua"/>
              </a:rPr>
              <a:t>LEADER tegevusrühmad</a:t>
            </a:r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LEADER on Euroopa Liidu algatusprogramm, mille eesmärk on edendada kohalikku elu maapiirkonnas.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Olulised märksõnad on  kohaliku tasandi koostöö ja partnerlus.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Eestis on kokku 26 LEADER tegevusrühma.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Iga tegevusrühm koostab oma piirkonna arengustrateegia, mille alusel viiakse läbi ka taotlusvoorusid ja tehakse kõike muud.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t-EE"/>
              <a:t>Uus programmperiood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t-EE"/>
              <a:t>Ühisstrateegia 2023-2027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t-EE"/>
              <a:t>LEADER määrus</a:t>
            </a:r>
            <a:endParaRPr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Book Antiqua"/>
              <a:buNone/>
            </a:pPr>
            <a:r>
              <a:rPr lang="et-EE" sz="4400" b="1">
                <a:latin typeface="Book Antiqua"/>
                <a:ea typeface="Book Antiqua"/>
                <a:cs typeface="Book Antiqua"/>
                <a:sym typeface="Book Antiqua"/>
              </a:rPr>
              <a:t>LEADER tegevusrühmad</a:t>
            </a:r>
            <a:r>
              <a:rPr lang="et-EE" b="1">
                <a:latin typeface="Book Antiqua"/>
                <a:ea typeface="Book Antiqua"/>
                <a:cs typeface="Book Antiqua"/>
                <a:sym typeface="Book Antiqua"/>
              </a:rPr>
              <a:t> Järvamaal</a:t>
            </a:r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Lõuna-Järvamaa Koostöökogu – Türi vald (välja arvatud endine Käru valla piirkond) ja endine Imavere valla piirkond.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MTÜ Järva Arengu Partnerid – Paide linna maapiirkonnad (endine Roosna-Alliku vald ja Paide vald) ja Järva vald (välja arvatud endine Imavere vald)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Raplamaa Partnerluskogu – endine Käru valla piirkond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3600" b="1"/>
              <a:t>Lõuna-Järvamaa koostöökogu</a:t>
            </a:r>
            <a:endParaRPr sz="36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3600"/>
              <a:t>Ühisstrateegia 2023-2027</a:t>
            </a:r>
            <a:endParaRPr sz="3600"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/>
              <a:t>Üldine eesmärk: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b="1"/>
              <a:t>Toetada Lõuna-Järvamaa piirkonnas ettevõtluse ja kogukondade mitmekülgset arengut.</a:t>
            </a:r>
            <a:endParaRPr b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t-EE" sz="2200" i="1"/>
              <a:t>Kõige olulisemaks väärtuseks on INIMENE ning piirkonna arengu alustaladeks on eneseteostust võimaldavad töökohad, ühtne kogukond ja koostöö.</a:t>
            </a:r>
            <a:endParaRPr sz="2200" i="1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200" i="1"/>
          </a:p>
          <a:p>
            <a:pPr marL="228600" lvl="0" indent="-238759" algn="l" rtl="0">
              <a:spcBef>
                <a:spcPts val="0"/>
              </a:spcBef>
              <a:spcAft>
                <a:spcPts val="0"/>
              </a:spcAft>
              <a:buSzPts val="2200"/>
              <a:buFont typeface="Noto Sans Symbols"/>
              <a:buChar char="▪"/>
            </a:pPr>
            <a:r>
              <a:rPr lang="et-EE" sz="2200" b="1">
                <a:latin typeface="Arial"/>
                <a:ea typeface="Arial"/>
                <a:cs typeface="Arial"/>
                <a:sym typeface="Arial"/>
              </a:rPr>
              <a:t>Prioriteet 2 – MITMEKESINE JA KONKURENTSIVÕIMELINE ETTEVÕTLUS </a:t>
            </a:r>
            <a:endParaRPr sz="2200"/>
          </a:p>
          <a:p>
            <a:pPr marL="228600" lvl="0" indent="-217170" algn="l" rtl="0">
              <a:spcBef>
                <a:spcPts val="1000"/>
              </a:spcBef>
              <a:spcAft>
                <a:spcPts val="0"/>
              </a:spcAft>
              <a:buSzPts val="2200"/>
              <a:buFont typeface="Noto Sans Symbols"/>
              <a:buChar char="▪"/>
            </a:pPr>
            <a:r>
              <a:rPr lang="et-EE" sz="2200">
                <a:latin typeface="Arial"/>
                <a:ea typeface="Arial"/>
                <a:cs typeface="Arial"/>
                <a:sym typeface="Arial"/>
              </a:rPr>
              <a:t>Meede 2.1 Tänapäevane ettevõtluskeskkond ning kohalikud tooted ja teenused </a:t>
            </a:r>
            <a:endParaRPr sz="2200"/>
          </a:p>
          <a:p>
            <a:pPr marL="228600" lvl="0" indent="-217170" algn="l" rtl="0">
              <a:spcBef>
                <a:spcPts val="1000"/>
              </a:spcBef>
              <a:spcAft>
                <a:spcPts val="0"/>
              </a:spcAft>
              <a:buSzPts val="2200"/>
              <a:buFont typeface="Noto Sans Symbols"/>
              <a:buChar char="▪"/>
            </a:pPr>
            <a:r>
              <a:rPr lang="et-EE" sz="2200">
                <a:latin typeface="Arial"/>
                <a:ea typeface="Arial"/>
                <a:cs typeface="Arial"/>
                <a:sym typeface="Arial"/>
              </a:rPr>
              <a:t>Meede 2.2 Ettevõtete arendustegevus, koostöö ja ühisturundus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2286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lang="et-EE" sz="3600" b="1">
                <a:latin typeface="Book Antiqua"/>
                <a:ea typeface="Book Antiqua"/>
                <a:cs typeface="Book Antiqua"/>
                <a:sym typeface="Book Antiqua"/>
              </a:rPr>
              <a:t>Lõuna-Järvamaa Koostöökogu</a:t>
            </a:r>
            <a:endParaRPr sz="3600" b="1">
              <a:latin typeface="Book Antiqua"/>
              <a:ea typeface="Book Antiqua"/>
              <a:cs typeface="Book Antiqua"/>
              <a:sym typeface="Book Antiqua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lang="et-EE" sz="3600" b="1">
                <a:latin typeface="Book Antiqua"/>
                <a:ea typeface="Book Antiqua"/>
                <a:cs typeface="Book Antiqua"/>
                <a:sym typeface="Book Antiqua"/>
              </a:rPr>
              <a:t>Ettevõtlusmeetmed</a:t>
            </a:r>
            <a:endParaRPr sz="3600" b="1"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13" name="Google Shape;113;p17"/>
          <p:cNvSpPr txBox="1">
            <a:spLocks noGrp="1"/>
          </p:cNvSpPr>
          <p:nvPr>
            <p:ph type="body" idx="1"/>
          </p:nvPr>
        </p:nvSpPr>
        <p:spPr>
          <a:xfrm>
            <a:off x="587021" y="1825625"/>
            <a:ext cx="1108568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sz="2400" dirty="0">
                <a:latin typeface="Arial"/>
                <a:ea typeface="Arial"/>
                <a:cs typeface="Arial"/>
                <a:sym typeface="Arial"/>
              </a:rPr>
              <a:t>Osakaal projektitoetuste kogusummast – 52%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sz="2400" dirty="0">
                <a:latin typeface="Arial"/>
                <a:ea typeface="Arial"/>
                <a:cs typeface="Arial"/>
                <a:sym typeface="Arial"/>
              </a:rPr>
              <a:t>Toetuse määr – kuni 60% projekti abikõlblikust maksumusest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sz="2400" dirty="0">
                <a:latin typeface="Arial"/>
                <a:ea typeface="Arial"/>
                <a:cs typeface="Arial"/>
                <a:sym typeface="Arial"/>
              </a:rPr>
              <a:t>Eelarve jagunemine aastate lõikes: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sz="2400" dirty="0">
                <a:latin typeface="Arial"/>
                <a:ea typeface="Arial"/>
                <a:cs typeface="Arial"/>
                <a:sym typeface="Arial"/>
              </a:rPr>
              <a:t>2024 – 45% kogu perioodi ettevõtlusmeetmete eelarvest</a:t>
            </a:r>
            <a:br>
              <a:rPr lang="et-EE" sz="2400" dirty="0">
                <a:latin typeface="Arial"/>
                <a:ea typeface="Arial"/>
                <a:cs typeface="Arial"/>
                <a:sym typeface="Arial"/>
              </a:rPr>
            </a:br>
            <a:r>
              <a:rPr lang="et-EE" sz="2400" dirty="0">
                <a:latin typeface="Arial"/>
                <a:ea typeface="Arial"/>
                <a:cs typeface="Arial"/>
                <a:sym typeface="Arial"/>
              </a:rPr>
              <a:t>2025 – 30%</a:t>
            </a:r>
            <a:br>
              <a:rPr lang="et-EE" sz="2400" dirty="0">
                <a:latin typeface="Arial"/>
                <a:ea typeface="Arial"/>
                <a:cs typeface="Arial"/>
                <a:sym typeface="Arial"/>
              </a:rPr>
            </a:br>
            <a:r>
              <a:rPr lang="et-EE" sz="2400" dirty="0">
                <a:latin typeface="Arial"/>
                <a:ea typeface="Arial"/>
                <a:cs typeface="Arial"/>
                <a:sym typeface="Arial"/>
              </a:rPr>
              <a:t>2026 – 25%</a:t>
            </a:r>
            <a:br>
              <a:rPr lang="et-EE" sz="2400" dirty="0">
                <a:latin typeface="Arial"/>
                <a:ea typeface="Arial"/>
                <a:cs typeface="Arial"/>
                <a:sym typeface="Arial"/>
              </a:rPr>
            </a:br>
            <a:r>
              <a:rPr lang="et-EE" sz="2400" dirty="0">
                <a:latin typeface="Arial"/>
                <a:ea typeface="Arial"/>
                <a:cs typeface="Arial"/>
                <a:sym typeface="Arial"/>
              </a:rPr>
              <a:t>2027 – jäägid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sz="2400" b="1" dirty="0">
                <a:latin typeface="Arial"/>
                <a:ea typeface="Arial"/>
                <a:cs typeface="Arial"/>
                <a:sym typeface="Arial"/>
              </a:rPr>
              <a:t>Selle aasta taotlusvoor 14.-25. aprill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3600" b="1"/>
              <a:t>Lõuna-Järvamaa koostöökogu</a:t>
            </a:r>
            <a:endParaRPr sz="36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3600" b="1"/>
              <a:t>Ettevõtlusmeetmete eelarve 2025</a:t>
            </a:r>
            <a:endParaRPr sz="3600" b="1"/>
          </a:p>
        </p:txBody>
      </p:sp>
      <p:graphicFrame>
        <p:nvGraphicFramePr>
          <p:cNvPr id="119" name="Google Shape;119;p18"/>
          <p:cNvGraphicFramePr/>
          <p:nvPr/>
        </p:nvGraphicFramePr>
        <p:xfrm>
          <a:off x="945475" y="1778200"/>
          <a:ext cx="8177000" cy="4511950"/>
        </p:xfrm>
        <a:graphic>
          <a:graphicData uri="http://schemas.openxmlformats.org/drawingml/2006/table">
            <a:tbl>
              <a:tblPr>
                <a:noFill/>
                <a:tableStyleId>{D9D7101F-7FC8-44B2-9634-FF3EAC799571}</a:tableStyleId>
              </a:tblPr>
              <a:tblGrid>
                <a:gridCol w="6009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74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Strateegia meetme nimetus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Kinnitatud eelarve</a:t>
                      </a:r>
                      <a:endParaRPr sz="24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39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Meede 2.1</a:t>
                      </a:r>
                      <a:r>
                        <a:rPr lang="et-EE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Tänapäevane ettevõtluskeskkond ning kohalikud tooted ja teenused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205 955,00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64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Meede 2.2</a:t>
                      </a:r>
                      <a:r>
                        <a:rPr lang="et-EE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Ettevõtete arendustegevus, koostöö ja ühisturundus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25 000,00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1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KOKKU</a:t>
                      </a:r>
                      <a:endParaRPr sz="24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230 955,00</a:t>
                      </a:r>
                      <a:endParaRPr sz="24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lang="et-EE" sz="3600" b="1">
                <a:latin typeface="Book Antiqua"/>
                <a:ea typeface="Book Antiqua"/>
                <a:cs typeface="Book Antiqua"/>
                <a:sym typeface="Book Antiqua"/>
              </a:rPr>
              <a:t>Lõuna-Järvamaa Koostöökogu MEEDE 2.1</a:t>
            </a:r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body" idx="1"/>
          </p:nvPr>
        </p:nvSpPr>
        <p:spPr>
          <a:xfrm>
            <a:off x="587021" y="1825625"/>
            <a:ext cx="1108568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t-EE" sz="2800" b="1">
                <a:latin typeface="Arial"/>
                <a:ea typeface="Arial"/>
                <a:cs typeface="Arial"/>
                <a:sym typeface="Arial"/>
              </a:rPr>
              <a:t>Meede 2.1 Tänapäevane ettevõtluskeskkond ning kohalikud tooted ja teenused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t-EE" sz="2800">
                <a:latin typeface="Arial"/>
                <a:ea typeface="Arial"/>
                <a:cs typeface="Arial"/>
                <a:sym typeface="Arial"/>
              </a:rPr>
              <a:t>Investeeringud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t-EE" sz="2800">
                <a:latin typeface="Arial"/>
                <a:ea typeface="Arial"/>
                <a:cs typeface="Arial"/>
                <a:sym typeface="Arial"/>
              </a:rPr>
              <a:t>materiaalsesse või immateriaalsesse varasse, sh  ettevõtluseks vajalike hoonete või ruumide ehitamiseks, renoveerimiseks, remontimiseks;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t-EE" sz="2800">
                <a:latin typeface="Arial"/>
                <a:ea typeface="Arial"/>
                <a:cs typeface="Arial"/>
                <a:sym typeface="Arial"/>
              </a:rPr>
              <a:t>ettevõtete arenguks vajalike masinate ja seadmete soetamiseks;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t-EE" sz="2800">
                <a:latin typeface="Arial"/>
                <a:ea typeface="Arial"/>
                <a:cs typeface="Arial"/>
                <a:sym typeface="Arial"/>
              </a:rPr>
              <a:t>keskkonnasäästlike lahenduste kasutusele võtmiseks.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t-EE" sz="2800">
                <a:latin typeface="Arial"/>
                <a:ea typeface="Arial"/>
                <a:cs typeface="Arial"/>
                <a:sym typeface="Arial"/>
              </a:rPr>
              <a:t>Taotleja peab olema tegutsenud vähemalt 12 kuud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t-EE" sz="2800">
                <a:latin typeface="Arial"/>
                <a:ea typeface="Arial"/>
                <a:cs typeface="Arial"/>
                <a:sym typeface="Arial"/>
              </a:rPr>
              <a:t>Toetussumma ühe projekti kohta kuni 65 000 eurot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lang="et-EE" sz="3600" b="1">
                <a:latin typeface="Book Antiqua"/>
                <a:ea typeface="Book Antiqua"/>
                <a:cs typeface="Book Antiqua"/>
                <a:sym typeface="Book Antiqua"/>
              </a:rPr>
              <a:t>Lõuna-Järvamaa Koostöökogu MEEDE 2.2</a:t>
            </a:r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body" idx="1"/>
          </p:nvPr>
        </p:nvSpPr>
        <p:spPr>
          <a:xfrm>
            <a:off x="587025" y="1825625"/>
            <a:ext cx="11085600" cy="45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-EE" sz="2917" b="1" dirty="0">
                <a:latin typeface="Arial"/>
                <a:ea typeface="Arial"/>
                <a:cs typeface="Arial"/>
                <a:sym typeface="Arial"/>
              </a:rPr>
              <a:t>Meede 2.2 Ettevõtete arendustegevus, koostöö ja </a:t>
            </a:r>
            <a:r>
              <a:rPr lang="et-EE" sz="2917" b="1" dirty="0" err="1">
                <a:latin typeface="Arial"/>
                <a:ea typeface="Arial"/>
                <a:cs typeface="Arial"/>
                <a:sym typeface="Arial"/>
              </a:rPr>
              <a:t>ühisturundus</a:t>
            </a:r>
            <a:r>
              <a:rPr lang="et-EE" sz="2917" b="1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2917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917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t-EE" sz="2917" dirty="0">
                <a:latin typeface="Arial"/>
                <a:ea typeface="Arial"/>
                <a:cs typeface="Arial"/>
                <a:sym typeface="Arial"/>
              </a:rPr>
              <a:t>Ühistegevused piirkonna ettevõtluse arendamise eesmärgil, mh</a:t>
            </a:r>
            <a:endParaRPr sz="2917" dirty="0"/>
          </a:p>
          <a:p>
            <a:pPr marL="228600" lvl="0" indent="-22161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t-EE" sz="2917" dirty="0">
                <a:latin typeface="Arial"/>
                <a:ea typeface="Arial"/>
                <a:cs typeface="Arial"/>
                <a:sym typeface="Arial"/>
              </a:rPr>
              <a:t>kohaturundustoodete või muidu uudsete toodete, teenuste ja pakettide väljatöötamiseks, </a:t>
            </a:r>
            <a:endParaRPr sz="2917" dirty="0"/>
          </a:p>
          <a:p>
            <a:pPr marL="228600" lvl="0" indent="-22161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t-EE" sz="2917" dirty="0">
                <a:latin typeface="Arial"/>
                <a:ea typeface="Arial"/>
                <a:cs typeface="Arial"/>
                <a:sym typeface="Arial"/>
              </a:rPr>
              <a:t>teenusedisaini ehk teenuse või tootearendust võimaldavateks tegevusteks; </a:t>
            </a:r>
            <a:endParaRPr sz="2917" dirty="0"/>
          </a:p>
          <a:p>
            <a:pPr marL="228600" lvl="0" indent="-22161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⮚"/>
            </a:pPr>
            <a:r>
              <a:rPr lang="et-EE" sz="2917" dirty="0">
                <a:latin typeface="Arial"/>
                <a:ea typeface="Arial"/>
                <a:cs typeface="Arial"/>
                <a:sym typeface="Arial"/>
              </a:rPr>
              <a:t>turunduse ja reklaami korraldamiseks jms.</a:t>
            </a:r>
            <a:endParaRPr sz="2917" dirty="0"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5967"/>
              <a:buFont typeface="Noto Sans Symbols"/>
              <a:buNone/>
            </a:pPr>
            <a:endParaRPr sz="2917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-22161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t-EE" sz="2917" dirty="0">
                <a:latin typeface="Arial"/>
                <a:ea typeface="Arial"/>
                <a:cs typeface="Arial"/>
                <a:sym typeface="Arial"/>
              </a:rPr>
              <a:t>Ühisprojektid</a:t>
            </a:r>
            <a:endParaRPr sz="2917" dirty="0">
              <a:latin typeface="Arial"/>
              <a:ea typeface="Arial"/>
              <a:cs typeface="Arial"/>
              <a:sym typeface="Arial"/>
            </a:endParaRPr>
          </a:p>
          <a:p>
            <a:pPr marL="228600" lvl="0" indent="-22161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t-EE" sz="2917" dirty="0">
                <a:latin typeface="Arial"/>
                <a:ea typeface="Arial"/>
                <a:cs typeface="Arial"/>
                <a:sym typeface="Arial"/>
              </a:rPr>
              <a:t>Vajalik vähemalt 1 partner + allkirjastatud ühistegevuse tegevuskava</a:t>
            </a:r>
            <a:endParaRPr sz="2917" dirty="0"/>
          </a:p>
          <a:p>
            <a:pPr marL="228600" lvl="0" indent="-22161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t-EE" sz="2917" dirty="0">
                <a:latin typeface="Arial"/>
                <a:ea typeface="Arial"/>
                <a:cs typeface="Arial"/>
                <a:sym typeface="Arial"/>
              </a:rPr>
              <a:t>Toetuse suurus kuni 25 000 eurot ühe projekti kohta</a:t>
            </a:r>
            <a:endParaRPr sz="2917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ook Antiqua"/>
              <a:buNone/>
            </a:pPr>
            <a:r>
              <a:rPr lang="et-EE" sz="3600" b="1">
                <a:latin typeface="Book Antiqua"/>
                <a:ea typeface="Book Antiqua"/>
                <a:cs typeface="Book Antiqua"/>
                <a:sym typeface="Book Antiqua"/>
              </a:rPr>
              <a:t>Lõuna-Järvamaa Koostöökogu KONTAKTID</a:t>
            </a:r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1"/>
          </p:nvPr>
        </p:nvSpPr>
        <p:spPr>
          <a:xfrm>
            <a:off x="587021" y="1825625"/>
            <a:ext cx="1108568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 dirty="0"/>
              <a:t>Lõuna-Järvamaa koostöökogu veebileht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 dirty="0">
                <a:hlinkClick r:id="rId3"/>
              </a:rPr>
              <a:t>https://koostookogu.ee/taotlejale/</a:t>
            </a:r>
            <a:endParaRPr lang="et-EE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 dirty="0"/>
              <a:t>Nõustamine ning konsultatsioonide aja kokku leppimine: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4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 dirty="0"/>
              <a:t>tegevjuht Riina Trumm  </a:t>
            </a:r>
            <a:r>
              <a:rPr lang="et-EE" u="sng" dirty="0">
                <a:solidFill>
                  <a:schemeClr val="hlink"/>
                </a:solidFill>
                <a:hlinkClick r:id="rId4"/>
              </a:rPr>
              <a:t>koostoo@koostookogu.ee</a:t>
            </a:r>
            <a:r>
              <a:rPr lang="et-EE" dirty="0"/>
              <a:t>;  </a:t>
            </a:r>
            <a:r>
              <a:rPr lang="et-EE" dirty="0" err="1"/>
              <a:t>mob</a:t>
            </a:r>
            <a:r>
              <a:rPr lang="et-EE" dirty="0"/>
              <a:t> 53 323 903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 dirty="0"/>
              <a:t>konsultant Kristina </a:t>
            </a:r>
            <a:r>
              <a:rPr lang="et-EE" dirty="0" err="1"/>
              <a:t>Gudinas</a:t>
            </a:r>
            <a:r>
              <a:rPr lang="et-EE" dirty="0"/>
              <a:t>  </a:t>
            </a:r>
            <a:r>
              <a:rPr lang="et-EE" u="sng" dirty="0">
                <a:solidFill>
                  <a:schemeClr val="hlink"/>
                </a:solidFill>
                <a:hlinkClick r:id="rId5"/>
              </a:rPr>
              <a:t>kristina@koostookogu.ee</a:t>
            </a:r>
            <a:r>
              <a:rPr lang="et-EE" dirty="0"/>
              <a:t>; </a:t>
            </a:r>
            <a:r>
              <a:rPr lang="et-EE" dirty="0" err="1"/>
              <a:t>mob</a:t>
            </a:r>
            <a:r>
              <a:rPr lang="et-EE" dirty="0"/>
              <a:t> 5560 5230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708</Words>
  <Application>Microsoft Office PowerPoint</Application>
  <PresentationFormat>Laiekraan</PresentationFormat>
  <Paragraphs>100</Paragraphs>
  <Slides>13</Slides>
  <Notes>13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13</vt:i4>
      </vt:variant>
    </vt:vector>
  </HeadingPairs>
  <TitlesOfParts>
    <vt:vector size="19" baseType="lpstr">
      <vt:lpstr>Times New Roman</vt:lpstr>
      <vt:lpstr>Noto Sans Symbols</vt:lpstr>
      <vt:lpstr>Book Antiqua</vt:lpstr>
      <vt:lpstr>Calibri</vt:lpstr>
      <vt:lpstr>Arial</vt:lpstr>
      <vt:lpstr>Office'i kujundus</vt:lpstr>
      <vt:lpstr>LEADER toetusvõimalused ettevõtjatele  12.02.2025</vt:lpstr>
      <vt:lpstr>LEADER tegevusrühmad</vt:lpstr>
      <vt:lpstr>LEADER tegevusrühmad Järvamaal</vt:lpstr>
      <vt:lpstr>Lõuna-Järvamaa koostöökogu Ühisstrateegia 2023-2027</vt:lpstr>
      <vt:lpstr>Lõuna-Järvamaa Koostöökogu Ettevõtlusmeetmed</vt:lpstr>
      <vt:lpstr>Lõuna-Järvamaa koostöökogu Ettevõtlusmeetmete eelarve 2025</vt:lpstr>
      <vt:lpstr>Lõuna-Järvamaa Koostöökogu MEEDE 2.1</vt:lpstr>
      <vt:lpstr>Lõuna-Järvamaa Koostöökogu MEEDE 2.2</vt:lpstr>
      <vt:lpstr>Lõuna-Järvamaa Koostöökogu KONTAKTID</vt:lpstr>
      <vt:lpstr>MTÜ Järva Arengu Partnerid</vt:lpstr>
      <vt:lpstr>MTÜ Järva Arengu Partnerid MEEDE 2.1</vt:lpstr>
      <vt:lpstr>MTÜ Järva Arengu Partnerid MEEDE 2.2</vt:lpstr>
      <vt:lpstr>MTÜ Järva Arengu Partnerid KONTAKTID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JAP Getter Klaas</cp:lastModifiedBy>
  <cp:revision>3</cp:revision>
  <dcterms:modified xsi:type="dcterms:W3CDTF">2025-02-12T13:40:03Z</dcterms:modified>
</cp:coreProperties>
</file>