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  <p:sldId id="265" r:id="rId9"/>
    <p:sldId id="266" r:id="rId10"/>
    <p:sldId id="268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92" d="100"/>
          <a:sy n="92" d="100"/>
        </p:scale>
        <p:origin x="24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/>
              <a:t>Klõpsake juhteksemplari alapealkirja laadi redigeerimiseks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087B-CB4A-493D-8923-B6E4D800966A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8FDB5-7B71-402E-A8E3-3B39427AF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732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ealkiri ja pildial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087B-CB4A-493D-8923-B6E4D800966A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8FDB5-7B71-402E-A8E3-3B39427AF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306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iteallkirjaga tsita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087B-CB4A-493D-8923-B6E4D800966A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8FDB5-7B71-402E-A8E3-3B39427AFEAB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61663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siitka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087B-CB4A-493D-8923-B6E4D800966A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8FDB5-7B71-402E-A8E3-3B39427AF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9677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sitaadi visiitka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087B-CB4A-493D-8923-B6E4D800966A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8FDB5-7B71-402E-A8E3-3B39427AFEA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65483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Õige või v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087B-CB4A-493D-8923-B6E4D800966A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8FDB5-7B71-402E-A8E3-3B39427AF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7687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087B-CB4A-493D-8923-B6E4D800966A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8FDB5-7B71-402E-A8E3-3B39427AF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6507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087B-CB4A-493D-8923-B6E4D800966A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8FDB5-7B71-402E-A8E3-3B39427AF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59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087B-CB4A-493D-8923-B6E4D800966A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8FDB5-7B71-402E-A8E3-3B39427AF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161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087B-CB4A-493D-8923-B6E4D800966A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8FDB5-7B71-402E-A8E3-3B39427AF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60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087B-CB4A-493D-8923-B6E4D800966A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8FDB5-7B71-402E-A8E3-3B39427AF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05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087B-CB4A-493D-8923-B6E4D800966A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8FDB5-7B71-402E-A8E3-3B39427AF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940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087B-CB4A-493D-8923-B6E4D800966A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8FDB5-7B71-402E-A8E3-3B39427AF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454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087B-CB4A-493D-8923-B6E4D800966A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8FDB5-7B71-402E-A8E3-3B39427AF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264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087B-CB4A-493D-8923-B6E4D800966A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8FDB5-7B71-402E-A8E3-3B39427AF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309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t-EE"/>
              <a:t>Pildi lisamiseks klõpsake ikooni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087B-CB4A-493D-8923-B6E4D800966A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8FDB5-7B71-402E-A8E3-3B39427AF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597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2087B-CB4A-493D-8923-B6E4D800966A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8E8FDB5-7B71-402E-A8E3-3B39427AF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699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ai.ee/et/tervis-ja-heaolu/tervise-edendamine-tookoha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D46ABE2-3D2B-505C-9058-05CBB120A5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5018" y="2404534"/>
            <a:ext cx="8608985" cy="1646302"/>
          </a:xfrm>
        </p:spPr>
        <p:txBody>
          <a:bodyPr>
            <a:normAutofit fontScale="90000"/>
          </a:bodyPr>
          <a:lstStyle/>
          <a:p>
            <a:pPr algn="ctr"/>
            <a:r>
              <a:rPr lang="et-EE" dirty="0"/>
              <a:t>V</a:t>
            </a:r>
            <a:r>
              <a:rPr lang="en-US" dirty="0" err="1"/>
              <a:t>eebikoolitus</a:t>
            </a:r>
            <a:br>
              <a:rPr lang="et-EE" dirty="0"/>
            </a:br>
            <a:r>
              <a:rPr lang="en-US" dirty="0"/>
              <a:t> "</a:t>
            </a:r>
            <a:r>
              <a:rPr lang="en-US" dirty="0" err="1"/>
              <a:t>Tervist</a:t>
            </a:r>
            <a:r>
              <a:rPr lang="en-US" dirty="0"/>
              <a:t> </a:t>
            </a:r>
            <a:r>
              <a:rPr lang="en-US" dirty="0" err="1"/>
              <a:t>edendav</a:t>
            </a:r>
            <a:r>
              <a:rPr lang="et-EE" dirty="0"/>
              <a:t> </a:t>
            </a:r>
            <a:r>
              <a:rPr lang="en-US" dirty="0" err="1"/>
              <a:t>tööandja</a:t>
            </a:r>
            <a:r>
              <a:rPr lang="en-US" dirty="0"/>
              <a:t>" </a:t>
            </a:r>
            <a:r>
              <a:rPr lang="en-US" dirty="0" err="1"/>
              <a:t>sissejuhatav</a:t>
            </a:r>
            <a:r>
              <a:rPr lang="en-US" dirty="0"/>
              <a:t> </a:t>
            </a:r>
            <a:r>
              <a:rPr lang="en-US" dirty="0" err="1"/>
              <a:t>osa</a:t>
            </a:r>
            <a:endParaRPr lang="en-US" dirty="0"/>
          </a:p>
        </p:txBody>
      </p:sp>
      <p:sp>
        <p:nvSpPr>
          <p:cNvPr id="3" name="Alapealkiri 2">
            <a:extLst>
              <a:ext uri="{FF2B5EF4-FFF2-40B4-BE49-F238E27FC236}">
                <a16:creationId xmlns:a16="http://schemas.microsoft.com/office/drawing/2014/main" id="{976AB682-2D5F-E480-1CF8-E521737A0B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 dirty="0"/>
          </a:p>
          <a:p>
            <a:r>
              <a:rPr lang="et-EE" dirty="0"/>
              <a:t>26.02.2025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2738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7E25D571-22AC-4DA2-A8CD-740B0C21B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23949"/>
            <a:ext cx="8596668" cy="1064029"/>
          </a:xfrm>
        </p:spPr>
        <p:txBody>
          <a:bodyPr>
            <a:normAutofit/>
          </a:bodyPr>
          <a:lstStyle/>
          <a:p>
            <a:r>
              <a:rPr lang="en-US" sz="2000" dirty="0" err="1"/>
              <a:t>Töötajate</a:t>
            </a:r>
            <a:r>
              <a:rPr lang="en-US" sz="2000" dirty="0"/>
              <a:t> </a:t>
            </a:r>
            <a:r>
              <a:rPr lang="en-US" sz="2000" dirty="0" err="1"/>
              <a:t>hea</a:t>
            </a:r>
            <a:r>
              <a:rPr lang="en-US" sz="2000" dirty="0"/>
              <a:t> </a:t>
            </a:r>
            <a:r>
              <a:rPr lang="en-US" sz="2000" dirty="0" err="1"/>
              <a:t>vaimse</a:t>
            </a:r>
            <a:r>
              <a:rPr lang="en-US" sz="2000" dirty="0"/>
              <a:t> </a:t>
            </a:r>
            <a:r>
              <a:rPr lang="en-US" sz="2000" dirty="0" err="1"/>
              <a:t>tervise</a:t>
            </a:r>
            <a:r>
              <a:rPr lang="en-US" sz="2000" dirty="0"/>
              <a:t> </a:t>
            </a:r>
            <a:r>
              <a:rPr lang="en-US" sz="2000" dirty="0" err="1"/>
              <a:t>tagamine</a:t>
            </a:r>
            <a:r>
              <a:rPr lang="en-US" sz="2000" dirty="0"/>
              <a:t> on </a:t>
            </a:r>
            <a:r>
              <a:rPr lang="en-US" sz="2000" dirty="0" err="1"/>
              <a:t>oluline</a:t>
            </a:r>
            <a:r>
              <a:rPr lang="en-US" sz="2000" dirty="0"/>
              <a:t> </a:t>
            </a:r>
            <a:r>
              <a:rPr lang="en-US" sz="2000" dirty="0" err="1"/>
              <a:t>osa</a:t>
            </a:r>
            <a:r>
              <a:rPr lang="en-US" sz="2000" dirty="0"/>
              <a:t> </a:t>
            </a:r>
            <a:r>
              <a:rPr lang="en-US" sz="2000" dirty="0" err="1"/>
              <a:t>töökoha</a:t>
            </a:r>
            <a:r>
              <a:rPr lang="en-US" sz="2000" dirty="0"/>
              <a:t> </a:t>
            </a:r>
            <a:r>
              <a:rPr lang="en-US" sz="2000" dirty="0" err="1"/>
              <a:t>heaolu</a:t>
            </a:r>
            <a:r>
              <a:rPr lang="en-US" sz="2000" dirty="0"/>
              <a:t> ja </a:t>
            </a:r>
            <a:r>
              <a:rPr lang="en-US" sz="2000" dirty="0" err="1"/>
              <a:t>produktiivsuse</a:t>
            </a:r>
            <a:r>
              <a:rPr lang="en-US" sz="2000" dirty="0"/>
              <a:t> </a:t>
            </a:r>
            <a:r>
              <a:rPr lang="en-US" sz="2000" dirty="0" err="1"/>
              <a:t>hoidmisest</a:t>
            </a:r>
            <a:r>
              <a:rPr lang="en-US" sz="2000" dirty="0"/>
              <a:t>. </a:t>
            </a:r>
            <a:r>
              <a:rPr lang="en-US" sz="2000" dirty="0" err="1"/>
              <a:t>Siin</a:t>
            </a:r>
            <a:r>
              <a:rPr lang="en-US" sz="2000" dirty="0"/>
              <a:t> on </a:t>
            </a:r>
            <a:r>
              <a:rPr lang="en-US" sz="2000" dirty="0" err="1"/>
              <a:t>mõned</a:t>
            </a:r>
            <a:r>
              <a:rPr lang="en-US" sz="2000" dirty="0"/>
              <a:t> </a:t>
            </a:r>
            <a:r>
              <a:rPr lang="en-US" sz="2000" dirty="0" err="1"/>
              <a:t>peamised</a:t>
            </a:r>
            <a:r>
              <a:rPr lang="en-US" sz="2000" dirty="0"/>
              <a:t> </a:t>
            </a:r>
            <a:r>
              <a:rPr lang="en-US" sz="2000" dirty="0" err="1"/>
              <a:t>võtmed</a:t>
            </a:r>
            <a:r>
              <a:rPr lang="en-US" sz="2000" dirty="0"/>
              <a:t>, mis </a:t>
            </a:r>
            <a:r>
              <a:rPr lang="en-US" sz="2000" dirty="0" err="1"/>
              <a:t>aitavad</a:t>
            </a:r>
            <a:r>
              <a:rPr lang="en-US" sz="2000" dirty="0"/>
              <a:t> </a:t>
            </a:r>
            <a:r>
              <a:rPr lang="en-US" sz="2000" dirty="0" err="1"/>
              <a:t>töötajate</a:t>
            </a:r>
            <a:r>
              <a:rPr lang="en-US" sz="2000" dirty="0"/>
              <a:t> </a:t>
            </a:r>
            <a:r>
              <a:rPr lang="en-US" sz="2000" dirty="0" err="1"/>
              <a:t>vaimse</a:t>
            </a:r>
            <a:r>
              <a:rPr lang="en-US" sz="2000" dirty="0"/>
              <a:t> </a:t>
            </a:r>
            <a:r>
              <a:rPr lang="en-US" sz="2000" dirty="0" err="1"/>
              <a:t>tervise</a:t>
            </a:r>
            <a:r>
              <a:rPr lang="en-US" sz="2000" dirty="0"/>
              <a:t> </a:t>
            </a:r>
            <a:r>
              <a:rPr lang="en-US" sz="2000" dirty="0" err="1"/>
              <a:t>edendamisel</a:t>
            </a:r>
            <a:r>
              <a:rPr lang="en-US" sz="2000" dirty="0"/>
              <a:t>: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E784ACE3-E321-831D-3701-4AF57C466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7978"/>
            <a:ext cx="8596668" cy="5104015"/>
          </a:xfrm>
        </p:spPr>
        <p:txBody>
          <a:bodyPr>
            <a:noAutofit/>
          </a:bodyPr>
          <a:lstStyle/>
          <a:p>
            <a:r>
              <a:rPr lang="en-US" sz="1400" dirty="0" err="1"/>
              <a:t>Toetav</a:t>
            </a:r>
            <a:r>
              <a:rPr lang="en-US" sz="1400" dirty="0"/>
              <a:t> ja </a:t>
            </a:r>
            <a:r>
              <a:rPr lang="en-US" sz="1400" dirty="0" err="1"/>
              <a:t>positiivne</a:t>
            </a:r>
            <a:r>
              <a:rPr lang="en-US" sz="1400" dirty="0"/>
              <a:t> </a:t>
            </a:r>
            <a:r>
              <a:rPr lang="en-US" sz="1400" dirty="0" err="1"/>
              <a:t>töökeskkond</a:t>
            </a:r>
            <a:r>
              <a:rPr lang="en-US" sz="1400" dirty="0"/>
              <a:t> – </a:t>
            </a:r>
            <a:r>
              <a:rPr lang="en-US" sz="1400" dirty="0" err="1"/>
              <a:t>Loodud</a:t>
            </a:r>
            <a:r>
              <a:rPr lang="en-US" sz="1400" dirty="0"/>
              <a:t> peaks </a:t>
            </a:r>
            <a:r>
              <a:rPr lang="en-US" sz="1400" dirty="0" err="1"/>
              <a:t>olema</a:t>
            </a:r>
            <a:r>
              <a:rPr lang="en-US" sz="1400" dirty="0"/>
              <a:t> </a:t>
            </a:r>
            <a:r>
              <a:rPr lang="en-US" sz="1400" dirty="0" err="1"/>
              <a:t>keskkond</a:t>
            </a:r>
            <a:r>
              <a:rPr lang="en-US" sz="1400" dirty="0"/>
              <a:t>, </a:t>
            </a:r>
            <a:r>
              <a:rPr lang="en-US" sz="1400" dirty="0" err="1"/>
              <a:t>kus</a:t>
            </a:r>
            <a:r>
              <a:rPr lang="en-US" sz="1400" dirty="0"/>
              <a:t> </a:t>
            </a:r>
            <a:r>
              <a:rPr lang="en-US" sz="1400" dirty="0" err="1"/>
              <a:t>töötajad</a:t>
            </a:r>
            <a:r>
              <a:rPr lang="en-US" sz="1400" dirty="0"/>
              <a:t> </a:t>
            </a:r>
            <a:r>
              <a:rPr lang="en-US" sz="1400" dirty="0" err="1"/>
              <a:t>tunnevad</a:t>
            </a:r>
            <a:r>
              <a:rPr lang="en-US" sz="1400" dirty="0"/>
              <a:t> end </a:t>
            </a:r>
            <a:r>
              <a:rPr lang="en-US" sz="1400" dirty="0" err="1"/>
              <a:t>turvaliselt</a:t>
            </a:r>
            <a:r>
              <a:rPr lang="en-US" sz="1400" dirty="0"/>
              <a:t>, </a:t>
            </a:r>
            <a:r>
              <a:rPr lang="en-US" sz="1400" dirty="0" err="1"/>
              <a:t>väärtustatuna</a:t>
            </a:r>
            <a:r>
              <a:rPr lang="en-US" sz="1400" dirty="0"/>
              <a:t> ja </a:t>
            </a:r>
            <a:r>
              <a:rPr lang="en-US" sz="1400" dirty="0" err="1"/>
              <a:t>toetatuna</a:t>
            </a:r>
            <a:r>
              <a:rPr lang="en-US" sz="1400" dirty="0"/>
              <a:t>. </a:t>
            </a:r>
            <a:r>
              <a:rPr lang="en-US" sz="1400" dirty="0" err="1"/>
              <a:t>Positiivne</a:t>
            </a:r>
            <a:r>
              <a:rPr lang="en-US" sz="1400" dirty="0"/>
              <a:t> </a:t>
            </a:r>
            <a:r>
              <a:rPr lang="en-US" sz="1400" dirty="0" err="1"/>
              <a:t>suhtumine</a:t>
            </a:r>
            <a:r>
              <a:rPr lang="en-US" sz="1400" dirty="0"/>
              <a:t> </a:t>
            </a:r>
            <a:r>
              <a:rPr lang="en-US" sz="1400" dirty="0" err="1"/>
              <a:t>kolleegidesse</a:t>
            </a:r>
            <a:r>
              <a:rPr lang="en-US" sz="1400" dirty="0"/>
              <a:t> ja </a:t>
            </a:r>
            <a:r>
              <a:rPr lang="en-US" sz="1400" dirty="0" err="1"/>
              <a:t>juhtkonda</a:t>
            </a:r>
            <a:r>
              <a:rPr lang="en-US" sz="1400" dirty="0"/>
              <a:t> </a:t>
            </a:r>
            <a:r>
              <a:rPr lang="en-US" sz="1400" dirty="0" err="1"/>
              <a:t>aitab</a:t>
            </a:r>
            <a:r>
              <a:rPr lang="en-US" sz="1400" dirty="0"/>
              <a:t> </a:t>
            </a:r>
            <a:r>
              <a:rPr lang="en-US" sz="1400" dirty="0" err="1"/>
              <a:t>vähendada</a:t>
            </a:r>
            <a:r>
              <a:rPr lang="en-US" sz="1400" dirty="0"/>
              <a:t> </a:t>
            </a:r>
            <a:r>
              <a:rPr lang="en-US" sz="1400" dirty="0" err="1"/>
              <a:t>stressi</a:t>
            </a:r>
            <a:r>
              <a:rPr lang="en-US" sz="1400" dirty="0"/>
              <a:t> ja </a:t>
            </a:r>
            <a:r>
              <a:rPr lang="en-US" sz="1400" dirty="0" err="1"/>
              <a:t>ärevust</a:t>
            </a:r>
            <a:r>
              <a:rPr lang="en-US" sz="1400" dirty="0"/>
              <a:t>.</a:t>
            </a:r>
            <a:endParaRPr lang="et-EE" sz="1400" dirty="0"/>
          </a:p>
          <a:p>
            <a:r>
              <a:rPr lang="en-US" sz="1400" dirty="0" err="1"/>
              <a:t>Paindlikkus</a:t>
            </a:r>
            <a:r>
              <a:rPr lang="en-US" sz="1400" dirty="0"/>
              <a:t> ja </a:t>
            </a:r>
            <a:r>
              <a:rPr lang="en-US" sz="1400" dirty="0" err="1"/>
              <a:t>töö</a:t>
            </a:r>
            <a:r>
              <a:rPr lang="en-US" sz="1400" dirty="0"/>
              <a:t> ja </a:t>
            </a:r>
            <a:r>
              <a:rPr lang="en-US" sz="1400" dirty="0" err="1"/>
              <a:t>eraelu</a:t>
            </a:r>
            <a:r>
              <a:rPr lang="en-US" sz="1400" dirty="0"/>
              <a:t> </a:t>
            </a:r>
            <a:r>
              <a:rPr lang="en-US" sz="1400" dirty="0" err="1"/>
              <a:t>tasakaal</a:t>
            </a:r>
            <a:r>
              <a:rPr lang="en-US" sz="1400" dirty="0"/>
              <a:t> – </a:t>
            </a:r>
            <a:r>
              <a:rPr lang="en-US" sz="1400" dirty="0" err="1"/>
              <a:t>Paindlik</a:t>
            </a:r>
            <a:r>
              <a:rPr lang="en-US" sz="1400" dirty="0"/>
              <a:t> </a:t>
            </a:r>
            <a:r>
              <a:rPr lang="en-US" sz="1400" dirty="0" err="1"/>
              <a:t>tööaeg</a:t>
            </a:r>
            <a:r>
              <a:rPr lang="en-US" sz="1400" dirty="0"/>
              <a:t> ja </a:t>
            </a:r>
            <a:r>
              <a:rPr lang="en-US" sz="1400" dirty="0" err="1"/>
              <a:t>võimalus</a:t>
            </a:r>
            <a:r>
              <a:rPr lang="en-US" sz="1400" dirty="0"/>
              <a:t> </a:t>
            </a:r>
            <a:r>
              <a:rPr lang="en-US" sz="1400" dirty="0" err="1"/>
              <a:t>kaugtööd</a:t>
            </a:r>
            <a:r>
              <a:rPr lang="en-US" sz="1400" dirty="0"/>
              <a:t> </a:t>
            </a:r>
            <a:r>
              <a:rPr lang="en-US" sz="1400" dirty="0" err="1"/>
              <a:t>teha</a:t>
            </a:r>
            <a:r>
              <a:rPr lang="en-US" sz="1400" dirty="0"/>
              <a:t> </a:t>
            </a:r>
            <a:r>
              <a:rPr lang="en-US" sz="1400" dirty="0" err="1"/>
              <a:t>aitavad</a:t>
            </a:r>
            <a:r>
              <a:rPr lang="en-US" sz="1400" dirty="0"/>
              <a:t> </a:t>
            </a:r>
            <a:r>
              <a:rPr lang="en-US" sz="1400" dirty="0" err="1"/>
              <a:t>töötajatel</a:t>
            </a:r>
            <a:r>
              <a:rPr lang="en-US" sz="1400" dirty="0"/>
              <a:t> </a:t>
            </a:r>
            <a:r>
              <a:rPr lang="en-US" sz="1400" dirty="0" err="1"/>
              <a:t>paremini</a:t>
            </a:r>
            <a:r>
              <a:rPr lang="en-US" sz="1400" dirty="0"/>
              <a:t> </a:t>
            </a:r>
            <a:r>
              <a:rPr lang="en-US" sz="1400" dirty="0" err="1"/>
              <a:t>oma</a:t>
            </a:r>
            <a:r>
              <a:rPr lang="en-US" sz="1400" dirty="0"/>
              <a:t> </a:t>
            </a:r>
            <a:r>
              <a:rPr lang="en-US" sz="1400" dirty="0" err="1"/>
              <a:t>töö</a:t>
            </a:r>
            <a:r>
              <a:rPr lang="en-US" sz="1400" dirty="0"/>
              <a:t>- ja </a:t>
            </a:r>
            <a:r>
              <a:rPr lang="en-US" sz="1400" dirty="0" err="1"/>
              <a:t>eraelu</a:t>
            </a:r>
            <a:r>
              <a:rPr lang="en-US" sz="1400" dirty="0"/>
              <a:t> </a:t>
            </a:r>
            <a:r>
              <a:rPr lang="en-US" sz="1400" dirty="0" err="1"/>
              <a:t>tasakaalustada</a:t>
            </a:r>
            <a:r>
              <a:rPr lang="en-US" sz="1400" dirty="0"/>
              <a:t>, mis on </a:t>
            </a:r>
            <a:r>
              <a:rPr lang="en-US" sz="1400" dirty="0" err="1"/>
              <a:t>vaimse</a:t>
            </a:r>
            <a:r>
              <a:rPr lang="en-US" sz="1400" dirty="0"/>
              <a:t> </a:t>
            </a:r>
            <a:r>
              <a:rPr lang="en-US" sz="1400" dirty="0" err="1"/>
              <a:t>tervise</a:t>
            </a:r>
            <a:r>
              <a:rPr lang="en-US" sz="1400" dirty="0"/>
              <a:t> </a:t>
            </a:r>
            <a:r>
              <a:rPr lang="en-US" sz="1400" dirty="0" err="1"/>
              <a:t>seisukohalt</a:t>
            </a:r>
            <a:r>
              <a:rPr lang="en-US" sz="1400" dirty="0"/>
              <a:t> </a:t>
            </a:r>
            <a:r>
              <a:rPr lang="en-US" sz="1400" dirty="0" err="1"/>
              <a:t>oluline</a:t>
            </a:r>
            <a:r>
              <a:rPr lang="en-US" sz="1400" dirty="0"/>
              <a:t>.</a:t>
            </a:r>
            <a:endParaRPr lang="et-EE" sz="1400" dirty="0"/>
          </a:p>
          <a:p>
            <a:r>
              <a:rPr lang="en-US" sz="1400" dirty="0" err="1"/>
              <a:t>Avatud</a:t>
            </a:r>
            <a:r>
              <a:rPr lang="en-US" sz="1400" dirty="0"/>
              <a:t> </a:t>
            </a:r>
            <a:r>
              <a:rPr lang="en-US" sz="1400" dirty="0" err="1"/>
              <a:t>suhtlus</a:t>
            </a:r>
            <a:r>
              <a:rPr lang="en-US" sz="1400" dirty="0"/>
              <a:t> ja </a:t>
            </a:r>
            <a:r>
              <a:rPr lang="en-US" sz="1400" dirty="0" err="1"/>
              <a:t>kuulamine</a:t>
            </a:r>
            <a:r>
              <a:rPr lang="en-US" sz="1400" dirty="0"/>
              <a:t> – </a:t>
            </a:r>
            <a:r>
              <a:rPr lang="en-US" sz="1400" dirty="0" err="1"/>
              <a:t>Töötajad</a:t>
            </a:r>
            <a:r>
              <a:rPr lang="en-US" sz="1400" dirty="0"/>
              <a:t> </a:t>
            </a:r>
            <a:r>
              <a:rPr lang="en-US" sz="1400" dirty="0" err="1"/>
              <a:t>peaksid</a:t>
            </a:r>
            <a:r>
              <a:rPr lang="en-US" sz="1400" dirty="0"/>
              <a:t> </a:t>
            </a:r>
            <a:r>
              <a:rPr lang="en-US" sz="1400" dirty="0" err="1"/>
              <a:t>teadma</a:t>
            </a:r>
            <a:r>
              <a:rPr lang="en-US" sz="1400" dirty="0"/>
              <a:t>, et </a:t>
            </a:r>
            <a:r>
              <a:rPr lang="en-US" sz="1400" dirty="0" err="1"/>
              <a:t>nad</a:t>
            </a:r>
            <a:r>
              <a:rPr lang="en-US" sz="1400" dirty="0"/>
              <a:t> </a:t>
            </a:r>
            <a:r>
              <a:rPr lang="en-US" sz="1400" dirty="0" err="1"/>
              <a:t>saavad</a:t>
            </a:r>
            <a:r>
              <a:rPr lang="en-US" sz="1400" dirty="0"/>
              <a:t> </a:t>
            </a:r>
            <a:r>
              <a:rPr lang="en-US" sz="1400" dirty="0" err="1"/>
              <a:t>oma</a:t>
            </a:r>
            <a:r>
              <a:rPr lang="en-US" sz="1400" dirty="0"/>
              <a:t> </a:t>
            </a:r>
            <a:r>
              <a:rPr lang="en-US" sz="1400" dirty="0" err="1"/>
              <a:t>muresid</a:t>
            </a:r>
            <a:r>
              <a:rPr lang="en-US" sz="1400" dirty="0"/>
              <a:t> ja </a:t>
            </a:r>
            <a:r>
              <a:rPr lang="en-US" sz="1400" dirty="0" err="1"/>
              <a:t>murettekitavaid</a:t>
            </a:r>
            <a:r>
              <a:rPr lang="en-US" sz="1400" dirty="0"/>
              <a:t> </a:t>
            </a:r>
            <a:r>
              <a:rPr lang="en-US" sz="1400" dirty="0" err="1"/>
              <a:t>küsimusi</a:t>
            </a:r>
            <a:r>
              <a:rPr lang="en-US" sz="1400" dirty="0"/>
              <a:t> </a:t>
            </a:r>
            <a:r>
              <a:rPr lang="en-US" sz="1400" dirty="0" err="1"/>
              <a:t>turvaliselt</a:t>
            </a:r>
            <a:r>
              <a:rPr lang="en-US" sz="1400" dirty="0"/>
              <a:t> </a:t>
            </a:r>
            <a:r>
              <a:rPr lang="en-US" sz="1400" dirty="0" err="1"/>
              <a:t>jagada</a:t>
            </a:r>
            <a:r>
              <a:rPr lang="en-US" sz="1400" dirty="0"/>
              <a:t>. </a:t>
            </a:r>
            <a:r>
              <a:rPr lang="en-US" sz="1400" dirty="0" err="1"/>
              <a:t>Avatud</a:t>
            </a:r>
            <a:r>
              <a:rPr lang="en-US" sz="1400" dirty="0"/>
              <a:t> ja </a:t>
            </a:r>
            <a:r>
              <a:rPr lang="en-US" sz="1400" dirty="0" err="1"/>
              <a:t>aus</a:t>
            </a:r>
            <a:r>
              <a:rPr lang="en-US" sz="1400" dirty="0"/>
              <a:t> </a:t>
            </a:r>
            <a:r>
              <a:rPr lang="en-US" sz="1400" dirty="0" err="1"/>
              <a:t>suhtlus</a:t>
            </a:r>
            <a:r>
              <a:rPr lang="en-US" sz="1400" dirty="0"/>
              <a:t> </a:t>
            </a:r>
            <a:r>
              <a:rPr lang="en-US" sz="1400" dirty="0" err="1"/>
              <a:t>tööandja</a:t>
            </a:r>
            <a:r>
              <a:rPr lang="en-US" sz="1400" dirty="0"/>
              <a:t> </a:t>
            </a:r>
            <a:r>
              <a:rPr lang="en-US" sz="1400" dirty="0" err="1"/>
              <a:t>või</a:t>
            </a:r>
            <a:r>
              <a:rPr lang="en-US" sz="1400" dirty="0"/>
              <a:t> </a:t>
            </a:r>
            <a:r>
              <a:rPr lang="en-US" sz="1400" dirty="0" err="1"/>
              <a:t>meeskonnaliikmetega</a:t>
            </a:r>
            <a:r>
              <a:rPr lang="en-US" sz="1400" dirty="0"/>
              <a:t> </a:t>
            </a:r>
            <a:r>
              <a:rPr lang="en-US" sz="1400" dirty="0" err="1"/>
              <a:t>loob</a:t>
            </a:r>
            <a:r>
              <a:rPr lang="en-US" sz="1400" dirty="0"/>
              <a:t> </a:t>
            </a:r>
            <a:r>
              <a:rPr lang="en-US" sz="1400" dirty="0" err="1"/>
              <a:t>usaldust</a:t>
            </a:r>
            <a:r>
              <a:rPr lang="en-US" sz="1400" dirty="0"/>
              <a:t> ja </a:t>
            </a:r>
            <a:r>
              <a:rPr lang="en-US" sz="1400" dirty="0" err="1"/>
              <a:t>aitab</a:t>
            </a:r>
            <a:r>
              <a:rPr lang="en-US" sz="1400" dirty="0"/>
              <a:t> </a:t>
            </a:r>
            <a:r>
              <a:rPr lang="en-US" sz="1400" dirty="0" err="1"/>
              <a:t>ennetada</a:t>
            </a:r>
            <a:r>
              <a:rPr lang="en-US" sz="1400" dirty="0"/>
              <a:t> </a:t>
            </a:r>
            <a:r>
              <a:rPr lang="en-US" sz="1400" dirty="0" err="1"/>
              <a:t>vaimse</a:t>
            </a:r>
            <a:r>
              <a:rPr lang="en-US" sz="1400" dirty="0"/>
              <a:t> </a:t>
            </a:r>
            <a:r>
              <a:rPr lang="en-US" sz="1400" dirty="0" err="1"/>
              <a:t>väsimuse</a:t>
            </a:r>
            <a:r>
              <a:rPr lang="en-US" sz="1400" dirty="0"/>
              <a:t> ja </a:t>
            </a:r>
            <a:r>
              <a:rPr lang="en-US" sz="1400" dirty="0" err="1"/>
              <a:t>läbipõlemise</a:t>
            </a:r>
            <a:r>
              <a:rPr lang="en-US" sz="1400" dirty="0"/>
              <a:t> </a:t>
            </a:r>
            <a:r>
              <a:rPr lang="en-US" sz="1400" dirty="0" err="1"/>
              <a:t>teket</a:t>
            </a:r>
            <a:r>
              <a:rPr lang="en-US" sz="1400" dirty="0"/>
              <a:t>.</a:t>
            </a:r>
            <a:endParaRPr lang="et-EE" sz="1400" dirty="0"/>
          </a:p>
          <a:p>
            <a:r>
              <a:rPr lang="en-US" sz="1400" dirty="0" err="1"/>
              <a:t>Töötajate</a:t>
            </a:r>
            <a:r>
              <a:rPr lang="en-US" sz="1400" dirty="0"/>
              <a:t> </a:t>
            </a:r>
            <a:r>
              <a:rPr lang="en-US" sz="1400" dirty="0" err="1"/>
              <a:t>koolitus</a:t>
            </a:r>
            <a:r>
              <a:rPr lang="en-US" sz="1400" dirty="0"/>
              <a:t> ja </a:t>
            </a:r>
            <a:r>
              <a:rPr lang="en-US" sz="1400" dirty="0" err="1"/>
              <a:t>arenguvõimalused</a:t>
            </a:r>
            <a:r>
              <a:rPr lang="en-US" sz="1400" dirty="0"/>
              <a:t> – </a:t>
            </a:r>
            <a:r>
              <a:rPr lang="en-US" sz="1400" dirty="0" err="1"/>
              <a:t>Kolleegide</a:t>
            </a:r>
            <a:r>
              <a:rPr lang="en-US" sz="1400" dirty="0"/>
              <a:t> ja </a:t>
            </a:r>
            <a:r>
              <a:rPr lang="en-US" sz="1400" dirty="0" err="1"/>
              <a:t>juhtide</a:t>
            </a:r>
            <a:r>
              <a:rPr lang="en-US" sz="1400" dirty="0"/>
              <a:t> </a:t>
            </a:r>
            <a:r>
              <a:rPr lang="en-US" sz="1400" dirty="0" err="1"/>
              <a:t>koolitamine</a:t>
            </a:r>
            <a:r>
              <a:rPr lang="en-US" sz="1400" dirty="0"/>
              <a:t> </a:t>
            </a:r>
            <a:r>
              <a:rPr lang="en-US" sz="1400" dirty="0" err="1"/>
              <a:t>vaimse</a:t>
            </a:r>
            <a:r>
              <a:rPr lang="en-US" sz="1400" dirty="0"/>
              <a:t> </a:t>
            </a:r>
            <a:r>
              <a:rPr lang="en-US" sz="1400" dirty="0" err="1"/>
              <a:t>tervise</a:t>
            </a:r>
            <a:r>
              <a:rPr lang="en-US" sz="1400" dirty="0"/>
              <a:t> </a:t>
            </a:r>
            <a:r>
              <a:rPr lang="en-US" sz="1400" dirty="0" err="1"/>
              <a:t>teemadel</a:t>
            </a:r>
            <a:r>
              <a:rPr lang="en-US" sz="1400" dirty="0"/>
              <a:t> </a:t>
            </a:r>
            <a:r>
              <a:rPr lang="en-US" sz="1400" dirty="0" err="1"/>
              <a:t>aitab</a:t>
            </a:r>
            <a:r>
              <a:rPr lang="en-US" sz="1400" dirty="0"/>
              <a:t> </a:t>
            </a:r>
            <a:r>
              <a:rPr lang="en-US" sz="1400" dirty="0" err="1"/>
              <a:t>kõikidel</a:t>
            </a:r>
            <a:r>
              <a:rPr lang="en-US" sz="1400" dirty="0"/>
              <a:t> </a:t>
            </a:r>
            <a:r>
              <a:rPr lang="en-US" sz="1400" dirty="0" err="1"/>
              <a:t>teadlikumaks</a:t>
            </a:r>
            <a:r>
              <a:rPr lang="en-US" sz="1400" dirty="0"/>
              <a:t> </a:t>
            </a:r>
            <a:r>
              <a:rPr lang="en-US" sz="1400" dirty="0" err="1"/>
              <a:t>saada</a:t>
            </a:r>
            <a:r>
              <a:rPr lang="en-US" sz="1400" dirty="0"/>
              <a:t>, </a:t>
            </a:r>
            <a:r>
              <a:rPr lang="en-US" sz="1400" dirty="0" err="1"/>
              <a:t>kuidas</a:t>
            </a:r>
            <a:r>
              <a:rPr lang="en-US" sz="1400" dirty="0"/>
              <a:t> </a:t>
            </a:r>
            <a:r>
              <a:rPr lang="en-US" sz="1400" dirty="0" err="1"/>
              <a:t>toetada</a:t>
            </a:r>
            <a:r>
              <a:rPr lang="en-US" sz="1400" dirty="0"/>
              <a:t> </a:t>
            </a:r>
            <a:r>
              <a:rPr lang="en-US" sz="1400" dirty="0" err="1"/>
              <a:t>üksteist</a:t>
            </a:r>
            <a:r>
              <a:rPr lang="en-US" sz="1400" dirty="0"/>
              <a:t> </a:t>
            </a:r>
            <a:r>
              <a:rPr lang="en-US" sz="1400" dirty="0" err="1"/>
              <a:t>vaimselt</a:t>
            </a:r>
            <a:r>
              <a:rPr lang="en-US" sz="1400" dirty="0"/>
              <a:t> </a:t>
            </a:r>
            <a:r>
              <a:rPr lang="en-US" sz="1400" dirty="0" err="1"/>
              <a:t>ning</a:t>
            </a:r>
            <a:r>
              <a:rPr lang="en-US" sz="1400" dirty="0"/>
              <a:t> </a:t>
            </a:r>
            <a:r>
              <a:rPr lang="en-US" sz="1400" dirty="0" err="1"/>
              <a:t>kuidas</a:t>
            </a:r>
            <a:r>
              <a:rPr lang="en-US" sz="1400" dirty="0"/>
              <a:t> </a:t>
            </a:r>
            <a:r>
              <a:rPr lang="en-US" sz="1400" dirty="0" err="1"/>
              <a:t>stressi</a:t>
            </a:r>
            <a:r>
              <a:rPr lang="en-US" sz="1400" dirty="0"/>
              <a:t> ja </a:t>
            </a:r>
            <a:r>
              <a:rPr lang="en-US" sz="1400" dirty="0" err="1"/>
              <a:t>ülekoormusega</a:t>
            </a:r>
            <a:r>
              <a:rPr lang="en-US" sz="1400" dirty="0"/>
              <a:t> </a:t>
            </a:r>
            <a:r>
              <a:rPr lang="en-US" sz="1400" dirty="0" err="1"/>
              <a:t>toime</a:t>
            </a:r>
            <a:r>
              <a:rPr lang="en-US" sz="1400" dirty="0"/>
              <a:t> </a:t>
            </a:r>
            <a:r>
              <a:rPr lang="en-US" sz="1400" dirty="0" err="1"/>
              <a:t>tulla</a:t>
            </a:r>
            <a:r>
              <a:rPr lang="en-US" sz="1400" dirty="0"/>
              <a:t>.</a:t>
            </a:r>
            <a:endParaRPr lang="et-EE" sz="1400" dirty="0"/>
          </a:p>
          <a:p>
            <a:r>
              <a:rPr lang="en-US" sz="1400" dirty="0" err="1"/>
              <a:t>Väärtustamine</a:t>
            </a:r>
            <a:r>
              <a:rPr lang="en-US" sz="1400" dirty="0"/>
              <a:t> ja </a:t>
            </a:r>
            <a:r>
              <a:rPr lang="en-US" sz="1400" dirty="0" err="1"/>
              <a:t>tunnustamine</a:t>
            </a:r>
            <a:r>
              <a:rPr lang="en-US" sz="1400" dirty="0"/>
              <a:t> – </a:t>
            </a:r>
            <a:r>
              <a:rPr lang="en-US" sz="1400" dirty="0" err="1"/>
              <a:t>Tunnustamine</a:t>
            </a:r>
            <a:r>
              <a:rPr lang="en-US" sz="1400" dirty="0"/>
              <a:t> ja </a:t>
            </a:r>
            <a:r>
              <a:rPr lang="en-US" sz="1400" dirty="0" err="1"/>
              <a:t>töötajate</a:t>
            </a:r>
            <a:r>
              <a:rPr lang="en-US" sz="1400" dirty="0"/>
              <a:t> </a:t>
            </a:r>
            <a:r>
              <a:rPr lang="en-US" sz="1400" dirty="0" err="1"/>
              <a:t>panuse</a:t>
            </a:r>
            <a:r>
              <a:rPr lang="en-US" sz="1400" dirty="0"/>
              <a:t> </a:t>
            </a:r>
            <a:r>
              <a:rPr lang="en-US" sz="1400" dirty="0" err="1"/>
              <a:t>väärtustamine</a:t>
            </a:r>
            <a:r>
              <a:rPr lang="en-US" sz="1400" dirty="0"/>
              <a:t> </a:t>
            </a:r>
            <a:r>
              <a:rPr lang="en-US" sz="1400" dirty="0" err="1"/>
              <a:t>aitab</a:t>
            </a:r>
            <a:r>
              <a:rPr lang="en-US" sz="1400" dirty="0"/>
              <a:t> </a:t>
            </a:r>
            <a:r>
              <a:rPr lang="en-US" sz="1400" dirty="0" err="1"/>
              <a:t>neil</a:t>
            </a:r>
            <a:r>
              <a:rPr lang="en-US" sz="1400" dirty="0"/>
              <a:t> </a:t>
            </a:r>
            <a:r>
              <a:rPr lang="en-US" sz="1400" dirty="0" err="1"/>
              <a:t>tunda</a:t>
            </a:r>
            <a:r>
              <a:rPr lang="en-US" sz="1400" dirty="0"/>
              <a:t> end </a:t>
            </a:r>
            <a:r>
              <a:rPr lang="en-US" sz="1400" dirty="0" err="1"/>
              <a:t>oma</a:t>
            </a:r>
            <a:r>
              <a:rPr lang="en-US" sz="1400" dirty="0"/>
              <a:t> </a:t>
            </a:r>
            <a:r>
              <a:rPr lang="en-US" sz="1400" dirty="0" err="1"/>
              <a:t>töös</a:t>
            </a:r>
            <a:r>
              <a:rPr lang="en-US" sz="1400" dirty="0"/>
              <a:t> </a:t>
            </a:r>
            <a:r>
              <a:rPr lang="en-US" sz="1400" dirty="0" err="1"/>
              <a:t>motiveerituna</a:t>
            </a:r>
            <a:r>
              <a:rPr lang="en-US" sz="1400" dirty="0"/>
              <a:t> ja </a:t>
            </a:r>
            <a:r>
              <a:rPr lang="en-US" sz="1400" dirty="0" err="1"/>
              <a:t>rahulolevana</a:t>
            </a:r>
            <a:r>
              <a:rPr lang="en-US" sz="1400" dirty="0"/>
              <a:t>, </a:t>
            </a:r>
            <a:r>
              <a:rPr lang="en-US" sz="1400" dirty="0" err="1"/>
              <a:t>vähendades</a:t>
            </a:r>
            <a:r>
              <a:rPr lang="en-US" sz="1400" dirty="0"/>
              <a:t> </a:t>
            </a:r>
            <a:r>
              <a:rPr lang="en-US" sz="1400" dirty="0" err="1"/>
              <a:t>stressi</a:t>
            </a:r>
            <a:r>
              <a:rPr lang="en-US" sz="1400" dirty="0"/>
              <a:t> ja </a:t>
            </a:r>
            <a:r>
              <a:rPr lang="en-US" sz="1400" dirty="0" err="1"/>
              <a:t>vaimse</a:t>
            </a:r>
            <a:r>
              <a:rPr lang="en-US" sz="1400" dirty="0"/>
              <a:t> </a:t>
            </a:r>
            <a:r>
              <a:rPr lang="en-US" sz="1400" dirty="0" err="1"/>
              <a:t>kurnatuse</a:t>
            </a:r>
            <a:r>
              <a:rPr lang="en-US" sz="1400" dirty="0"/>
              <a:t> </a:t>
            </a:r>
            <a:r>
              <a:rPr lang="en-US" sz="1400" dirty="0" err="1"/>
              <a:t>riski</a:t>
            </a:r>
            <a:r>
              <a:rPr lang="en-US" sz="1400" dirty="0"/>
              <a:t>.</a:t>
            </a:r>
            <a:endParaRPr lang="et-EE" sz="1400" dirty="0"/>
          </a:p>
          <a:p>
            <a:r>
              <a:rPr lang="en-US" sz="1400" dirty="0" err="1"/>
              <a:t>Füüsiline</a:t>
            </a:r>
            <a:r>
              <a:rPr lang="en-US" sz="1400" dirty="0"/>
              <a:t> </a:t>
            </a:r>
            <a:r>
              <a:rPr lang="en-US" sz="1400" dirty="0" err="1"/>
              <a:t>heaolu</a:t>
            </a:r>
            <a:r>
              <a:rPr lang="en-US" sz="1400" dirty="0"/>
              <a:t> – </a:t>
            </a:r>
            <a:r>
              <a:rPr lang="en-US" sz="1400" dirty="0" err="1"/>
              <a:t>Liikumisvõimalused</a:t>
            </a:r>
            <a:r>
              <a:rPr lang="en-US" sz="1400" dirty="0"/>
              <a:t>, </a:t>
            </a:r>
            <a:r>
              <a:rPr lang="en-US" sz="1400" dirty="0" err="1"/>
              <a:t>tervislikud</a:t>
            </a:r>
            <a:r>
              <a:rPr lang="en-US" sz="1400" dirty="0"/>
              <a:t> </a:t>
            </a:r>
            <a:r>
              <a:rPr lang="en-US" sz="1400" dirty="0" err="1"/>
              <a:t>toitumisharjumused</a:t>
            </a:r>
            <a:r>
              <a:rPr lang="en-US" sz="1400" dirty="0"/>
              <a:t> ja </a:t>
            </a:r>
            <a:r>
              <a:rPr lang="en-US" sz="1400" dirty="0" err="1"/>
              <a:t>piisav</a:t>
            </a:r>
            <a:r>
              <a:rPr lang="en-US" sz="1400" dirty="0"/>
              <a:t> </a:t>
            </a:r>
            <a:r>
              <a:rPr lang="en-US" sz="1400" dirty="0" err="1"/>
              <a:t>uni</a:t>
            </a:r>
            <a:r>
              <a:rPr lang="en-US" sz="1400" dirty="0"/>
              <a:t> on </a:t>
            </a:r>
            <a:r>
              <a:rPr lang="en-US" sz="1400" dirty="0" err="1"/>
              <a:t>olulised</a:t>
            </a:r>
            <a:r>
              <a:rPr lang="en-US" sz="1400" dirty="0"/>
              <a:t> </a:t>
            </a:r>
            <a:r>
              <a:rPr lang="en-US" sz="1400" dirty="0" err="1"/>
              <a:t>vaimse</a:t>
            </a:r>
            <a:r>
              <a:rPr lang="en-US" sz="1400" dirty="0"/>
              <a:t> </a:t>
            </a:r>
            <a:r>
              <a:rPr lang="en-US" sz="1400" dirty="0" err="1"/>
              <a:t>heaolu</a:t>
            </a:r>
            <a:r>
              <a:rPr lang="en-US" sz="1400" dirty="0"/>
              <a:t> </a:t>
            </a:r>
            <a:r>
              <a:rPr lang="en-US" sz="1400" dirty="0" err="1"/>
              <a:t>osad</a:t>
            </a:r>
            <a:r>
              <a:rPr lang="en-US" sz="1400" dirty="0"/>
              <a:t>. </a:t>
            </a:r>
            <a:r>
              <a:rPr lang="en-US" sz="1400" dirty="0" err="1"/>
              <a:t>Töötajate</a:t>
            </a:r>
            <a:r>
              <a:rPr lang="en-US" sz="1400" dirty="0"/>
              <a:t> </a:t>
            </a:r>
            <a:r>
              <a:rPr lang="en-US" sz="1400" dirty="0" err="1"/>
              <a:t>terviseedenduse</a:t>
            </a:r>
            <a:r>
              <a:rPr lang="en-US" sz="1400" dirty="0"/>
              <a:t> </a:t>
            </a:r>
            <a:r>
              <a:rPr lang="en-US" sz="1400" dirty="0" err="1"/>
              <a:t>programmi</a:t>
            </a:r>
            <a:r>
              <a:rPr lang="en-US" sz="1400" dirty="0"/>
              <a:t> </a:t>
            </a:r>
            <a:r>
              <a:rPr lang="en-US" sz="1400" dirty="0" err="1"/>
              <a:t>pakkumine</a:t>
            </a:r>
            <a:r>
              <a:rPr lang="en-US" sz="1400" dirty="0"/>
              <a:t> </a:t>
            </a:r>
            <a:r>
              <a:rPr lang="en-US" sz="1400" dirty="0" err="1"/>
              <a:t>aitab</a:t>
            </a:r>
            <a:r>
              <a:rPr lang="en-US" sz="1400" dirty="0"/>
              <a:t> </a:t>
            </a:r>
            <a:r>
              <a:rPr lang="en-US" sz="1400" dirty="0" err="1"/>
              <a:t>hoida</a:t>
            </a:r>
            <a:r>
              <a:rPr lang="en-US" sz="1400" dirty="0"/>
              <a:t> </a:t>
            </a:r>
            <a:r>
              <a:rPr lang="en-US" sz="1400" dirty="0" err="1"/>
              <a:t>töötajate</a:t>
            </a:r>
            <a:r>
              <a:rPr lang="en-US" sz="1400" dirty="0"/>
              <a:t> </a:t>
            </a:r>
            <a:r>
              <a:rPr lang="en-US" sz="1400" dirty="0" err="1"/>
              <a:t>meeleolu</a:t>
            </a:r>
            <a:r>
              <a:rPr lang="en-US" sz="1400" dirty="0"/>
              <a:t> ja </a:t>
            </a:r>
            <a:r>
              <a:rPr lang="en-US" sz="1400" dirty="0" err="1"/>
              <a:t>motivatsiooni</a:t>
            </a:r>
            <a:r>
              <a:rPr lang="en-US" sz="1400" dirty="0"/>
              <a:t> </a:t>
            </a:r>
            <a:r>
              <a:rPr lang="en-US" sz="1400" dirty="0" err="1"/>
              <a:t>kõrgel</a:t>
            </a:r>
            <a:r>
              <a:rPr lang="en-US" sz="1400" dirty="0"/>
              <a:t>.</a:t>
            </a:r>
            <a:endParaRPr lang="et-EE" sz="1400" dirty="0"/>
          </a:p>
          <a:p>
            <a:r>
              <a:rPr lang="en-US" sz="1400" dirty="0" err="1"/>
              <a:t>Töökoormuse</a:t>
            </a:r>
            <a:r>
              <a:rPr lang="en-US" sz="1400" dirty="0"/>
              <a:t> </a:t>
            </a:r>
            <a:r>
              <a:rPr lang="en-US" sz="1400" dirty="0" err="1"/>
              <a:t>juhtimine</a:t>
            </a:r>
            <a:r>
              <a:rPr lang="en-US" sz="1400" dirty="0"/>
              <a:t> – </a:t>
            </a:r>
            <a:r>
              <a:rPr lang="en-US" sz="1400" dirty="0" err="1"/>
              <a:t>Liigne</a:t>
            </a:r>
            <a:r>
              <a:rPr lang="en-US" sz="1400" dirty="0"/>
              <a:t> </a:t>
            </a:r>
            <a:r>
              <a:rPr lang="en-US" sz="1400" dirty="0" err="1"/>
              <a:t>töökoormus</a:t>
            </a:r>
            <a:r>
              <a:rPr lang="en-US" sz="1400" dirty="0"/>
              <a:t> </a:t>
            </a:r>
            <a:r>
              <a:rPr lang="en-US" sz="1400" dirty="0" err="1"/>
              <a:t>võib</a:t>
            </a:r>
            <a:r>
              <a:rPr lang="en-US" sz="1400" dirty="0"/>
              <a:t> </a:t>
            </a:r>
            <a:r>
              <a:rPr lang="en-US" sz="1400" dirty="0" err="1"/>
              <a:t>viia</a:t>
            </a:r>
            <a:r>
              <a:rPr lang="en-US" sz="1400" dirty="0"/>
              <a:t> </a:t>
            </a:r>
            <a:r>
              <a:rPr lang="en-US" sz="1400" dirty="0" err="1"/>
              <a:t>vaimse</a:t>
            </a:r>
            <a:r>
              <a:rPr lang="en-US" sz="1400" dirty="0"/>
              <a:t> </a:t>
            </a:r>
            <a:r>
              <a:rPr lang="en-US" sz="1400" dirty="0" err="1"/>
              <a:t>kurnatuse</a:t>
            </a:r>
            <a:r>
              <a:rPr lang="en-US" sz="1400" dirty="0"/>
              <a:t> ja </a:t>
            </a:r>
            <a:r>
              <a:rPr lang="en-US" sz="1400" dirty="0" err="1"/>
              <a:t>läbipõlemiseni</a:t>
            </a:r>
            <a:r>
              <a:rPr lang="en-US" sz="1400" dirty="0"/>
              <a:t>. </a:t>
            </a:r>
            <a:r>
              <a:rPr lang="en-US" sz="1400" dirty="0" err="1"/>
              <a:t>Töökoormuse</a:t>
            </a:r>
            <a:r>
              <a:rPr lang="en-US" sz="1400" dirty="0"/>
              <a:t> </a:t>
            </a:r>
            <a:r>
              <a:rPr lang="en-US" sz="1400" dirty="0" err="1"/>
              <a:t>tasakaalustamine</a:t>
            </a:r>
            <a:r>
              <a:rPr lang="en-US" sz="1400" dirty="0"/>
              <a:t> ja </a:t>
            </a:r>
            <a:r>
              <a:rPr lang="en-US" sz="1400" dirty="0" err="1"/>
              <a:t>realistlike</a:t>
            </a:r>
            <a:r>
              <a:rPr lang="en-US" sz="1400" dirty="0"/>
              <a:t> </a:t>
            </a:r>
            <a:r>
              <a:rPr lang="en-US" sz="1400" dirty="0" err="1"/>
              <a:t>eesmärkide</a:t>
            </a:r>
            <a:r>
              <a:rPr lang="en-US" sz="1400" dirty="0"/>
              <a:t> </a:t>
            </a:r>
            <a:r>
              <a:rPr lang="en-US" sz="1400" dirty="0" err="1"/>
              <a:t>seadmine</a:t>
            </a:r>
            <a:r>
              <a:rPr lang="en-US" sz="1400" dirty="0"/>
              <a:t> on </a:t>
            </a:r>
            <a:r>
              <a:rPr lang="en-US" sz="1400" dirty="0" err="1"/>
              <a:t>oluline</a:t>
            </a:r>
            <a:r>
              <a:rPr lang="en-US" sz="1400" dirty="0"/>
              <a:t> </a:t>
            </a:r>
            <a:r>
              <a:rPr lang="en-US" sz="1400" dirty="0" err="1"/>
              <a:t>osa</a:t>
            </a:r>
            <a:r>
              <a:rPr lang="en-US" sz="1400" dirty="0"/>
              <a:t> </a:t>
            </a:r>
            <a:r>
              <a:rPr lang="en-US" sz="1400" dirty="0" err="1"/>
              <a:t>töötajate</a:t>
            </a:r>
            <a:r>
              <a:rPr lang="en-US" sz="1400" dirty="0"/>
              <a:t> </a:t>
            </a:r>
            <a:r>
              <a:rPr lang="en-US" sz="1400" dirty="0" err="1"/>
              <a:t>vaimse</a:t>
            </a:r>
            <a:r>
              <a:rPr lang="en-US" sz="1400" dirty="0"/>
              <a:t> </a:t>
            </a:r>
            <a:r>
              <a:rPr lang="en-US" sz="1400" dirty="0" err="1"/>
              <a:t>tervise</a:t>
            </a:r>
            <a:r>
              <a:rPr lang="en-US" sz="1400" dirty="0"/>
              <a:t> </a:t>
            </a:r>
            <a:r>
              <a:rPr lang="en-US" sz="1400" dirty="0" err="1"/>
              <a:t>hoidmisest</a:t>
            </a:r>
            <a:r>
              <a:rPr lang="en-US" sz="1400" dirty="0"/>
              <a:t>.</a:t>
            </a:r>
            <a:endParaRPr lang="et-EE" sz="1400" dirty="0"/>
          </a:p>
          <a:p>
            <a:pPr marL="0" indent="0">
              <a:buNone/>
            </a:pPr>
            <a:r>
              <a:rPr lang="en-US" sz="1400" dirty="0"/>
              <a:t>Need on </a:t>
            </a:r>
            <a:r>
              <a:rPr lang="en-US" sz="1400" dirty="0" err="1"/>
              <a:t>mõned</a:t>
            </a:r>
            <a:r>
              <a:rPr lang="en-US" sz="1400" dirty="0"/>
              <a:t> </a:t>
            </a:r>
            <a:r>
              <a:rPr lang="en-US" sz="1400" dirty="0" err="1"/>
              <a:t>peamised</a:t>
            </a:r>
            <a:r>
              <a:rPr lang="en-US" sz="1400" dirty="0"/>
              <a:t> </a:t>
            </a:r>
            <a:r>
              <a:rPr lang="en-US" sz="1400" dirty="0" err="1"/>
              <a:t>tegurid</a:t>
            </a:r>
            <a:r>
              <a:rPr lang="en-US" sz="1400" dirty="0"/>
              <a:t>, mis </a:t>
            </a:r>
            <a:r>
              <a:rPr lang="en-US" sz="1400" dirty="0" err="1"/>
              <a:t>aitavad</a:t>
            </a:r>
            <a:r>
              <a:rPr lang="en-US" sz="1400" dirty="0"/>
              <a:t> </a:t>
            </a:r>
            <a:r>
              <a:rPr lang="en-US" sz="1400" dirty="0" err="1"/>
              <a:t>luua</a:t>
            </a:r>
            <a:r>
              <a:rPr lang="en-US" sz="1400" dirty="0"/>
              <a:t> </a:t>
            </a:r>
            <a:r>
              <a:rPr lang="en-US" sz="1400" dirty="0" err="1"/>
              <a:t>keskkonna</a:t>
            </a:r>
            <a:r>
              <a:rPr lang="en-US" sz="1400" dirty="0"/>
              <a:t>, </a:t>
            </a:r>
            <a:r>
              <a:rPr lang="en-US" sz="1400" dirty="0" err="1"/>
              <a:t>kus</a:t>
            </a:r>
            <a:r>
              <a:rPr lang="en-US" sz="1400" dirty="0"/>
              <a:t> </a:t>
            </a:r>
            <a:r>
              <a:rPr lang="en-US" sz="1400" dirty="0" err="1"/>
              <a:t>töötajad</a:t>
            </a:r>
            <a:r>
              <a:rPr lang="en-US" sz="1400" dirty="0"/>
              <a:t> </a:t>
            </a:r>
            <a:r>
              <a:rPr lang="en-US" sz="1400" dirty="0" err="1"/>
              <a:t>saavad</a:t>
            </a:r>
            <a:r>
              <a:rPr lang="en-US" sz="1400" dirty="0"/>
              <a:t> </a:t>
            </a:r>
            <a:r>
              <a:rPr lang="en-US" sz="1400" dirty="0" err="1"/>
              <a:t>oma</a:t>
            </a:r>
            <a:r>
              <a:rPr lang="en-US" sz="1400" dirty="0"/>
              <a:t> </a:t>
            </a:r>
            <a:r>
              <a:rPr lang="en-US" sz="1400" dirty="0" err="1"/>
              <a:t>vaimset</a:t>
            </a:r>
            <a:r>
              <a:rPr lang="en-US" sz="1400" dirty="0"/>
              <a:t> </a:t>
            </a:r>
            <a:r>
              <a:rPr lang="en-US" sz="1400" dirty="0" err="1"/>
              <a:t>tervist</a:t>
            </a:r>
            <a:r>
              <a:rPr lang="en-US" sz="1400" dirty="0"/>
              <a:t> </a:t>
            </a:r>
            <a:r>
              <a:rPr lang="en-US" sz="1400" dirty="0" err="1"/>
              <a:t>hoida</a:t>
            </a:r>
            <a:r>
              <a:rPr lang="en-US" sz="1400" dirty="0"/>
              <a:t> ja </a:t>
            </a:r>
            <a:r>
              <a:rPr lang="en-US" sz="1400" dirty="0" err="1"/>
              <a:t>arendada</a:t>
            </a:r>
            <a:r>
              <a:rPr lang="en-US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85727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0100B4A-85B2-1277-561B-16C4E4D54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21228"/>
            <a:ext cx="8596668" cy="1471354"/>
          </a:xfrm>
        </p:spPr>
        <p:txBody>
          <a:bodyPr>
            <a:noAutofit/>
          </a:bodyPr>
          <a:lstStyle/>
          <a:p>
            <a:r>
              <a:rPr lang="fi-FI" sz="1400" dirty="0" err="1">
                <a:solidFill>
                  <a:schemeClr val="tx1"/>
                </a:solidFill>
              </a:rPr>
              <a:t>Tänud</a:t>
            </a:r>
            <a:r>
              <a:rPr lang="fi-FI" sz="1400" dirty="0">
                <a:solidFill>
                  <a:schemeClr val="tx1"/>
                </a:solidFill>
              </a:rPr>
              <a:t> </a:t>
            </a:r>
            <a:r>
              <a:rPr lang="et-EE" sz="1400" dirty="0">
                <a:solidFill>
                  <a:schemeClr val="tx1"/>
                </a:solidFill>
              </a:rPr>
              <a:t>osalemast ja </a:t>
            </a:r>
            <a:r>
              <a:rPr lang="fi-FI" sz="1400" dirty="0" err="1">
                <a:solidFill>
                  <a:schemeClr val="tx1"/>
                </a:solidFill>
              </a:rPr>
              <a:t>kuulamast</a:t>
            </a:r>
            <a:r>
              <a:rPr lang="fi-FI" sz="1400" dirty="0">
                <a:solidFill>
                  <a:schemeClr val="tx1"/>
                </a:solidFill>
              </a:rPr>
              <a:t>!</a:t>
            </a:r>
            <a:br>
              <a:rPr lang="et-EE" sz="1400" dirty="0">
                <a:solidFill>
                  <a:schemeClr val="tx1"/>
                </a:solidFill>
              </a:rPr>
            </a:br>
            <a:br>
              <a:rPr lang="fi-FI" sz="1400" dirty="0">
                <a:solidFill>
                  <a:schemeClr val="tx1"/>
                </a:solidFill>
              </a:rPr>
            </a:br>
            <a:r>
              <a:rPr lang="fi-FI" sz="1400" dirty="0">
                <a:solidFill>
                  <a:schemeClr val="tx1"/>
                </a:solidFill>
              </a:rPr>
              <a:t>Maive Premet</a:t>
            </a:r>
            <a:br>
              <a:rPr lang="fi-FI" sz="1400" dirty="0">
                <a:solidFill>
                  <a:schemeClr val="tx1"/>
                </a:solidFill>
              </a:rPr>
            </a:br>
            <a:r>
              <a:rPr lang="fi-FI" sz="1400" dirty="0">
                <a:solidFill>
                  <a:schemeClr val="tx1"/>
                </a:solidFill>
              </a:rPr>
              <a:t>SA </a:t>
            </a:r>
            <a:r>
              <a:rPr lang="fi-FI" sz="1400" dirty="0" err="1">
                <a:solidFill>
                  <a:schemeClr val="tx1"/>
                </a:solidFill>
              </a:rPr>
              <a:t>Järvamaa</a:t>
            </a:r>
            <a:br>
              <a:rPr lang="fi-FI" sz="1400" dirty="0">
                <a:solidFill>
                  <a:schemeClr val="tx1"/>
                </a:solidFill>
              </a:rPr>
            </a:br>
            <a:r>
              <a:rPr lang="fi-FI" sz="1400" dirty="0" err="1">
                <a:solidFill>
                  <a:schemeClr val="tx1"/>
                </a:solidFill>
              </a:rPr>
              <a:t>rahvatervise</a:t>
            </a:r>
            <a:r>
              <a:rPr lang="fi-FI" sz="1400" dirty="0">
                <a:solidFill>
                  <a:schemeClr val="tx1"/>
                </a:solidFill>
              </a:rPr>
              <a:t> ja </a:t>
            </a:r>
            <a:r>
              <a:rPr lang="fi-FI" sz="1400" dirty="0" err="1">
                <a:solidFill>
                  <a:schemeClr val="tx1"/>
                </a:solidFill>
              </a:rPr>
              <a:t>turvalisuse</a:t>
            </a:r>
            <a:r>
              <a:rPr lang="fi-FI" sz="1400" dirty="0">
                <a:solidFill>
                  <a:schemeClr val="tx1"/>
                </a:solidFill>
              </a:rPr>
              <a:t> </a:t>
            </a:r>
            <a:r>
              <a:rPr lang="fi-FI" sz="1400" dirty="0" err="1">
                <a:solidFill>
                  <a:schemeClr val="tx1"/>
                </a:solidFill>
              </a:rPr>
              <a:t>spetsialist</a:t>
            </a:r>
            <a:br>
              <a:rPr lang="fi-FI" sz="1400" dirty="0">
                <a:solidFill>
                  <a:schemeClr val="tx1"/>
                </a:solidFill>
              </a:rPr>
            </a:br>
            <a:r>
              <a:rPr lang="fi-FI" sz="1400" dirty="0">
                <a:solidFill>
                  <a:schemeClr val="tx1"/>
                </a:solidFill>
              </a:rPr>
              <a:t>maive@jarva.ee</a:t>
            </a:r>
            <a:br>
              <a:rPr lang="fi-FI" sz="1400" dirty="0">
                <a:solidFill>
                  <a:schemeClr val="tx1"/>
                </a:solidFill>
              </a:rPr>
            </a:b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571123F4-8C84-F9B5-A72C-24250F90BD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5" name="Pilt 4">
            <a:extLst>
              <a:ext uri="{FF2B5EF4-FFF2-40B4-BE49-F238E27FC236}">
                <a16:creationId xmlns:a16="http://schemas.microsoft.com/office/drawing/2014/main" id="{C37FDD5F-B5DB-FBA2-F841-5D80E6F71D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725" y="4372495"/>
            <a:ext cx="3243955" cy="1885430"/>
          </a:xfrm>
          <a:prstGeom prst="rect">
            <a:avLst/>
          </a:prstGeom>
        </p:spPr>
      </p:pic>
      <p:pic>
        <p:nvPicPr>
          <p:cNvPr id="7" name="Pilt 6">
            <a:extLst>
              <a:ext uri="{FF2B5EF4-FFF2-40B4-BE49-F238E27FC236}">
                <a16:creationId xmlns:a16="http://schemas.microsoft.com/office/drawing/2014/main" id="{1555E4ED-4910-0547-C84F-A2026DC718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8885" y="4526798"/>
            <a:ext cx="2768254" cy="11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341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D6C4C409-F354-238B-84D0-14A975F63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Päevakava:</a:t>
            </a:r>
            <a:endParaRPr lang="en-US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CBE1DB98-E7EA-4C40-CC66-4E35A88908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Tööinspektsiooni</a:t>
            </a:r>
            <a:r>
              <a:rPr lang="en-US" dirty="0"/>
              <a:t> </a:t>
            </a:r>
            <a:r>
              <a:rPr lang="en-US" dirty="0" err="1"/>
              <a:t>töökeskkonna</a:t>
            </a:r>
            <a:r>
              <a:rPr lang="en-US" dirty="0"/>
              <a:t> </a:t>
            </a:r>
            <a:r>
              <a:rPr lang="en-US" dirty="0" err="1"/>
              <a:t>konsultant</a:t>
            </a:r>
            <a:r>
              <a:rPr lang="en-US" dirty="0"/>
              <a:t> Piret </a:t>
            </a:r>
            <a:r>
              <a:rPr lang="en-US" dirty="0" err="1"/>
              <a:t>Kaljula</a:t>
            </a:r>
            <a:r>
              <a:rPr lang="en-US" dirty="0"/>
              <a:t> </a:t>
            </a:r>
            <a:r>
              <a:rPr lang="en-US" dirty="0" err="1"/>
              <a:t>räägib</a:t>
            </a:r>
            <a:r>
              <a:rPr lang="en-US" dirty="0"/>
              <a:t> </a:t>
            </a:r>
            <a:r>
              <a:rPr lang="en-US" dirty="0" err="1"/>
              <a:t>teemal</a:t>
            </a:r>
            <a:r>
              <a:rPr lang="en-US" dirty="0"/>
              <a:t> „</a:t>
            </a:r>
            <a:r>
              <a:rPr lang="en-US" dirty="0" err="1"/>
              <a:t>Ohutusest</a:t>
            </a:r>
            <a:r>
              <a:rPr lang="en-US" dirty="0"/>
              <a:t> ja </a:t>
            </a:r>
            <a:r>
              <a:rPr lang="en-US" dirty="0" err="1"/>
              <a:t>ennetamisest</a:t>
            </a:r>
            <a:r>
              <a:rPr lang="en-US" dirty="0"/>
              <a:t> </a:t>
            </a:r>
            <a:r>
              <a:rPr lang="en-US" dirty="0" err="1"/>
              <a:t>töökeskkonnas</a:t>
            </a:r>
            <a:r>
              <a:rPr lang="en-US" dirty="0"/>
              <a:t>“, </a:t>
            </a:r>
            <a:r>
              <a:rPr lang="en-US" dirty="0" err="1"/>
              <a:t>kuidas</a:t>
            </a:r>
            <a:r>
              <a:rPr lang="en-US" dirty="0"/>
              <a:t> </a:t>
            </a:r>
            <a:r>
              <a:rPr lang="en-US" dirty="0" err="1"/>
              <a:t>saavad</a:t>
            </a:r>
            <a:r>
              <a:rPr lang="en-US" dirty="0"/>
              <a:t> </a:t>
            </a:r>
            <a:r>
              <a:rPr lang="en-US" dirty="0" err="1"/>
              <a:t>ettevõtjad</a:t>
            </a:r>
            <a:r>
              <a:rPr lang="en-US" dirty="0"/>
              <a:t> </a:t>
            </a:r>
            <a:r>
              <a:rPr lang="en-US" dirty="0" err="1"/>
              <a:t>töökohtades</a:t>
            </a:r>
            <a:r>
              <a:rPr lang="en-US" dirty="0"/>
              <a:t> </a:t>
            </a:r>
            <a:r>
              <a:rPr lang="en-US" dirty="0" err="1"/>
              <a:t>töötajate</a:t>
            </a:r>
            <a:r>
              <a:rPr lang="en-US" dirty="0"/>
              <a:t> </a:t>
            </a:r>
            <a:r>
              <a:rPr lang="en-US" dirty="0" err="1"/>
              <a:t>tervise</a:t>
            </a:r>
            <a:r>
              <a:rPr lang="en-US" dirty="0"/>
              <a:t> ja </a:t>
            </a:r>
            <a:r>
              <a:rPr lang="en-US" dirty="0" err="1"/>
              <a:t>heaoluga</a:t>
            </a:r>
            <a:r>
              <a:rPr lang="en-US" dirty="0"/>
              <a:t> </a:t>
            </a:r>
            <a:r>
              <a:rPr lang="en-US" dirty="0" err="1"/>
              <a:t>süsteemselt</a:t>
            </a:r>
            <a:r>
              <a:rPr lang="en-US" dirty="0"/>
              <a:t> </a:t>
            </a:r>
            <a:r>
              <a:rPr lang="en-US" dirty="0" err="1"/>
              <a:t>tegeleda</a:t>
            </a:r>
            <a:r>
              <a:rPr lang="en-US" dirty="0"/>
              <a:t>, </a:t>
            </a:r>
            <a:r>
              <a:rPr lang="en-US" dirty="0" err="1"/>
              <a:t>mida</a:t>
            </a:r>
            <a:r>
              <a:rPr lang="en-US" dirty="0"/>
              <a:t> </a:t>
            </a:r>
            <a:r>
              <a:rPr lang="en-US" dirty="0" err="1"/>
              <a:t>silmas</a:t>
            </a:r>
            <a:r>
              <a:rPr lang="en-US" dirty="0"/>
              <a:t> </a:t>
            </a:r>
            <a:r>
              <a:rPr lang="en-US" dirty="0" err="1"/>
              <a:t>pidada</a:t>
            </a:r>
            <a:r>
              <a:rPr lang="en-US" dirty="0"/>
              <a:t> </a:t>
            </a:r>
            <a:r>
              <a:rPr lang="en-US" dirty="0" err="1"/>
              <a:t>ennetuse</a:t>
            </a:r>
            <a:r>
              <a:rPr lang="en-US" dirty="0"/>
              <a:t> </a:t>
            </a:r>
            <a:r>
              <a:rPr lang="en-US" dirty="0" err="1"/>
              <a:t>teemadel</a:t>
            </a:r>
            <a:r>
              <a:rPr lang="en-US" dirty="0"/>
              <a:t>, </a:t>
            </a:r>
            <a:r>
              <a:rPr lang="en-US" dirty="0" err="1"/>
              <a:t>kuidas</a:t>
            </a:r>
            <a:r>
              <a:rPr lang="en-US" dirty="0"/>
              <a:t> </a:t>
            </a:r>
            <a:r>
              <a:rPr lang="en-US" dirty="0" err="1"/>
              <a:t>kujundada</a:t>
            </a:r>
            <a:r>
              <a:rPr lang="en-US" dirty="0"/>
              <a:t> </a:t>
            </a:r>
            <a:r>
              <a:rPr lang="en-US" dirty="0" err="1"/>
              <a:t>turvalist</a:t>
            </a:r>
            <a:r>
              <a:rPr lang="en-US" dirty="0"/>
              <a:t>, </a:t>
            </a:r>
            <a:r>
              <a:rPr lang="en-US" dirty="0" err="1"/>
              <a:t>tervist</a:t>
            </a:r>
            <a:r>
              <a:rPr lang="en-US" dirty="0"/>
              <a:t> </a:t>
            </a:r>
            <a:r>
              <a:rPr lang="en-US" dirty="0" err="1"/>
              <a:t>väärtustavat</a:t>
            </a:r>
            <a:r>
              <a:rPr lang="en-US" dirty="0"/>
              <a:t>, </a:t>
            </a:r>
            <a:r>
              <a:rPr lang="en-US" dirty="0" err="1"/>
              <a:t>tervislikke</a:t>
            </a:r>
            <a:r>
              <a:rPr lang="en-US" dirty="0"/>
              <a:t> </a:t>
            </a:r>
            <a:r>
              <a:rPr lang="en-US" dirty="0" err="1"/>
              <a:t>eluviise</a:t>
            </a:r>
            <a:r>
              <a:rPr lang="en-US" dirty="0"/>
              <a:t> </a:t>
            </a:r>
            <a:r>
              <a:rPr lang="en-US" dirty="0" err="1"/>
              <a:t>soodustavat</a:t>
            </a:r>
            <a:r>
              <a:rPr lang="en-US" dirty="0"/>
              <a:t> </a:t>
            </a:r>
            <a:r>
              <a:rPr lang="en-US" dirty="0" err="1"/>
              <a:t>töökeskkonda</a:t>
            </a:r>
            <a:r>
              <a:rPr lang="en-US" dirty="0"/>
              <a:t>. </a:t>
            </a:r>
            <a:r>
              <a:rPr lang="en-US" dirty="0" err="1"/>
              <a:t>Millist</a:t>
            </a:r>
            <a:r>
              <a:rPr lang="en-US" dirty="0"/>
              <a:t> </a:t>
            </a:r>
            <a:r>
              <a:rPr lang="en-US" dirty="0" err="1"/>
              <a:t>kasu</a:t>
            </a:r>
            <a:r>
              <a:rPr lang="en-US" dirty="0"/>
              <a:t> </a:t>
            </a:r>
            <a:r>
              <a:rPr lang="en-US" dirty="0" err="1"/>
              <a:t>toob</a:t>
            </a:r>
            <a:r>
              <a:rPr lang="en-US" dirty="0"/>
              <a:t> </a:t>
            </a:r>
            <a:r>
              <a:rPr lang="en-US" dirty="0" err="1"/>
              <a:t>ettevõttele</a:t>
            </a:r>
            <a:r>
              <a:rPr lang="en-US" dirty="0"/>
              <a:t> "</a:t>
            </a:r>
            <a:r>
              <a:rPr lang="en-US" dirty="0" err="1"/>
              <a:t>Tervist</a:t>
            </a:r>
            <a:r>
              <a:rPr lang="en-US" dirty="0"/>
              <a:t> </a:t>
            </a:r>
            <a:r>
              <a:rPr lang="en-US" dirty="0" err="1"/>
              <a:t>edendava</a:t>
            </a:r>
            <a:r>
              <a:rPr lang="en-US" dirty="0"/>
              <a:t> </a:t>
            </a:r>
            <a:r>
              <a:rPr lang="en-US" dirty="0" err="1"/>
              <a:t>töökoha</a:t>
            </a:r>
            <a:r>
              <a:rPr lang="en-US" dirty="0"/>
              <a:t>" </a:t>
            </a:r>
            <a:r>
              <a:rPr lang="en-US" dirty="0" err="1"/>
              <a:t>märgis</a:t>
            </a:r>
            <a:r>
              <a:rPr lang="en-US" dirty="0"/>
              <a:t> ja </a:t>
            </a:r>
            <a:r>
              <a:rPr lang="en-US" dirty="0" err="1"/>
              <a:t>kuidas</a:t>
            </a:r>
            <a:r>
              <a:rPr lang="en-US" dirty="0"/>
              <a:t> </a:t>
            </a:r>
            <a:r>
              <a:rPr lang="en-US" dirty="0" err="1"/>
              <a:t>seda</a:t>
            </a:r>
            <a:r>
              <a:rPr lang="en-US" dirty="0"/>
              <a:t> </a:t>
            </a:r>
            <a:r>
              <a:rPr lang="en-US" dirty="0" err="1"/>
              <a:t>taotleda</a:t>
            </a:r>
            <a:r>
              <a:rPr lang="en-US" dirty="0"/>
              <a:t>. </a:t>
            </a:r>
            <a:endParaRPr lang="et-EE" dirty="0"/>
          </a:p>
          <a:p>
            <a:r>
              <a:rPr lang="en-US" dirty="0" err="1"/>
              <a:t>Eesti</a:t>
            </a:r>
            <a:r>
              <a:rPr lang="en-US" dirty="0"/>
              <a:t> </a:t>
            </a:r>
            <a:r>
              <a:rPr lang="en-US" dirty="0" err="1"/>
              <a:t>Töötukassa</a:t>
            </a:r>
            <a:r>
              <a:rPr lang="en-US" dirty="0"/>
              <a:t> </a:t>
            </a:r>
            <a:r>
              <a:rPr lang="en-US" dirty="0" err="1"/>
              <a:t>personali</a:t>
            </a:r>
            <a:r>
              <a:rPr lang="en-US" dirty="0"/>
              <a:t> </a:t>
            </a:r>
            <a:r>
              <a:rPr lang="en-US" dirty="0" err="1"/>
              <a:t>peaspetsialist</a:t>
            </a:r>
            <a:r>
              <a:rPr lang="en-US" dirty="0"/>
              <a:t> Evelin Ausmees </a:t>
            </a:r>
            <a:r>
              <a:rPr lang="en-US" dirty="0" err="1"/>
              <a:t>räägib</a:t>
            </a:r>
            <a:r>
              <a:rPr lang="en-US" dirty="0"/>
              <a:t> </a:t>
            </a:r>
            <a:r>
              <a:rPr lang="en-US" dirty="0" err="1"/>
              <a:t>teemal</a:t>
            </a:r>
            <a:r>
              <a:rPr lang="en-US" dirty="0"/>
              <a:t> „</a:t>
            </a:r>
            <a:r>
              <a:rPr lang="en-US" dirty="0" err="1"/>
              <a:t>Töötukassa</a:t>
            </a:r>
            <a:r>
              <a:rPr lang="en-US" dirty="0"/>
              <a:t> </a:t>
            </a:r>
            <a:r>
              <a:rPr lang="en-US" dirty="0" err="1"/>
              <a:t>kui</a:t>
            </a:r>
            <a:r>
              <a:rPr lang="en-US" dirty="0"/>
              <a:t> </a:t>
            </a:r>
            <a:r>
              <a:rPr lang="en-US" dirty="0" err="1"/>
              <a:t>tervist</a:t>
            </a:r>
            <a:r>
              <a:rPr lang="en-US" dirty="0"/>
              <a:t> </a:t>
            </a:r>
            <a:r>
              <a:rPr lang="en-US" dirty="0" err="1"/>
              <a:t>edendav</a:t>
            </a:r>
            <a:r>
              <a:rPr lang="en-US" dirty="0"/>
              <a:t> </a:t>
            </a:r>
            <a:r>
              <a:rPr lang="en-US" dirty="0" err="1"/>
              <a:t>organisatsioon</a:t>
            </a:r>
            <a:r>
              <a:rPr lang="en-US" dirty="0"/>
              <a:t>“. </a:t>
            </a:r>
            <a:r>
              <a:rPr lang="en-US" dirty="0" err="1"/>
              <a:t>Praktilised</a:t>
            </a:r>
            <a:r>
              <a:rPr lang="en-US" dirty="0"/>
              <a:t> </a:t>
            </a:r>
            <a:r>
              <a:rPr lang="en-US" dirty="0" err="1"/>
              <a:t>näited</a:t>
            </a:r>
            <a:r>
              <a:rPr lang="en-US" dirty="0"/>
              <a:t>, </a:t>
            </a:r>
            <a:r>
              <a:rPr lang="en-US" dirty="0" err="1"/>
              <a:t>kuidas</a:t>
            </a:r>
            <a:r>
              <a:rPr lang="en-US" dirty="0"/>
              <a:t> </a:t>
            </a:r>
            <a:r>
              <a:rPr lang="en-US" dirty="0" err="1"/>
              <a:t>väikese</a:t>
            </a:r>
            <a:r>
              <a:rPr lang="en-US" dirty="0"/>
              <a:t> </a:t>
            </a:r>
            <a:r>
              <a:rPr lang="en-US" dirty="0" err="1"/>
              <a:t>eelarve</a:t>
            </a:r>
            <a:r>
              <a:rPr lang="en-US" dirty="0"/>
              <a:t> ja </a:t>
            </a:r>
            <a:r>
              <a:rPr lang="en-US" dirty="0" err="1"/>
              <a:t>töötajate</a:t>
            </a:r>
            <a:r>
              <a:rPr lang="en-US" dirty="0"/>
              <a:t> </a:t>
            </a:r>
            <a:r>
              <a:rPr lang="en-US" dirty="0" err="1"/>
              <a:t>abiga</a:t>
            </a:r>
            <a:r>
              <a:rPr lang="en-US" dirty="0"/>
              <a:t> </a:t>
            </a:r>
            <a:r>
              <a:rPr lang="en-US" dirty="0" err="1"/>
              <a:t>saab</a:t>
            </a:r>
            <a:r>
              <a:rPr lang="en-US" dirty="0"/>
              <a:t> </a:t>
            </a:r>
            <a:r>
              <a:rPr lang="en-US" dirty="0" err="1"/>
              <a:t>ära</a:t>
            </a:r>
            <a:r>
              <a:rPr lang="en-US" dirty="0"/>
              <a:t> </a:t>
            </a:r>
            <a:r>
              <a:rPr lang="en-US" dirty="0" err="1"/>
              <a:t>teha</a:t>
            </a:r>
            <a:r>
              <a:rPr lang="en-US" dirty="0"/>
              <a:t> </a:t>
            </a:r>
            <a:r>
              <a:rPr lang="en-US" dirty="0" err="1"/>
              <a:t>palju</a:t>
            </a:r>
            <a:r>
              <a:rPr lang="en-US" dirty="0"/>
              <a:t> </a:t>
            </a:r>
            <a:r>
              <a:rPr lang="en-US" dirty="0" err="1"/>
              <a:t>organisatsiooni</a:t>
            </a:r>
            <a:r>
              <a:rPr lang="en-US" dirty="0"/>
              <a:t> </a:t>
            </a:r>
            <a:r>
              <a:rPr lang="en-US" dirty="0" err="1"/>
              <a:t>vaimse</a:t>
            </a:r>
            <a:r>
              <a:rPr lang="en-US" dirty="0"/>
              <a:t> ja </a:t>
            </a:r>
            <a:r>
              <a:rPr lang="en-US" dirty="0" err="1"/>
              <a:t>füüsilise</a:t>
            </a:r>
            <a:r>
              <a:rPr lang="en-US" dirty="0"/>
              <a:t> </a:t>
            </a:r>
            <a:r>
              <a:rPr lang="en-US" dirty="0" err="1"/>
              <a:t>tervise</a:t>
            </a:r>
            <a:r>
              <a:rPr lang="en-US" dirty="0"/>
              <a:t> </a:t>
            </a:r>
            <a:r>
              <a:rPr lang="en-US" dirty="0" err="1"/>
              <a:t>heaks</a:t>
            </a:r>
            <a:r>
              <a:rPr lang="en-US" dirty="0"/>
              <a:t>.</a:t>
            </a:r>
            <a:endParaRPr lang="et-EE" dirty="0"/>
          </a:p>
          <a:p>
            <a:r>
              <a:rPr lang="et-EE" dirty="0"/>
              <a:t>Küsimused-vastused</a:t>
            </a:r>
            <a:endParaRPr lang="en-US" dirty="0"/>
          </a:p>
          <a:p>
            <a:r>
              <a:rPr lang="en-US" dirty="0" err="1"/>
              <a:t>Orienteeruv</a:t>
            </a:r>
            <a:r>
              <a:rPr lang="en-US" dirty="0"/>
              <a:t> </a:t>
            </a:r>
            <a:r>
              <a:rPr lang="en-US" dirty="0" err="1"/>
              <a:t>lõpp</a:t>
            </a:r>
            <a:r>
              <a:rPr lang="en-US" dirty="0"/>
              <a:t> 15.30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955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8538E88C-BAF2-EF35-F239-E24A30E43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Miks</a:t>
            </a:r>
            <a:r>
              <a:rPr lang="en-US" dirty="0"/>
              <a:t> </a:t>
            </a:r>
            <a:r>
              <a:rPr lang="en-US" dirty="0" err="1"/>
              <a:t>liituda</a:t>
            </a:r>
            <a:r>
              <a:rPr lang="en-US" dirty="0"/>
              <a:t> TET-</a:t>
            </a:r>
            <a:r>
              <a:rPr lang="en-US" dirty="0" err="1"/>
              <a:t>võrgustikuga</a:t>
            </a:r>
            <a:r>
              <a:rPr lang="en-US" dirty="0"/>
              <a:t>?</a:t>
            </a:r>
            <a:br>
              <a:rPr lang="en-US" dirty="0"/>
            </a:br>
            <a:endParaRPr lang="en-US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147A53A1-8799-9668-56E7-37EC9BE9FC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olles</a:t>
            </a:r>
            <a:r>
              <a:rPr lang="en-US" dirty="0"/>
              <a:t> </a:t>
            </a:r>
            <a:r>
              <a:rPr lang="en-US" dirty="0" err="1"/>
              <a:t>liitunud</a:t>
            </a:r>
            <a:r>
              <a:rPr lang="en-US" dirty="0"/>
              <a:t> </a:t>
            </a:r>
            <a:r>
              <a:rPr lang="en-US" dirty="0" err="1"/>
              <a:t>võrgustikuga</a:t>
            </a:r>
            <a:r>
              <a:rPr lang="en-US" dirty="0"/>
              <a:t>, on </a:t>
            </a:r>
            <a:r>
              <a:rPr lang="en-US" dirty="0" err="1"/>
              <a:t>võetud</a:t>
            </a:r>
            <a:r>
              <a:rPr lang="en-US" dirty="0"/>
              <a:t> ka </a:t>
            </a:r>
            <a:r>
              <a:rPr lang="en-US" dirty="0" err="1"/>
              <a:t>tööandjana</a:t>
            </a:r>
            <a:r>
              <a:rPr lang="en-US" dirty="0"/>
              <a:t> </a:t>
            </a:r>
            <a:r>
              <a:rPr lang="en-US" dirty="0" err="1"/>
              <a:t>omamoodi</a:t>
            </a:r>
            <a:r>
              <a:rPr lang="en-US" dirty="0"/>
              <a:t> </a:t>
            </a:r>
            <a:r>
              <a:rPr lang="en-US" dirty="0" err="1"/>
              <a:t>kohustus</a:t>
            </a:r>
            <a:r>
              <a:rPr lang="en-US" dirty="0"/>
              <a:t>, mis </a:t>
            </a:r>
            <a:r>
              <a:rPr lang="en-US" dirty="0" err="1"/>
              <a:t>motiveerib</a:t>
            </a:r>
            <a:r>
              <a:rPr lang="en-US" dirty="0"/>
              <a:t> </a:t>
            </a:r>
            <a:r>
              <a:rPr lang="en-US" dirty="0" err="1"/>
              <a:t>tervisedendusega</a:t>
            </a:r>
            <a:r>
              <a:rPr lang="en-US" dirty="0"/>
              <a:t> </a:t>
            </a:r>
            <a:r>
              <a:rPr lang="en-US" dirty="0" err="1"/>
              <a:t>tõsisemalt</a:t>
            </a:r>
            <a:r>
              <a:rPr lang="en-US" dirty="0"/>
              <a:t> </a:t>
            </a:r>
            <a:r>
              <a:rPr lang="en-US" dirty="0" err="1"/>
              <a:t>tegelema</a:t>
            </a:r>
            <a:r>
              <a:rPr lang="en-US" dirty="0"/>
              <a:t>;</a:t>
            </a:r>
          </a:p>
          <a:p>
            <a:r>
              <a:rPr lang="en-US" dirty="0" err="1"/>
              <a:t>võrgustiku</a:t>
            </a:r>
            <a:r>
              <a:rPr lang="en-US" dirty="0"/>
              <a:t> </a:t>
            </a:r>
            <a:r>
              <a:rPr lang="en-US" dirty="0" err="1"/>
              <a:t>kaudu</a:t>
            </a:r>
            <a:r>
              <a:rPr lang="en-US" dirty="0"/>
              <a:t> jaga</a:t>
            </a:r>
            <a:r>
              <a:rPr lang="et-EE" dirty="0"/>
              <a:t>takse</a:t>
            </a:r>
            <a:r>
              <a:rPr lang="en-US" dirty="0"/>
              <a:t> </a:t>
            </a:r>
            <a:r>
              <a:rPr lang="en-US" dirty="0" err="1"/>
              <a:t>infot</a:t>
            </a:r>
            <a:r>
              <a:rPr lang="en-US" dirty="0"/>
              <a:t>, </a:t>
            </a:r>
            <a:r>
              <a:rPr lang="en-US" dirty="0" err="1"/>
              <a:t>ühisüritusi</a:t>
            </a:r>
            <a:r>
              <a:rPr lang="en-US" dirty="0"/>
              <a:t> ja </a:t>
            </a:r>
            <a:r>
              <a:rPr lang="en-US" dirty="0" err="1"/>
              <a:t>kampaaniaid</a:t>
            </a:r>
            <a:r>
              <a:rPr lang="en-US" dirty="0"/>
              <a:t>, </a:t>
            </a:r>
            <a:r>
              <a:rPr lang="en-US" dirty="0" err="1"/>
              <a:t>milles</a:t>
            </a:r>
            <a:r>
              <a:rPr lang="en-US" dirty="0"/>
              <a:t> </a:t>
            </a:r>
            <a:r>
              <a:rPr lang="en-US" dirty="0" err="1"/>
              <a:t>osalemine</a:t>
            </a:r>
            <a:r>
              <a:rPr lang="en-US" dirty="0"/>
              <a:t> </a:t>
            </a:r>
            <a:r>
              <a:rPr lang="en-US" dirty="0" err="1"/>
              <a:t>soodustab</a:t>
            </a:r>
            <a:r>
              <a:rPr lang="en-US" dirty="0"/>
              <a:t> </a:t>
            </a:r>
            <a:r>
              <a:rPr lang="en-US" dirty="0" err="1"/>
              <a:t>tervistedendava</a:t>
            </a:r>
            <a:r>
              <a:rPr lang="en-US" dirty="0"/>
              <a:t> </a:t>
            </a:r>
            <a:r>
              <a:rPr lang="en-US" dirty="0" err="1"/>
              <a:t>mõtteviisi</a:t>
            </a:r>
            <a:r>
              <a:rPr lang="en-US" dirty="0"/>
              <a:t> </a:t>
            </a:r>
            <a:r>
              <a:rPr lang="en-US" dirty="0" err="1"/>
              <a:t>kujunemist</a:t>
            </a:r>
            <a:r>
              <a:rPr lang="en-US" dirty="0"/>
              <a:t>;</a:t>
            </a:r>
          </a:p>
          <a:p>
            <a:r>
              <a:rPr lang="en-US" dirty="0" err="1"/>
              <a:t>võrgustikuliikmete</a:t>
            </a:r>
            <a:r>
              <a:rPr lang="en-US" dirty="0"/>
              <a:t> head </a:t>
            </a:r>
            <a:r>
              <a:rPr lang="en-US" dirty="0" err="1"/>
              <a:t>praktikat</a:t>
            </a:r>
            <a:r>
              <a:rPr lang="en-US" dirty="0"/>
              <a:t> on </a:t>
            </a:r>
            <a:r>
              <a:rPr lang="en-US" dirty="0" err="1"/>
              <a:t>võimalik</a:t>
            </a:r>
            <a:r>
              <a:rPr lang="en-US" dirty="0"/>
              <a:t> </a:t>
            </a:r>
            <a:r>
              <a:rPr lang="en-US" dirty="0" err="1"/>
              <a:t>saada</a:t>
            </a:r>
            <a:r>
              <a:rPr lang="en-US" dirty="0"/>
              <a:t> </a:t>
            </a:r>
            <a:r>
              <a:rPr lang="en-US" dirty="0" err="1"/>
              <a:t>ning</a:t>
            </a:r>
            <a:r>
              <a:rPr lang="en-US" dirty="0"/>
              <a:t> </a:t>
            </a:r>
            <a:r>
              <a:rPr lang="en-US" dirty="0" err="1"/>
              <a:t>jagada</a:t>
            </a:r>
            <a:r>
              <a:rPr lang="en-US" dirty="0"/>
              <a:t> </a:t>
            </a:r>
            <a:r>
              <a:rPr lang="en-US" dirty="0" err="1"/>
              <a:t>erisuguste</a:t>
            </a:r>
            <a:r>
              <a:rPr lang="en-US" dirty="0"/>
              <a:t> </a:t>
            </a:r>
            <a:r>
              <a:rPr lang="en-US" dirty="0" err="1"/>
              <a:t>tegevuste</a:t>
            </a:r>
            <a:r>
              <a:rPr lang="en-US" dirty="0"/>
              <a:t> </a:t>
            </a:r>
            <a:r>
              <a:rPr lang="en-US" dirty="0" err="1"/>
              <a:t>raames</a:t>
            </a:r>
            <a:r>
              <a:rPr lang="en-US" dirty="0"/>
              <a:t> (</a:t>
            </a:r>
            <a:r>
              <a:rPr lang="en-US" dirty="0" err="1"/>
              <a:t>nõustamine</a:t>
            </a:r>
            <a:r>
              <a:rPr lang="en-US" dirty="0"/>
              <a:t>, </a:t>
            </a:r>
            <a:r>
              <a:rPr lang="en-US" dirty="0" err="1"/>
              <a:t>koolitused</a:t>
            </a:r>
            <a:r>
              <a:rPr lang="en-US" dirty="0"/>
              <a:t>, </a:t>
            </a:r>
            <a:r>
              <a:rPr lang="en-US" dirty="0" err="1"/>
              <a:t>seminarid</a:t>
            </a:r>
            <a:r>
              <a:rPr lang="en-US" dirty="0"/>
              <a:t>, </a:t>
            </a:r>
            <a:r>
              <a:rPr lang="en-US" dirty="0" err="1"/>
              <a:t>kovisioonid</a:t>
            </a:r>
            <a:r>
              <a:rPr lang="en-US" dirty="0"/>
              <a:t>).</a:t>
            </a:r>
          </a:p>
          <a:p>
            <a:r>
              <a:rPr lang="en-US" b="1" dirty="0"/>
              <a:t>TET-</a:t>
            </a:r>
            <a:r>
              <a:rPr lang="en-US" b="1" dirty="0" err="1"/>
              <a:t>võrgustiku</a:t>
            </a:r>
            <a:r>
              <a:rPr lang="en-US" b="1" dirty="0"/>
              <a:t> </a:t>
            </a:r>
            <a:r>
              <a:rPr lang="en-US" b="1" dirty="0" err="1"/>
              <a:t>eesmärk</a:t>
            </a:r>
            <a:r>
              <a:rPr lang="en-US" b="1" dirty="0"/>
              <a:t> on:</a:t>
            </a:r>
          </a:p>
          <a:p>
            <a:r>
              <a:rPr lang="en-US" dirty="0" err="1"/>
              <a:t>eri</a:t>
            </a:r>
            <a:r>
              <a:rPr lang="en-US" dirty="0"/>
              <a:t> </a:t>
            </a:r>
            <a:r>
              <a:rPr lang="en-US" dirty="0" err="1"/>
              <a:t>asutuste</a:t>
            </a:r>
            <a:r>
              <a:rPr lang="en-US" dirty="0"/>
              <a:t>, </a:t>
            </a:r>
            <a:r>
              <a:rPr lang="en-US" dirty="0" err="1"/>
              <a:t>ettevõtete</a:t>
            </a:r>
            <a:r>
              <a:rPr lang="en-US" dirty="0"/>
              <a:t> ja </a:t>
            </a:r>
            <a:r>
              <a:rPr lang="en-US" dirty="0" err="1"/>
              <a:t>organisatsioonide</a:t>
            </a:r>
            <a:r>
              <a:rPr lang="en-US" dirty="0"/>
              <a:t> </a:t>
            </a:r>
            <a:r>
              <a:rPr lang="en-US" dirty="0" err="1"/>
              <a:t>spetsialistide</a:t>
            </a:r>
            <a:r>
              <a:rPr lang="en-US" dirty="0"/>
              <a:t> </a:t>
            </a:r>
            <a:r>
              <a:rPr lang="en-US" dirty="0" err="1"/>
              <a:t>koondamine</a:t>
            </a:r>
            <a:r>
              <a:rPr lang="en-US" dirty="0"/>
              <a:t> </a:t>
            </a:r>
            <a:r>
              <a:rPr lang="en-US" dirty="0" err="1"/>
              <a:t>heade</a:t>
            </a:r>
            <a:r>
              <a:rPr lang="en-US" dirty="0"/>
              <a:t> </a:t>
            </a:r>
            <a:r>
              <a:rPr lang="en-US" dirty="0" err="1"/>
              <a:t>kogemuste</a:t>
            </a:r>
            <a:r>
              <a:rPr lang="en-US" dirty="0"/>
              <a:t> </a:t>
            </a:r>
            <a:r>
              <a:rPr lang="en-US" dirty="0" err="1"/>
              <a:t>jagamiseks</a:t>
            </a:r>
            <a:r>
              <a:rPr lang="en-US" dirty="0"/>
              <a:t>;</a:t>
            </a:r>
          </a:p>
          <a:p>
            <a:r>
              <a:rPr lang="en-US" dirty="0" err="1"/>
              <a:t>organisatsioonide</a:t>
            </a:r>
            <a:r>
              <a:rPr lang="en-US" dirty="0"/>
              <a:t> </a:t>
            </a:r>
            <a:r>
              <a:rPr lang="en-US" dirty="0" err="1"/>
              <a:t>toetamine</a:t>
            </a:r>
            <a:r>
              <a:rPr lang="en-US" dirty="0"/>
              <a:t> </a:t>
            </a:r>
            <a:r>
              <a:rPr lang="en-US" dirty="0" err="1"/>
              <a:t>töökeskkonna</a:t>
            </a:r>
            <a:r>
              <a:rPr lang="en-US" dirty="0"/>
              <a:t> </a:t>
            </a:r>
            <a:r>
              <a:rPr lang="en-US" dirty="0" err="1"/>
              <a:t>arendamisel</a:t>
            </a:r>
            <a:r>
              <a:rPr lang="en-US" dirty="0"/>
              <a:t> ja </a:t>
            </a:r>
            <a:r>
              <a:rPr lang="en-US" dirty="0" err="1"/>
              <a:t>töötajate</a:t>
            </a:r>
            <a:r>
              <a:rPr lang="en-US" dirty="0"/>
              <a:t> </a:t>
            </a:r>
            <a:r>
              <a:rPr lang="en-US" dirty="0" err="1"/>
              <a:t>terviseteadlikkuse</a:t>
            </a:r>
            <a:r>
              <a:rPr lang="en-US" dirty="0"/>
              <a:t> </a:t>
            </a:r>
            <a:r>
              <a:rPr lang="en-US" dirty="0" err="1"/>
              <a:t>parandamisel</a:t>
            </a:r>
            <a:r>
              <a:rPr lang="en-US" dirty="0"/>
              <a:t>;</a:t>
            </a:r>
          </a:p>
          <a:p>
            <a:r>
              <a:rPr lang="en-US" dirty="0" err="1"/>
              <a:t>kutsehaiguste</a:t>
            </a:r>
            <a:r>
              <a:rPr lang="en-US" dirty="0"/>
              <a:t>, </a:t>
            </a:r>
            <a:r>
              <a:rPr lang="en-US" dirty="0" err="1"/>
              <a:t>tööohutuse</a:t>
            </a:r>
            <a:r>
              <a:rPr lang="en-US" dirty="0"/>
              <a:t> ja </a:t>
            </a:r>
            <a:r>
              <a:rPr lang="en-US" dirty="0" err="1"/>
              <a:t>tööst</a:t>
            </a:r>
            <a:r>
              <a:rPr lang="en-US" dirty="0"/>
              <a:t> </a:t>
            </a:r>
            <a:r>
              <a:rPr lang="en-US" dirty="0" err="1"/>
              <a:t>põhjustatud</a:t>
            </a:r>
            <a:r>
              <a:rPr lang="en-US" dirty="0"/>
              <a:t> </a:t>
            </a:r>
            <a:r>
              <a:rPr lang="en-US" dirty="0" err="1"/>
              <a:t>haiguste</a:t>
            </a:r>
            <a:r>
              <a:rPr lang="en-US" dirty="0"/>
              <a:t> </a:t>
            </a:r>
            <a:r>
              <a:rPr lang="en-US" dirty="0" err="1"/>
              <a:t>parem</a:t>
            </a:r>
            <a:r>
              <a:rPr lang="en-US" dirty="0"/>
              <a:t> </a:t>
            </a:r>
            <a:r>
              <a:rPr lang="en-US" dirty="0" err="1"/>
              <a:t>ennetamine</a:t>
            </a:r>
            <a:r>
              <a:rPr lang="en-US" dirty="0"/>
              <a:t> </a:t>
            </a:r>
            <a:r>
              <a:rPr lang="en-US" dirty="0" err="1"/>
              <a:t>töökohal</a:t>
            </a:r>
            <a:r>
              <a:rPr lang="en-US" dirty="0"/>
              <a:t>.</a:t>
            </a:r>
            <a:endParaRPr lang="et-EE" dirty="0"/>
          </a:p>
          <a:p>
            <a:pPr marL="0" indent="0">
              <a:buNone/>
            </a:pPr>
            <a:br>
              <a:rPr lang="et-EE"/>
            </a:br>
            <a:r>
              <a:rPr lang="et-EE"/>
              <a:t>Terviseinfo.ee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808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BF0CDCD3-CC1D-C60C-19CA-3CBA8951C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err="1"/>
              <a:t>Algatame</a:t>
            </a:r>
            <a:r>
              <a:rPr lang="en-US" sz="3200" dirty="0"/>
              <a:t> </a:t>
            </a:r>
            <a:r>
              <a:rPr lang="en-US" sz="3200" dirty="0" err="1"/>
              <a:t>maakondades</a:t>
            </a:r>
            <a:r>
              <a:rPr lang="en-US" sz="3200" dirty="0"/>
              <a:t> </a:t>
            </a:r>
            <a:r>
              <a:rPr lang="en-US" sz="3200" dirty="0" err="1"/>
              <a:t>tööandjatele</a:t>
            </a:r>
            <a:r>
              <a:rPr lang="en-US" sz="3200" dirty="0"/>
              <a:t> </a:t>
            </a:r>
            <a:r>
              <a:rPr lang="en-US" sz="3200" dirty="0" err="1"/>
              <a:t>kovisioonigruppe</a:t>
            </a:r>
            <a:r>
              <a:rPr lang="en-US" sz="3200" dirty="0"/>
              <a:t> </a:t>
            </a:r>
            <a:r>
              <a:rPr lang="en-US" sz="3200" dirty="0" err="1"/>
              <a:t>töökoha</a:t>
            </a:r>
            <a:r>
              <a:rPr lang="en-US" sz="3200" dirty="0"/>
              <a:t> </a:t>
            </a:r>
            <a:r>
              <a:rPr lang="en-US" sz="3200" dirty="0" err="1"/>
              <a:t>tervisedenduse</a:t>
            </a:r>
            <a:r>
              <a:rPr lang="en-US" sz="3200" dirty="0"/>
              <a:t> </a:t>
            </a:r>
            <a:r>
              <a:rPr lang="en-US" sz="3200" dirty="0" err="1"/>
              <a:t>teemadel</a:t>
            </a:r>
            <a:endParaRPr lang="en-US" sz="3200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EF3450D0-6DFB-4E30-9D3B-CF7069B5B9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5152" y="2218778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t-EE" sz="1400" dirty="0"/>
              <a:t>Kellele mõeldud?</a:t>
            </a:r>
          </a:p>
          <a:p>
            <a:r>
              <a:rPr lang="et-EE" sz="1400" dirty="0"/>
              <a:t>Sihtrühmaks on organisatsioonides töötajate heaolu, töötervishoiu, tööohutuse, </a:t>
            </a:r>
            <a:r>
              <a:rPr lang="et-EE" sz="1400" dirty="0" err="1"/>
              <a:t>tervisedendusega</a:t>
            </a:r>
            <a:r>
              <a:rPr lang="et-EE" sz="1400" dirty="0"/>
              <a:t> tegelevad spetsialistid, personalitöötajad, töökeskkonnavolinikud, tervisetiimide liikmed või teised töötajad, kelle ülesandeks on need tegevused seatud. Ootame organisatsioonist ühte esindajat, kellel on huvi ja võimalus osaleda.</a:t>
            </a:r>
          </a:p>
          <a:p>
            <a:r>
              <a:rPr lang="et-EE" sz="1400" dirty="0" err="1"/>
              <a:t>Kovisioonigrupis</a:t>
            </a:r>
            <a:r>
              <a:rPr lang="et-EE" sz="1400" dirty="0"/>
              <a:t> on 8–10 liiget eri organisatsioonidest. Gruppide moodustamisel arvestame võimaluse korral osalejate asutuste suurusega ja et grupis oleks nii pikema </a:t>
            </a:r>
            <a:r>
              <a:rPr lang="et-EE" sz="1400" dirty="0" err="1"/>
              <a:t>tervisedenduse</a:t>
            </a:r>
            <a:r>
              <a:rPr lang="et-EE" sz="1400" dirty="0"/>
              <a:t> kogemusega kui ka väiksema kogemusega spetsialistid. </a:t>
            </a:r>
          </a:p>
          <a:p>
            <a:r>
              <a:rPr lang="et-EE" sz="1400" dirty="0" err="1"/>
              <a:t>Kovisioonigrupis</a:t>
            </a:r>
            <a:r>
              <a:rPr lang="et-EE" sz="1400" dirty="0"/>
              <a:t> osalemine on vabatahtlik ja tasuta. Eeldame, et </a:t>
            </a:r>
            <a:r>
              <a:rPr lang="et-EE" sz="1400" dirty="0" err="1"/>
              <a:t>registreerujatel</a:t>
            </a:r>
            <a:r>
              <a:rPr lang="et-EE" sz="1400" dirty="0"/>
              <a:t> on võimalik panustada aega ja osaleda enamikel kohtumistel, mille grupp lepib kokku juba esimesel kohtumisel.</a:t>
            </a:r>
          </a:p>
          <a:p>
            <a:r>
              <a:rPr lang="et-EE" sz="1400" dirty="0"/>
              <a:t>„Sain väga häid kontakte </a:t>
            </a:r>
            <a:r>
              <a:rPr lang="et-EE" sz="1400" dirty="0" err="1"/>
              <a:t>kovisioonigrupist</a:t>
            </a:r>
            <a:r>
              <a:rPr lang="et-EE" sz="1400" dirty="0"/>
              <a:t>, kellega aegajalt olen suhelnud ka väljaspool </a:t>
            </a:r>
            <a:r>
              <a:rPr lang="et-EE" sz="1400" dirty="0" err="1"/>
              <a:t>kovisiooni</a:t>
            </a:r>
            <a:r>
              <a:rPr lang="et-EE" sz="1400" dirty="0"/>
              <a:t>. Lisaks silmast-silma kohtumine arendab ka omavahelist suhtlust, mida väärtustan tohutult.“</a:t>
            </a:r>
          </a:p>
          <a:p>
            <a:pPr marL="0" indent="0">
              <a:buNone/>
            </a:pPr>
            <a:r>
              <a:rPr lang="et-EE" sz="1400" dirty="0"/>
              <a:t>/Tagasiside 2024.a </a:t>
            </a:r>
            <a:r>
              <a:rPr lang="et-EE" sz="1400" dirty="0" err="1"/>
              <a:t>kovisioonigrupis</a:t>
            </a:r>
            <a:r>
              <a:rPr lang="et-EE" sz="1400" dirty="0"/>
              <a:t> osalejalt/</a:t>
            </a:r>
            <a:br>
              <a:rPr lang="et-EE" sz="1400" dirty="0"/>
            </a:b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08487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948D9C7E-243B-FD9A-7225-9050EC955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700" dirty="0"/>
              <a:t>Miks on </a:t>
            </a:r>
            <a:r>
              <a:rPr lang="en-US" sz="2700" dirty="0" err="1"/>
              <a:t>kovisioon</a:t>
            </a:r>
            <a:r>
              <a:rPr lang="en-US" sz="2700" dirty="0"/>
              <a:t> </a:t>
            </a:r>
            <a:r>
              <a:rPr lang="en-US" sz="2700" dirty="0" err="1"/>
              <a:t>kasulik</a:t>
            </a:r>
            <a:r>
              <a:rPr lang="en-US" sz="2700" dirty="0"/>
              <a:t>?</a:t>
            </a:r>
            <a:br>
              <a:rPr lang="et-EE" sz="2700" dirty="0"/>
            </a:br>
            <a:br>
              <a:rPr lang="et-EE" sz="2700" dirty="0"/>
            </a:br>
            <a:r>
              <a:rPr lang="et-EE" sz="2700" dirty="0"/>
              <a:t>Järvamaal plaanime samuti alustada TET </a:t>
            </a:r>
            <a:r>
              <a:rPr lang="et-EE" sz="2700" dirty="0" err="1"/>
              <a:t>kovisioonidega</a:t>
            </a:r>
            <a:br>
              <a:rPr lang="en-US" dirty="0"/>
            </a:br>
            <a:endParaRPr lang="en-US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F4B4E80D-4CC8-2217-72AE-143D773C7C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400" dirty="0" err="1"/>
              <a:t>Kovisioonikohtumiste</a:t>
            </a:r>
            <a:r>
              <a:rPr lang="en-US" sz="1400" dirty="0"/>
              <a:t> </a:t>
            </a:r>
            <a:r>
              <a:rPr lang="en-US" sz="1400" dirty="0" err="1"/>
              <a:t>vältel</a:t>
            </a:r>
            <a:r>
              <a:rPr lang="en-US" sz="1400" dirty="0"/>
              <a:t> </a:t>
            </a:r>
            <a:r>
              <a:rPr lang="en-US" sz="1400" dirty="0" err="1"/>
              <a:t>saavad</a:t>
            </a:r>
            <a:r>
              <a:rPr lang="en-US" sz="1400" dirty="0"/>
              <a:t> </a:t>
            </a:r>
            <a:r>
              <a:rPr lang="en-US" sz="1400" dirty="0" err="1"/>
              <a:t>osalejad</a:t>
            </a:r>
            <a:r>
              <a:rPr lang="en-US" sz="1400" dirty="0"/>
              <a:t> </a:t>
            </a:r>
            <a:r>
              <a:rPr lang="en-US" sz="1400" dirty="0" err="1"/>
              <a:t>jagada</a:t>
            </a:r>
            <a:r>
              <a:rPr lang="en-US" sz="1400" dirty="0"/>
              <a:t> </a:t>
            </a:r>
            <a:r>
              <a:rPr lang="en-US" sz="1400" dirty="0" err="1"/>
              <a:t>oma</a:t>
            </a:r>
            <a:r>
              <a:rPr lang="en-US" sz="1400" dirty="0"/>
              <a:t> </a:t>
            </a:r>
            <a:r>
              <a:rPr lang="en-US" sz="1400" dirty="0" err="1"/>
              <a:t>töökogemusi</a:t>
            </a:r>
            <a:r>
              <a:rPr lang="en-US" sz="1400" dirty="0"/>
              <a:t>, </a:t>
            </a:r>
            <a:r>
              <a:rPr lang="en-US" sz="1400" dirty="0" err="1"/>
              <a:t>leida</a:t>
            </a:r>
            <a:r>
              <a:rPr lang="en-US" sz="1400" dirty="0"/>
              <a:t> </a:t>
            </a:r>
            <a:r>
              <a:rPr lang="en-US" sz="1400" dirty="0" err="1"/>
              <a:t>võimalikke</a:t>
            </a:r>
            <a:r>
              <a:rPr lang="en-US" sz="1400" dirty="0"/>
              <a:t> </a:t>
            </a:r>
            <a:r>
              <a:rPr lang="en-US" sz="1400" dirty="0" err="1"/>
              <a:t>lahenduskäike</a:t>
            </a:r>
            <a:r>
              <a:rPr lang="en-US" sz="1400" dirty="0"/>
              <a:t> </a:t>
            </a:r>
            <a:r>
              <a:rPr lang="en-US" sz="1400" dirty="0" err="1"/>
              <a:t>tekkinud</a:t>
            </a:r>
            <a:r>
              <a:rPr lang="en-US" sz="1400" dirty="0"/>
              <a:t> </a:t>
            </a:r>
            <a:r>
              <a:rPr lang="en-US" sz="1400" dirty="0" err="1"/>
              <a:t>konkreetsetele</a:t>
            </a:r>
            <a:r>
              <a:rPr lang="en-US" sz="1400" dirty="0"/>
              <a:t> </a:t>
            </a:r>
            <a:r>
              <a:rPr lang="en-US" sz="1400" dirty="0" err="1"/>
              <a:t>töötajate</a:t>
            </a:r>
            <a:r>
              <a:rPr lang="en-US" sz="1400" dirty="0"/>
              <a:t> </a:t>
            </a:r>
            <a:r>
              <a:rPr lang="en-US" sz="1400" dirty="0" err="1"/>
              <a:t>tervise</a:t>
            </a:r>
            <a:r>
              <a:rPr lang="en-US" sz="1400" dirty="0"/>
              <a:t> ja </a:t>
            </a:r>
            <a:r>
              <a:rPr lang="en-US" sz="1400" dirty="0" err="1"/>
              <a:t>töökeskkonna</a:t>
            </a:r>
            <a:r>
              <a:rPr lang="en-US" sz="1400" dirty="0"/>
              <a:t> </a:t>
            </a:r>
            <a:r>
              <a:rPr lang="en-US" sz="1400" dirty="0" err="1"/>
              <a:t>kujundamisega</a:t>
            </a:r>
            <a:r>
              <a:rPr lang="en-US" sz="1400" dirty="0"/>
              <a:t> </a:t>
            </a:r>
            <a:r>
              <a:rPr lang="en-US" sz="1400" dirty="0" err="1"/>
              <a:t>seotud</a:t>
            </a:r>
            <a:r>
              <a:rPr lang="en-US" sz="1400" dirty="0"/>
              <a:t> </a:t>
            </a:r>
            <a:r>
              <a:rPr lang="en-US" sz="1400" dirty="0" err="1"/>
              <a:t>murekohtadele</a:t>
            </a:r>
            <a:r>
              <a:rPr lang="en-US" sz="1400" dirty="0"/>
              <a:t> </a:t>
            </a:r>
            <a:r>
              <a:rPr lang="en-US" sz="1400" dirty="0" err="1"/>
              <a:t>või</a:t>
            </a:r>
            <a:r>
              <a:rPr lang="en-US" sz="1400" dirty="0"/>
              <a:t> </a:t>
            </a:r>
            <a:r>
              <a:rPr lang="en-US" sz="1400" dirty="0" err="1"/>
              <a:t>hoopis</a:t>
            </a:r>
            <a:r>
              <a:rPr lang="en-US" sz="1400" dirty="0"/>
              <a:t> </a:t>
            </a:r>
            <a:r>
              <a:rPr lang="en-US" sz="1400" dirty="0" err="1"/>
              <a:t>saada</a:t>
            </a:r>
            <a:r>
              <a:rPr lang="en-US" sz="1400" dirty="0"/>
              <a:t> </a:t>
            </a:r>
            <a:r>
              <a:rPr lang="en-US" sz="1400" dirty="0" err="1"/>
              <a:t>kohtumise</a:t>
            </a:r>
            <a:r>
              <a:rPr lang="en-US" sz="1400" dirty="0"/>
              <a:t> </a:t>
            </a:r>
            <a:r>
              <a:rPr lang="en-US" sz="1400" dirty="0" err="1"/>
              <a:t>raames</a:t>
            </a:r>
            <a:r>
              <a:rPr lang="en-US" sz="1400" dirty="0"/>
              <a:t> </a:t>
            </a:r>
            <a:r>
              <a:rPr lang="en-US" sz="1400" dirty="0" err="1"/>
              <a:t>ideid</a:t>
            </a:r>
            <a:r>
              <a:rPr lang="en-US" sz="1400" dirty="0"/>
              <a:t>, </a:t>
            </a:r>
            <a:r>
              <a:rPr lang="en-US" sz="1400" dirty="0" err="1"/>
              <a:t>kuidas</a:t>
            </a:r>
            <a:r>
              <a:rPr lang="en-US" sz="1400" dirty="0"/>
              <a:t> </a:t>
            </a:r>
            <a:r>
              <a:rPr lang="en-US" sz="1400" dirty="0" err="1"/>
              <a:t>jõuda</a:t>
            </a:r>
            <a:r>
              <a:rPr lang="en-US" sz="1400" dirty="0"/>
              <a:t> </a:t>
            </a:r>
            <a:r>
              <a:rPr lang="en-US" sz="1400" dirty="0" err="1"/>
              <a:t>soovitud</a:t>
            </a:r>
            <a:r>
              <a:rPr lang="en-US" sz="1400" dirty="0"/>
              <a:t> </a:t>
            </a:r>
            <a:r>
              <a:rPr lang="en-US" sz="1400" dirty="0" err="1"/>
              <a:t>eesmärgini</a:t>
            </a:r>
            <a:r>
              <a:rPr lang="en-US" sz="1400" dirty="0"/>
              <a:t>. </a:t>
            </a:r>
            <a:r>
              <a:rPr lang="en-US" sz="1400" dirty="0" err="1"/>
              <a:t>Kovisioonigruppide</a:t>
            </a:r>
            <a:r>
              <a:rPr lang="en-US" sz="1400" dirty="0"/>
              <a:t> </a:t>
            </a:r>
            <a:r>
              <a:rPr lang="en-US" sz="1400" dirty="0" err="1"/>
              <a:t>üks</a:t>
            </a:r>
            <a:r>
              <a:rPr lang="en-US" sz="1400" dirty="0"/>
              <a:t> </a:t>
            </a:r>
            <a:r>
              <a:rPr lang="en-US" sz="1400" dirty="0" err="1"/>
              <a:t>eelis</a:t>
            </a:r>
            <a:r>
              <a:rPr lang="en-US" sz="1400" dirty="0"/>
              <a:t> on see, et </a:t>
            </a:r>
            <a:r>
              <a:rPr lang="en-US" sz="1400" dirty="0" err="1"/>
              <a:t>õpitakse</a:t>
            </a:r>
            <a:r>
              <a:rPr lang="en-US" sz="1400" dirty="0"/>
              <a:t> </a:t>
            </a:r>
            <a:r>
              <a:rPr lang="en-US" sz="1400" dirty="0" err="1"/>
              <a:t>üksteist</a:t>
            </a:r>
            <a:r>
              <a:rPr lang="en-US" sz="1400" dirty="0"/>
              <a:t> </a:t>
            </a:r>
            <a:r>
              <a:rPr lang="en-US" sz="1400" dirty="0" err="1"/>
              <a:t>paremini</a:t>
            </a:r>
            <a:r>
              <a:rPr lang="en-US" sz="1400" dirty="0"/>
              <a:t> </a:t>
            </a:r>
            <a:r>
              <a:rPr lang="en-US" sz="1400" dirty="0" err="1"/>
              <a:t>tundma</a:t>
            </a:r>
            <a:r>
              <a:rPr lang="en-US" sz="1400" dirty="0"/>
              <a:t>. Nii on </a:t>
            </a:r>
            <a:r>
              <a:rPr lang="en-US" sz="1400" dirty="0" err="1"/>
              <a:t>lihtsam</a:t>
            </a:r>
            <a:r>
              <a:rPr lang="en-US" sz="1400" dirty="0"/>
              <a:t> </a:t>
            </a:r>
            <a:r>
              <a:rPr lang="en-US" sz="1400" dirty="0" err="1"/>
              <a:t>sama</a:t>
            </a:r>
            <a:r>
              <a:rPr lang="en-US" sz="1400" dirty="0"/>
              <a:t> </a:t>
            </a:r>
            <a:r>
              <a:rPr lang="en-US" sz="1400" dirty="0" err="1"/>
              <a:t>valdkonna</a:t>
            </a:r>
            <a:r>
              <a:rPr lang="en-US" sz="1400" dirty="0"/>
              <a:t> </a:t>
            </a:r>
            <a:r>
              <a:rPr lang="en-US" sz="1400" dirty="0" err="1"/>
              <a:t>spetsialistidel</a:t>
            </a:r>
            <a:r>
              <a:rPr lang="en-US" sz="1400" dirty="0"/>
              <a:t> </a:t>
            </a:r>
            <a:r>
              <a:rPr lang="en-US" sz="1400" dirty="0" err="1"/>
              <a:t>otse</a:t>
            </a:r>
            <a:r>
              <a:rPr lang="en-US" sz="1400" dirty="0"/>
              <a:t> </a:t>
            </a:r>
            <a:r>
              <a:rPr lang="en-US" sz="1400" dirty="0" err="1"/>
              <a:t>üksteisega</a:t>
            </a:r>
            <a:r>
              <a:rPr lang="en-US" sz="1400" dirty="0"/>
              <a:t> </a:t>
            </a:r>
            <a:r>
              <a:rPr lang="en-US" sz="1400" dirty="0" err="1"/>
              <a:t>suhelda</a:t>
            </a:r>
            <a:r>
              <a:rPr lang="en-US" sz="1400" dirty="0"/>
              <a:t>, </a:t>
            </a:r>
            <a:r>
              <a:rPr lang="en-US" sz="1400" dirty="0" err="1"/>
              <a:t>küsida</a:t>
            </a:r>
            <a:r>
              <a:rPr lang="en-US" sz="1400" dirty="0"/>
              <a:t> ka </a:t>
            </a:r>
            <a:r>
              <a:rPr lang="en-US" sz="1400" dirty="0" err="1"/>
              <a:t>kovisiooniväliselt</a:t>
            </a:r>
            <a:r>
              <a:rPr lang="en-US" sz="1400" dirty="0"/>
              <a:t> </a:t>
            </a:r>
            <a:r>
              <a:rPr lang="en-US" sz="1400" dirty="0" err="1"/>
              <a:t>nõu</a:t>
            </a:r>
            <a:r>
              <a:rPr lang="en-US" sz="1400" dirty="0"/>
              <a:t> </a:t>
            </a:r>
            <a:r>
              <a:rPr lang="en-US" sz="1400" dirty="0" err="1"/>
              <a:t>või</a:t>
            </a:r>
            <a:r>
              <a:rPr lang="en-US" sz="1400" dirty="0"/>
              <a:t> </a:t>
            </a:r>
            <a:r>
              <a:rPr lang="en-US" sz="1400" dirty="0" err="1"/>
              <a:t>jagada</a:t>
            </a:r>
            <a:r>
              <a:rPr lang="en-US" sz="1400" dirty="0"/>
              <a:t> </a:t>
            </a:r>
            <a:r>
              <a:rPr lang="en-US" sz="1400" dirty="0" err="1"/>
              <a:t>koostööplaane</a:t>
            </a:r>
            <a:r>
              <a:rPr lang="en-US" sz="1400" dirty="0"/>
              <a:t>.</a:t>
            </a:r>
          </a:p>
          <a:p>
            <a:r>
              <a:rPr lang="en-US" sz="1400" dirty="0" err="1"/>
              <a:t>Kovisioonide</a:t>
            </a:r>
            <a:r>
              <a:rPr lang="en-US" sz="1400" dirty="0"/>
              <a:t> </a:t>
            </a:r>
            <a:r>
              <a:rPr lang="en-US" sz="1400" dirty="0" err="1"/>
              <a:t>käigus</a:t>
            </a:r>
            <a:r>
              <a:rPr lang="en-US" sz="1400" dirty="0"/>
              <a:t> </a:t>
            </a:r>
            <a:r>
              <a:rPr lang="en-US" sz="1400" dirty="0" err="1"/>
              <a:t>kasutatavat</a:t>
            </a:r>
            <a:r>
              <a:rPr lang="en-US" sz="1400" dirty="0"/>
              <a:t> </a:t>
            </a:r>
            <a:r>
              <a:rPr lang="en-US" sz="1400" dirty="0" err="1"/>
              <a:t>metoodikat</a:t>
            </a:r>
            <a:r>
              <a:rPr lang="en-US" sz="1400" dirty="0"/>
              <a:t> </a:t>
            </a:r>
            <a:r>
              <a:rPr lang="en-US" sz="1400" dirty="0" err="1"/>
              <a:t>rakendatakse</a:t>
            </a:r>
            <a:r>
              <a:rPr lang="en-US" sz="1400" dirty="0"/>
              <a:t> </a:t>
            </a:r>
            <a:r>
              <a:rPr lang="en-US" sz="1400" dirty="0" err="1"/>
              <a:t>edukalt</a:t>
            </a:r>
            <a:r>
              <a:rPr lang="en-US" sz="1400" dirty="0"/>
              <a:t> </a:t>
            </a:r>
            <a:r>
              <a:rPr lang="en-US" sz="1400" dirty="0" err="1"/>
              <a:t>töökogukondade</a:t>
            </a:r>
            <a:r>
              <a:rPr lang="en-US" sz="1400" dirty="0"/>
              <a:t> </a:t>
            </a:r>
            <a:r>
              <a:rPr lang="en-US" sz="1400" dirty="0" err="1"/>
              <a:t>siseselt</a:t>
            </a:r>
            <a:r>
              <a:rPr lang="en-US" sz="1400" dirty="0"/>
              <a:t>, et </a:t>
            </a:r>
            <a:r>
              <a:rPr lang="en-US" sz="1400" dirty="0" err="1"/>
              <a:t>toetada</a:t>
            </a:r>
            <a:r>
              <a:rPr lang="en-US" sz="1400" dirty="0"/>
              <a:t> </a:t>
            </a:r>
            <a:r>
              <a:rPr lang="en-US" sz="1400" dirty="0" err="1"/>
              <a:t>töötajate</a:t>
            </a:r>
            <a:r>
              <a:rPr lang="en-US" sz="1400" dirty="0"/>
              <a:t> </a:t>
            </a:r>
            <a:r>
              <a:rPr lang="en-US" sz="1400" dirty="0" err="1"/>
              <a:t>gruppe</a:t>
            </a:r>
            <a:r>
              <a:rPr lang="en-US" sz="1400" dirty="0"/>
              <a:t>, </a:t>
            </a:r>
            <a:r>
              <a:rPr lang="en-US" sz="1400" dirty="0" err="1"/>
              <a:t>võimestada</a:t>
            </a:r>
            <a:r>
              <a:rPr lang="en-US" sz="1400" dirty="0"/>
              <a:t> </a:t>
            </a:r>
            <a:r>
              <a:rPr lang="en-US" sz="1400" dirty="0" err="1"/>
              <a:t>töökaaslasi</a:t>
            </a:r>
            <a:r>
              <a:rPr lang="en-US" sz="1400" dirty="0"/>
              <a:t>, </a:t>
            </a:r>
            <a:r>
              <a:rPr lang="en-US" sz="1400" dirty="0" err="1"/>
              <a:t>leida</a:t>
            </a:r>
            <a:r>
              <a:rPr lang="en-US" sz="1400" dirty="0"/>
              <a:t> </a:t>
            </a:r>
            <a:r>
              <a:rPr lang="en-US" sz="1400" dirty="0" err="1"/>
              <a:t>keerukustele</a:t>
            </a:r>
            <a:r>
              <a:rPr lang="en-US" sz="1400" dirty="0"/>
              <a:t> </a:t>
            </a:r>
            <a:r>
              <a:rPr lang="en-US" sz="1400" dirty="0" err="1"/>
              <a:t>lahenduskäike</a:t>
            </a:r>
            <a:r>
              <a:rPr lang="en-US" sz="1400" dirty="0"/>
              <a:t> </a:t>
            </a:r>
            <a:r>
              <a:rPr lang="en-US" sz="1400" dirty="0" err="1"/>
              <a:t>erisuguste</a:t>
            </a:r>
            <a:r>
              <a:rPr lang="en-US" sz="1400" dirty="0"/>
              <a:t> </a:t>
            </a:r>
            <a:r>
              <a:rPr lang="en-US" sz="1400" dirty="0" err="1"/>
              <a:t>kogumuste</a:t>
            </a:r>
            <a:r>
              <a:rPr lang="en-US" sz="1400" dirty="0"/>
              <a:t> </a:t>
            </a:r>
            <a:r>
              <a:rPr lang="en-US" sz="1400" dirty="0" err="1"/>
              <a:t>baasilt</a:t>
            </a:r>
            <a:r>
              <a:rPr lang="en-US" sz="1400" dirty="0"/>
              <a:t> </a:t>
            </a:r>
            <a:r>
              <a:rPr lang="en-US" sz="1400" dirty="0" err="1"/>
              <a:t>jne</a:t>
            </a:r>
            <a:r>
              <a:rPr lang="en-US" sz="1400" dirty="0"/>
              <a:t>. </a:t>
            </a:r>
            <a:r>
              <a:rPr lang="en-US" sz="1400" dirty="0" err="1"/>
              <a:t>Kovisioon</a:t>
            </a:r>
            <a:r>
              <a:rPr lang="en-US" sz="1400" dirty="0"/>
              <a:t> </a:t>
            </a:r>
            <a:r>
              <a:rPr lang="en-US" sz="1400" dirty="0" err="1"/>
              <a:t>võib</a:t>
            </a:r>
            <a:r>
              <a:rPr lang="en-US" sz="1400" dirty="0"/>
              <a:t> olla </a:t>
            </a:r>
            <a:r>
              <a:rPr lang="en-US" sz="1400" dirty="0" err="1"/>
              <a:t>seega</a:t>
            </a:r>
            <a:r>
              <a:rPr lang="en-US" sz="1400" dirty="0"/>
              <a:t> </a:t>
            </a:r>
            <a:r>
              <a:rPr lang="en-US" sz="1400" dirty="0" err="1"/>
              <a:t>oluline</a:t>
            </a:r>
            <a:r>
              <a:rPr lang="en-US" sz="1400" dirty="0"/>
              <a:t> </a:t>
            </a:r>
            <a:r>
              <a:rPr lang="en-US" sz="1400" dirty="0" err="1"/>
              <a:t>tööriist</a:t>
            </a:r>
            <a:r>
              <a:rPr lang="en-US" sz="1400" dirty="0"/>
              <a:t>, et </a:t>
            </a:r>
            <a:r>
              <a:rPr lang="en-US" sz="1400" dirty="0" err="1"/>
              <a:t>toetada</a:t>
            </a:r>
            <a:r>
              <a:rPr lang="en-US" sz="1400" dirty="0"/>
              <a:t> </a:t>
            </a:r>
            <a:r>
              <a:rPr lang="en-US" sz="1400" dirty="0" err="1"/>
              <a:t>töötajate</a:t>
            </a:r>
            <a:r>
              <a:rPr lang="en-US" sz="1400" dirty="0"/>
              <a:t> </a:t>
            </a:r>
            <a:r>
              <a:rPr lang="en-US" sz="1400" dirty="0" err="1"/>
              <a:t>vastupidavust</a:t>
            </a:r>
            <a:r>
              <a:rPr lang="en-US" sz="1400" dirty="0"/>
              <a:t> </a:t>
            </a:r>
            <a:r>
              <a:rPr lang="en-US" sz="1400" dirty="0" err="1"/>
              <a:t>töö</a:t>
            </a:r>
            <a:r>
              <a:rPr lang="en-US" sz="1400" dirty="0"/>
              <a:t> </a:t>
            </a:r>
            <a:r>
              <a:rPr lang="en-US" sz="1400" dirty="0" err="1"/>
              <a:t>negatiivsete</a:t>
            </a:r>
            <a:r>
              <a:rPr lang="en-US" sz="1400" dirty="0"/>
              <a:t> </a:t>
            </a:r>
            <a:r>
              <a:rPr lang="en-US" sz="1400" dirty="0" err="1"/>
              <a:t>mõjudega</a:t>
            </a:r>
            <a:r>
              <a:rPr lang="en-US" sz="1400" dirty="0"/>
              <a:t> </a:t>
            </a:r>
            <a:r>
              <a:rPr lang="en-US" sz="1400" dirty="0" err="1"/>
              <a:t>toimetulekul</a:t>
            </a:r>
            <a:r>
              <a:rPr lang="en-US" sz="1400" dirty="0"/>
              <a:t> ja </a:t>
            </a:r>
            <a:r>
              <a:rPr lang="en-US" sz="1400" dirty="0" err="1"/>
              <a:t>vähendada</a:t>
            </a:r>
            <a:r>
              <a:rPr lang="en-US" sz="1400" dirty="0"/>
              <a:t> </a:t>
            </a:r>
            <a:r>
              <a:rPr lang="en-US" sz="1400" dirty="0" err="1"/>
              <a:t>läbipõlemise</a:t>
            </a:r>
            <a:r>
              <a:rPr lang="en-US" sz="1400" dirty="0"/>
              <a:t> </a:t>
            </a:r>
            <a:r>
              <a:rPr lang="en-US" sz="1400" dirty="0" err="1"/>
              <a:t>ohtu</a:t>
            </a:r>
            <a:r>
              <a:rPr lang="en-US" sz="1400" dirty="0"/>
              <a:t>. Seda </a:t>
            </a:r>
            <a:r>
              <a:rPr lang="en-US" sz="1400" dirty="0" err="1"/>
              <a:t>rakendatakse</a:t>
            </a:r>
            <a:r>
              <a:rPr lang="en-US" sz="1400" dirty="0"/>
              <a:t> </a:t>
            </a:r>
            <a:r>
              <a:rPr lang="en-US" sz="1400" dirty="0" err="1"/>
              <a:t>mitmes</a:t>
            </a:r>
            <a:r>
              <a:rPr lang="en-US" sz="1400" dirty="0"/>
              <a:t> </a:t>
            </a:r>
            <a:r>
              <a:rPr lang="en-US" sz="1400" dirty="0" err="1"/>
              <a:t>valdkonnas</a:t>
            </a:r>
            <a:r>
              <a:rPr lang="en-US" sz="1400" dirty="0"/>
              <a:t>, </a:t>
            </a:r>
            <a:r>
              <a:rPr lang="en-US" sz="1400" dirty="0" err="1"/>
              <a:t>näiteks</a:t>
            </a:r>
            <a:r>
              <a:rPr lang="en-US" sz="1400" dirty="0"/>
              <a:t> </a:t>
            </a:r>
            <a:r>
              <a:rPr lang="en-US" sz="1400" dirty="0" err="1"/>
              <a:t>sotsiaal</a:t>
            </a:r>
            <a:r>
              <a:rPr lang="en-US" sz="1400" dirty="0"/>
              <a:t>- </a:t>
            </a:r>
            <a:r>
              <a:rPr lang="en-US" sz="1400" dirty="0" err="1"/>
              <a:t>või</a:t>
            </a:r>
            <a:r>
              <a:rPr lang="en-US" sz="1400" dirty="0"/>
              <a:t> </a:t>
            </a:r>
            <a:r>
              <a:rPr lang="en-US" sz="1400" dirty="0" err="1"/>
              <a:t>haridusvaldkonnas</a:t>
            </a:r>
            <a:r>
              <a:rPr lang="en-US" sz="1400" dirty="0"/>
              <a:t> </a:t>
            </a:r>
            <a:r>
              <a:rPr lang="en-US" sz="1400" dirty="0" err="1"/>
              <a:t>töötajate</a:t>
            </a:r>
            <a:r>
              <a:rPr lang="en-US" sz="1400" dirty="0"/>
              <a:t> </a:t>
            </a:r>
            <a:r>
              <a:rPr lang="en-US" sz="1400" dirty="0" err="1"/>
              <a:t>professionaalse</a:t>
            </a:r>
            <a:r>
              <a:rPr lang="en-US" sz="1400" dirty="0"/>
              <a:t> </a:t>
            </a:r>
            <a:r>
              <a:rPr lang="en-US" sz="1400" dirty="0" err="1"/>
              <a:t>arengu</a:t>
            </a:r>
            <a:r>
              <a:rPr lang="en-US" sz="1400" dirty="0"/>
              <a:t> </a:t>
            </a:r>
            <a:r>
              <a:rPr lang="en-US" sz="1400" dirty="0" err="1"/>
              <a:t>toetamisel</a:t>
            </a:r>
            <a:r>
              <a:rPr lang="en-US" sz="1400" dirty="0"/>
              <a:t>, </a:t>
            </a:r>
            <a:r>
              <a:rPr lang="en-US" sz="1400" dirty="0" err="1"/>
              <a:t>tervishoiutöötajate</a:t>
            </a:r>
            <a:r>
              <a:rPr lang="en-US" sz="1400" dirty="0"/>
              <a:t> seas </a:t>
            </a:r>
            <a:r>
              <a:rPr lang="en-US" sz="1400" dirty="0" err="1"/>
              <a:t>ravikogemuste</a:t>
            </a:r>
            <a:r>
              <a:rPr lang="en-US" sz="1400" dirty="0"/>
              <a:t> </a:t>
            </a:r>
            <a:r>
              <a:rPr lang="en-US" sz="1400" dirty="0" err="1"/>
              <a:t>jagamisel</a:t>
            </a:r>
            <a:r>
              <a:rPr lang="en-US" sz="1400" dirty="0"/>
              <a:t>, </a:t>
            </a:r>
            <a:r>
              <a:rPr lang="en-US" sz="1400" dirty="0" err="1"/>
              <a:t>klienditeeninduses</a:t>
            </a:r>
            <a:r>
              <a:rPr lang="en-US" sz="1400" dirty="0"/>
              <a:t> </a:t>
            </a:r>
            <a:r>
              <a:rPr lang="en-US" sz="1400" dirty="0" err="1"/>
              <a:t>kliendikogemuse</a:t>
            </a:r>
            <a:r>
              <a:rPr lang="en-US" sz="1400" dirty="0"/>
              <a:t> </a:t>
            </a:r>
            <a:r>
              <a:rPr lang="en-US" sz="1400" dirty="0" err="1"/>
              <a:t>parandamisel</a:t>
            </a:r>
            <a:r>
              <a:rPr lang="en-US" sz="1400" dirty="0"/>
              <a:t>, ka </a:t>
            </a:r>
            <a:r>
              <a:rPr lang="en-US" sz="1400" dirty="0" err="1"/>
              <a:t>tehnoloogiavaldkonnas</a:t>
            </a:r>
            <a:r>
              <a:rPr lang="en-US" sz="1400" dirty="0"/>
              <a:t> </a:t>
            </a:r>
            <a:r>
              <a:rPr lang="en-US" sz="1400" dirty="0" err="1"/>
              <a:t>innovaatiliste</a:t>
            </a:r>
            <a:r>
              <a:rPr lang="en-US" sz="1400" dirty="0"/>
              <a:t> </a:t>
            </a:r>
            <a:r>
              <a:rPr lang="en-US" sz="1400" dirty="0" err="1"/>
              <a:t>lahendustega</a:t>
            </a:r>
            <a:r>
              <a:rPr lang="en-US" sz="1400" dirty="0"/>
              <a:t> </a:t>
            </a:r>
            <a:r>
              <a:rPr lang="en-US" sz="1400" dirty="0" err="1"/>
              <a:t>kursis</a:t>
            </a:r>
            <a:r>
              <a:rPr lang="en-US" sz="1400" dirty="0"/>
              <a:t> </a:t>
            </a:r>
            <a:r>
              <a:rPr lang="en-US" sz="1400" dirty="0" err="1"/>
              <a:t>olemisel</a:t>
            </a:r>
            <a:r>
              <a:rPr lang="en-US" sz="1400" dirty="0"/>
              <a:t> ja info </a:t>
            </a:r>
            <a:r>
              <a:rPr lang="en-US" sz="1400" dirty="0" err="1"/>
              <a:t>jagamisel</a:t>
            </a:r>
            <a:r>
              <a:rPr lang="en-US" sz="1400" dirty="0"/>
              <a:t>. </a:t>
            </a:r>
          </a:p>
          <a:p>
            <a:r>
              <a:rPr lang="en-US" sz="1400" dirty="0"/>
              <a:t>„Sa </a:t>
            </a:r>
            <a:r>
              <a:rPr lang="en-US" sz="1400" dirty="0" err="1"/>
              <a:t>ei</a:t>
            </a:r>
            <a:r>
              <a:rPr lang="en-US" sz="1400" dirty="0"/>
              <a:t> ole </a:t>
            </a:r>
            <a:r>
              <a:rPr lang="en-US" sz="1400" dirty="0" err="1"/>
              <a:t>oma</a:t>
            </a:r>
            <a:r>
              <a:rPr lang="en-US" sz="1400" dirty="0"/>
              <a:t> </a:t>
            </a:r>
            <a:r>
              <a:rPr lang="en-US" sz="1400" dirty="0" err="1"/>
              <a:t>muredega</a:t>
            </a:r>
            <a:r>
              <a:rPr lang="en-US" sz="1400" dirty="0"/>
              <a:t> </a:t>
            </a:r>
            <a:r>
              <a:rPr lang="en-US" sz="1400" dirty="0" err="1"/>
              <a:t>üksi</a:t>
            </a:r>
            <a:r>
              <a:rPr lang="en-US" sz="1400" dirty="0"/>
              <a:t> – </a:t>
            </a:r>
            <a:r>
              <a:rPr lang="en-US" sz="1400" dirty="0" err="1"/>
              <a:t>teistelgi</a:t>
            </a:r>
            <a:r>
              <a:rPr lang="en-US" sz="1400" dirty="0"/>
              <a:t> on </a:t>
            </a:r>
            <a:r>
              <a:rPr lang="en-US" sz="1400" dirty="0" err="1"/>
              <a:t>sarnaseid</a:t>
            </a:r>
            <a:r>
              <a:rPr lang="en-US" sz="1400" dirty="0"/>
              <a:t> </a:t>
            </a:r>
            <a:r>
              <a:rPr lang="en-US" sz="1400" dirty="0" err="1"/>
              <a:t>muresid</a:t>
            </a:r>
            <a:r>
              <a:rPr lang="en-US" sz="1400" dirty="0"/>
              <a:t>, </a:t>
            </a:r>
            <a:r>
              <a:rPr lang="en-US" sz="1400" dirty="0" err="1"/>
              <a:t>mida</a:t>
            </a:r>
            <a:r>
              <a:rPr lang="en-US" sz="1400" dirty="0"/>
              <a:t> </a:t>
            </a:r>
            <a:r>
              <a:rPr lang="en-US" sz="1400" dirty="0" err="1"/>
              <a:t>koos</a:t>
            </a:r>
            <a:r>
              <a:rPr lang="en-US" sz="1400" dirty="0"/>
              <a:t> </a:t>
            </a:r>
            <a:r>
              <a:rPr lang="en-US" sz="1400" dirty="0" err="1"/>
              <a:t>lahendada</a:t>
            </a:r>
            <a:r>
              <a:rPr lang="en-US" sz="1400" dirty="0"/>
              <a:t> </a:t>
            </a:r>
            <a:r>
              <a:rPr lang="en-US" sz="1400" dirty="0" err="1"/>
              <a:t>saab</a:t>
            </a:r>
            <a:r>
              <a:rPr lang="en-US" sz="1400" dirty="0"/>
              <a:t> </a:t>
            </a:r>
            <a:r>
              <a:rPr lang="en-US" sz="1400" dirty="0" err="1"/>
              <a:t>palju</a:t>
            </a:r>
            <a:r>
              <a:rPr lang="en-US" sz="1400" dirty="0"/>
              <a:t> </a:t>
            </a:r>
            <a:r>
              <a:rPr lang="en-US" sz="1400" dirty="0" err="1"/>
              <a:t>suurema</a:t>
            </a:r>
            <a:r>
              <a:rPr lang="en-US" sz="1400" dirty="0"/>
              <a:t> </a:t>
            </a:r>
            <a:r>
              <a:rPr lang="en-US" sz="1400" dirty="0" err="1"/>
              <a:t>efektiga</a:t>
            </a:r>
            <a:r>
              <a:rPr lang="en-US" sz="1400" dirty="0"/>
              <a:t>. </a:t>
            </a:r>
            <a:r>
              <a:rPr lang="en-US" sz="1400" dirty="0" err="1"/>
              <a:t>Kovisiooniringis</a:t>
            </a:r>
            <a:r>
              <a:rPr lang="en-US" sz="1400" dirty="0"/>
              <a:t> </a:t>
            </a:r>
            <a:r>
              <a:rPr lang="en-US" sz="1400" dirty="0" err="1"/>
              <a:t>teiste</a:t>
            </a:r>
            <a:r>
              <a:rPr lang="en-US" sz="1400" dirty="0"/>
              <a:t> </a:t>
            </a:r>
            <a:r>
              <a:rPr lang="en-US" sz="1400" dirty="0" err="1"/>
              <a:t>arutelu</a:t>
            </a:r>
            <a:r>
              <a:rPr lang="en-US" sz="1400" dirty="0"/>
              <a:t> </a:t>
            </a:r>
            <a:r>
              <a:rPr lang="en-US" sz="1400" dirty="0" err="1"/>
              <a:t>kuulata</a:t>
            </a:r>
            <a:r>
              <a:rPr lang="en-US" sz="1400" dirty="0"/>
              <a:t> </a:t>
            </a:r>
            <a:r>
              <a:rPr lang="en-US" sz="1400" dirty="0" err="1"/>
              <a:t>oli</a:t>
            </a:r>
            <a:r>
              <a:rPr lang="en-US" sz="1400" dirty="0"/>
              <a:t> </a:t>
            </a:r>
            <a:r>
              <a:rPr lang="en-US" sz="1400" dirty="0" err="1"/>
              <a:t>tõeline</a:t>
            </a:r>
            <a:r>
              <a:rPr lang="en-US" sz="1400" dirty="0"/>
              <a:t> </a:t>
            </a:r>
            <a:r>
              <a:rPr lang="en-US" sz="1400" dirty="0" err="1"/>
              <a:t>ahhaaa</a:t>
            </a:r>
            <a:r>
              <a:rPr lang="en-US" sz="1400" dirty="0"/>
              <a:t>-moment, </a:t>
            </a:r>
            <a:r>
              <a:rPr lang="en-US" sz="1400" dirty="0" err="1"/>
              <a:t>väga</a:t>
            </a:r>
            <a:r>
              <a:rPr lang="en-US" sz="1400" dirty="0"/>
              <a:t> </a:t>
            </a:r>
            <a:r>
              <a:rPr lang="en-US" sz="1400" dirty="0" err="1"/>
              <a:t>palju</a:t>
            </a:r>
            <a:r>
              <a:rPr lang="en-US" sz="1400" dirty="0"/>
              <a:t> </a:t>
            </a:r>
            <a:r>
              <a:rPr lang="en-US" sz="1400" dirty="0" err="1"/>
              <a:t>taipamisi</a:t>
            </a:r>
            <a:r>
              <a:rPr lang="en-US" sz="1400" dirty="0"/>
              <a:t> </a:t>
            </a:r>
            <a:r>
              <a:rPr lang="en-US" sz="1400" dirty="0" err="1"/>
              <a:t>tuli</a:t>
            </a:r>
            <a:r>
              <a:rPr lang="en-US" sz="1400" dirty="0"/>
              <a:t> </a:t>
            </a:r>
            <a:r>
              <a:rPr lang="en-US" sz="1400" dirty="0" err="1"/>
              <a:t>peegeldusi</a:t>
            </a:r>
            <a:r>
              <a:rPr lang="en-US" sz="1400" dirty="0"/>
              <a:t> </a:t>
            </a:r>
            <a:r>
              <a:rPr lang="en-US" sz="1400" dirty="0" err="1"/>
              <a:t>kuulates</a:t>
            </a:r>
            <a:r>
              <a:rPr lang="en-US" sz="1400" dirty="0"/>
              <a:t>.“</a:t>
            </a:r>
            <a:r>
              <a:rPr lang="et-EE" sz="1400" dirty="0"/>
              <a:t> </a:t>
            </a:r>
            <a:r>
              <a:rPr lang="en-US" sz="1400" dirty="0"/>
              <a:t>/</a:t>
            </a:r>
            <a:r>
              <a:rPr lang="en-US" sz="1400" dirty="0" err="1"/>
              <a:t>Tagasiside</a:t>
            </a:r>
            <a:r>
              <a:rPr lang="en-US" sz="1400" dirty="0"/>
              <a:t> 2024. a </a:t>
            </a:r>
            <a:r>
              <a:rPr lang="en-US" sz="1400" dirty="0" err="1"/>
              <a:t>kovisioonigrupis</a:t>
            </a:r>
            <a:r>
              <a:rPr lang="en-US" sz="1400" dirty="0"/>
              <a:t> </a:t>
            </a:r>
            <a:r>
              <a:rPr lang="en-US" sz="1400" dirty="0" err="1"/>
              <a:t>osalejalt</a:t>
            </a:r>
            <a:r>
              <a:rPr lang="en-US" sz="1400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1039465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BBF93BF8-4C2A-60CE-FDDE-70BC42459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 on </a:t>
            </a:r>
            <a:r>
              <a:rPr lang="en-US" dirty="0" err="1"/>
              <a:t>kohtumiste</a:t>
            </a:r>
            <a:r>
              <a:rPr lang="en-US" dirty="0"/>
              <a:t> sisu?</a:t>
            </a:r>
            <a:br>
              <a:rPr lang="en-US" dirty="0"/>
            </a:br>
            <a:endParaRPr lang="en-US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158D9657-2812-AF5C-CA0B-0F26B136A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Kohtumise</a:t>
            </a:r>
            <a:r>
              <a:rPr lang="en-US" dirty="0"/>
              <a:t> sisu </a:t>
            </a:r>
            <a:r>
              <a:rPr lang="en-US" dirty="0" err="1"/>
              <a:t>loovad</a:t>
            </a:r>
            <a:r>
              <a:rPr lang="en-US" dirty="0"/>
              <a:t> </a:t>
            </a:r>
            <a:r>
              <a:rPr lang="en-US" dirty="0" err="1"/>
              <a:t>osalejad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 </a:t>
            </a:r>
            <a:r>
              <a:rPr lang="en-US" dirty="0" err="1"/>
              <a:t>vastavalt</a:t>
            </a:r>
            <a:r>
              <a:rPr lang="en-US" dirty="0"/>
              <a:t> </a:t>
            </a:r>
            <a:r>
              <a:rPr lang="en-US" dirty="0" err="1"/>
              <a:t>oma</a:t>
            </a:r>
            <a:r>
              <a:rPr lang="en-US" dirty="0"/>
              <a:t> </a:t>
            </a:r>
            <a:r>
              <a:rPr lang="en-US" dirty="0" err="1"/>
              <a:t>töötajate</a:t>
            </a:r>
            <a:r>
              <a:rPr lang="en-US" dirty="0"/>
              <a:t> </a:t>
            </a:r>
            <a:r>
              <a:rPr lang="en-US" dirty="0" err="1"/>
              <a:t>tervise</a:t>
            </a:r>
            <a:r>
              <a:rPr lang="en-US" dirty="0"/>
              <a:t> ja </a:t>
            </a:r>
            <a:r>
              <a:rPr lang="en-US" dirty="0" err="1"/>
              <a:t>töökeskkonna</a:t>
            </a:r>
            <a:r>
              <a:rPr lang="en-US" dirty="0"/>
              <a:t> </a:t>
            </a:r>
            <a:r>
              <a:rPr lang="en-US" dirty="0" err="1"/>
              <a:t>kujundamisega</a:t>
            </a:r>
            <a:r>
              <a:rPr lang="en-US" dirty="0"/>
              <a:t> </a:t>
            </a:r>
            <a:r>
              <a:rPr lang="en-US" dirty="0" err="1"/>
              <a:t>seotud</a:t>
            </a:r>
            <a:r>
              <a:rPr lang="en-US" dirty="0"/>
              <a:t> </a:t>
            </a:r>
            <a:r>
              <a:rPr lang="en-US" dirty="0" err="1"/>
              <a:t>teemadele</a:t>
            </a:r>
            <a:r>
              <a:rPr lang="en-US" dirty="0"/>
              <a:t>, mis on kas </a:t>
            </a:r>
            <a:r>
              <a:rPr lang="en-US" dirty="0" err="1"/>
              <a:t>olnud</a:t>
            </a:r>
            <a:r>
              <a:rPr lang="en-US" dirty="0"/>
              <a:t> </a:t>
            </a:r>
            <a:r>
              <a:rPr lang="en-US" dirty="0" err="1"/>
              <a:t>või</a:t>
            </a:r>
            <a:r>
              <a:rPr lang="en-US" dirty="0"/>
              <a:t> on </a:t>
            </a:r>
            <a:r>
              <a:rPr lang="en-US" dirty="0" err="1"/>
              <a:t>hetkel</a:t>
            </a:r>
            <a:r>
              <a:rPr lang="en-US" dirty="0"/>
              <a:t> </a:t>
            </a:r>
            <a:r>
              <a:rPr lang="en-US" dirty="0" err="1"/>
              <a:t>aktuaalsed</a:t>
            </a:r>
            <a:r>
              <a:rPr lang="en-US" dirty="0"/>
              <a:t>. 2024. a </a:t>
            </a:r>
            <a:r>
              <a:rPr lang="en-US" dirty="0" err="1"/>
              <a:t>Harjumaa</a:t>
            </a:r>
            <a:r>
              <a:rPr lang="en-US" dirty="0"/>
              <a:t> </a:t>
            </a:r>
            <a:r>
              <a:rPr lang="en-US" dirty="0" err="1"/>
              <a:t>gruppide</a:t>
            </a:r>
            <a:r>
              <a:rPr lang="en-US" dirty="0"/>
              <a:t> </a:t>
            </a:r>
            <a:r>
              <a:rPr lang="en-US" dirty="0" err="1"/>
              <a:t>lõpukohtumisel</a:t>
            </a:r>
            <a:r>
              <a:rPr lang="en-US" dirty="0"/>
              <a:t> </a:t>
            </a:r>
            <a:r>
              <a:rPr lang="en-US" dirty="0" err="1"/>
              <a:t>kaardistasid</a:t>
            </a:r>
            <a:r>
              <a:rPr lang="en-US" dirty="0"/>
              <a:t> </a:t>
            </a:r>
            <a:r>
              <a:rPr lang="en-US" dirty="0" err="1"/>
              <a:t>osalejad</a:t>
            </a:r>
            <a:r>
              <a:rPr lang="en-US" dirty="0"/>
              <a:t> </a:t>
            </a:r>
            <a:r>
              <a:rPr lang="en-US" dirty="0" err="1"/>
              <a:t>tagasisidena</a:t>
            </a:r>
            <a:r>
              <a:rPr lang="en-US" dirty="0"/>
              <a:t> </a:t>
            </a:r>
            <a:r>
              <a:rPr lang="en-US" dirty="0" err="1"/>
              <a:t>teemad</a:t>
            </a:r>
            <a:r>
              <a:rPr lang="en-US" dirty="0"/>
              <a:t>, mis </a:t>
            </a:r>
            <a:r>
              <a:rPr lang="en-US" dirty="0" err="1"/>
              <a:t>eelkõige</a:t>
            </a:r>
            <a:r>
              <a:rPr lang="en-US" dirty="0"/>
              <a:t> </a:t>
            </a:r>
            <a:r>
              <a:rPr lang="en-US" dirty="0" err="1"/>
              <a:t>vastasid</a:t>
            </a:r>
            <a:r>
              <a:rPr lang="en-US" dirty="0"/>
              <a:t> </a:t>
            </a:r>
            <a:r>
              <a:rPr lang="en-US" dirty="0" err="1"/>
              <a:t>nende</a:t>
            </a:r>
            <a:r>
              <a:rPr lang="en-US" dirty="0"/>
              <a:t> </a:t>
            </a:r>
            <a:r>
              <a:rPr lang="en-US" dirty="0" err="1"/>
              <a:t>seatud</a:t>
            </a:r>
            <a:r>
              <a:rPr lang="en-US" dirty="0"/>
              <a:t> </a:t>
            </a:r>
            <a:r>
              <a:rPr lang="en-US" dirty="0" err="1"/>
              <a:t>ootustele</a:t>
            </a:r>
            <a:r>
              <a:rPr lang="en-US" dirty="0"/>
              <a:t>:</a:t>
            </a:r>
          </a:p>
          <a:p>
            <a:r>
              <a:rPr lang="en-US" dirty="0" err="1"/>
              <a:t>vaimse</a:t>
            </a:r>
            <a:r>
              <a:rPr lang="en-US" dirty="0"/>
              <a:t> </a:t>
            </a:r>
            <a:r>
              <a:rPr lang="en-US" dirty="0" err="1"/>
              <a:t>tervise</a:t>
            </a:r>
            <a:r>
              <a:rPr lang="en-US" dirty="0"/>
              <a:t> </a:t>
            </a:r>
            <a:r>
              <a:rPr lang="en-US" dirty="0" err="1"/>
              <a:t>teemadel</a:t>
            </a:r>
            <a:r>
              <a:rPr lang="en-US" dirty="0"/>
              <a:t> </a:t>
            </a:r>
            <a:r>
              <a:rPr lang="en-US" dirty="0" err="1"/>
              <a:t>erisugused</a:t>
            </a:r>
            <a:r>
              <a:rPr lang="en-US" dirty="0"/>
              <a:t> </a:t>
            </a:r>
            <a:r>
              <a:rPr lang="en-US" dirty="0" err="1"/>
              <a:t>rakendatavad</a:t>
            </a:r>
            <a:r>
              <a:rPr lang="en-US" dirty="0"/>
              <a:t> </a:t>
            </a:r>
            <a:r>
              <a:rPr lang="en-US" dirty="0" err="1"/>
              <a:t>tegevused</a:t>
            </a:r>
            <a:endParaRPr lang="en-US" dirty="0"/>
          </a:p>
          <a:p>
            <a:r>
              <a:rPr lang="en-US" dirty="0" err="1"/>
              <a:t>senisest</a:t>
            </a:r>
            <a:r>
              <a:rPr lang="en-US" dirty="0"/>
              <a:t> </a:t>
            </a:r>
            <a:r>
              <a:rPr lang="en-US" dirty="0" err="1"/>
              <a:t>enamate</a:t>
            </a:r>
            <a:r>
              <a:rPr lang="en-US" dirty="0"/>
              <a:t> </a:t>
            </a:r>
            <a:r>
              <a:rPr lang="en-US" dirty="0" err="1"/>
              <a:t>töötajate</a:t>
            </a:r>
            <a:r>
              <a:rPr lang="en-US" dirty="0"/>
              <a:t> </a:t>
            </a:r>
            <a:r>
              <a:rPr lang="en-US" dirty="0" err="1"/>
              <a:t>motiveerimine</a:t>
            </a:r>
            <a:r>
              <a:rPr lang="en-US" dirty="0"/>
              <a:t>, </a:t>
            </a:r>
            <a:r>
              <a:rPr lang="en-US" dirty="0" err="1"/>
              <a:t>kaasamine</a:t>
            </a:r>
            <a:r>
              <a:rPr lang="en-US" dirty="0"/>
              <a:t> </a:t>
            </a:r>
            <a:r>
              <a:rPr lang="en-US" dirty="0" err="1"/>
              <a:t>või</a:t>
            </a:r>
            <a:r>
              <a:rPr lang="en-US" dirty="0"/>
              <a:t> </a:t>
            </a:r>
            <a:r>
              <a:rPr lang="en-US" dirty="0" err="1"/>
              <a:t>nügimine</a:t>
            </a:r>
            <a:r>
              <a:rPr lang="en-US" dirty="0"/>
              <a:t> </a:t>
            </a:r>
            <a:r>
              <a:rPr lang="en-US" dirty="0" err="1"/>
              <a:t>tervist</a:t>
            </a:r>
            <a:r>
              <a:rPr lang="en-US" dirty="0"/>
              <a:t> </a:t>
            </a:r>
            <a:r>
              <a:rPr lang="en-US" dirty="0" err="1"/>
              <a:t>toetavate</a:t>
            </a:r>
            <a:r>
              <a:rPr lang="en-US" dirty="0"/>
              <a:t> </a:t>
            </a:r>
            <a:r>
              <a:rPr lang="en-US" dirty="0" err="1"/>
              <a:t>valikute</a:t>
            </a:r>
            <a:r>
              <a:rPr lang="en-US" dirty="0"/>
              <a:t> </a:t>
            </a:r>
            <a:r>
              <a:rPr lang="en-US" dirty="0" err="1"/>
              <a:t>tegemisel</a:t>
            </a:r>
            <a:r>
              <a:rPr lang="en-US" dirty="0"/>
              <a:t> ja </a:t>
            </a:r>
            <a:r>
              <a:rPr lang="en-US" dirty="0" err="1"/>
              <a:t>tegevustesse</a:t>
            </a:r>
            <a:r>
              <a:rPr lang="en-US" dirty="0"/>
              <a:t> </a:t>
            </a:r>
            <a:r>
              <a:rPr lang="en-US" dirty="0" err="1"/>
              <a:t>kaasatulemisel</a:t>
            </a:r>
            <a:endParaRPr lang="en-US" dirty="0"/>
          </a:p>
          <a:p>
            <a:r>
              <a:rPr lang="en-US" dirty="0" err="1"/>
              <a:t>muutusterohketel</a:t>
            </a:r>
            <a:r>
              <a:rPr lang="en-US" dirty="0"/>
              <a:t> </a:t>
            </a:r>
            <a:r>
              <a:rPr lang="en-US" dirty="0" err="1"/>
              <a:t>aegadel</a:t>
            </a:r>
            <a:r>
              <a:rPr lang="en-US" dirty="0"/>
              <a:t> </a:t>
            </a:r>
            <a:r>
              <a:rPr lang="en-US" dirty="0" err="1"/>
              <a:t>töötajate</a:t>
            </a:r>
            <a:r>
              <a:rPr lang="en-US" dirty="0"/>
              <a:t> </a:t>
            </a:r>
            <a:r>
              <a:rPr lang="en-US" dirty="0" err="1"/>
              <a:t>vaimse</a:t>
            </a:r>
            <a:r>
              <a:rPr lang="en-US" dirty="0"/>
              <a:t> </a:t>
            </a:r>
            <a:r>
              <a:rPr lang="en-US" dirty="0" err="1"/>
              <a:t>heaolu</a:t>
            </a:r>
            <a:r>
              <a:rPr lang="en-US" dirty="0"/>
              <a:t> </a:t>
            </a:r>
            <a:r>
              <a:rPr lang="en-US" dirty="0" err="1"/>
              <a:t>toetamise</a:t>
            </a:r>
            <a:r>
              <a:rPr lang="en-US" dirty="0"/>
              <a:t> </a:t>
            </a:r>
            <a:r>
              <a:rPr lang="en-US" dirty="0" err="1"/>
              <a:t>kogemused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33049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1AA9884E-342A-0D72-FED8-D8647227C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330" y="617913"/>
            <a:ext cx="8596668" cy="1320800"/>
          </a:xfrm>
        </p:spPr>
        <p:txBody>
          <a:bodyPr>
            <a:normAutofit/>
          </a:bodyPr>
          <a:lstStyle/>
          <a:p>
            <a:r>
              <a:rPr lang="et-EE" sz="2800" dirty="0"/>
              <a:t>„Tervist edendav töökoht“ märgis  - sellest lähemalt juttu 13.03.2o25 meie kohtumise II osas</a:t>
            </a:r>
            <a:endParaRPr lang="en-US" sz="2800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F9AC979D-2F9E-20EC-8861-3F15EE9927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600" dirty="0"/>
              <a:t>„</a:t>
            </a:r>
            <a:r>
              <a:rPr lang="en-US" sz="1600" dirty="0" err="1"/>
              <a:t>Tervist</a:t>
            </a:r>
            <a:r>
              <a:rPr lang="en-US" sz="1600" dirty="0"/>
              <a:t> </a:t>
            </a:r>
            <a:r>
              <a:rPr lang="en-US" sz="1600" dirty="0" err="1"/>
              <a:t>edendav</a:t>
            </a:r>
            <a:r>
              <a:rPr lang="en-US" sz="1600" dirty="0"/>
              <a:t> </a:t>
            </a:r>
            <a:r>
              <a:rPr lang="en-US" sz="1600" dirty="0" err="1"/>
              <a:t>töökoht</a:t>
            </a:r>
            <a:r>
              <a:rPr lang="en-US" sz="1600" dirty="0"/>
              <a:t>“ </a:t>
            </a:r>
            <a:r>
              <a:rPr lang="en-US" sz="1600" dirty="0" err="1"/>
              <a:t>märgise</a:t>
            </a:r>
            <a:r>
              <a:rPr lang="en-US" sz="1600" dirty="0"/>
              <a:t> </a:t>
            </a:r>
            <a:r>
              <a:rPr lang="en-US" sz="1600" dirty="0" err="1"/>
              <a:t>väljaandmise</a:t>
            </a:r>
            <a:r>
              <a:rPr lang="en-US" sz="1600" dirty="0"/>
              <a:t> </a:t>
            </a:r>
            <a:r>
              <a:rPr lang="en-US" sz="1600" dirty="0" err="1"/>
              <a:t>eesmärk</a:t>
            </a:r>
            <a:r>
              <a:rPr lang="en-US" sz="1600" dirty="0"/>
              <a:t> on </a:t>
            </a:r>
            <a:r>
              <a:rPr lang="en-US" sz="1600" dirty="0" err="1"/>
              <a:t>tunnustada</a:t>
            </a:r>
            <a:r>
              <a:rPr lang="en-US" sz="1600" dirty="0"/>
              <a:t> </a:t>
            </a:r>
            <a:r>
              <a:rPr lang="en-US" sz="1600" dirty="0" err="1"/>
              <a:t>organisatsioonide</a:t>
            </a:r>
            <a:r>
              <a:rPr lang="en-US" sz="1600" dirty="0"/>
              <a:t> </a:t>
            </a:r>
            <a:r>
              <a:rPr lang="en-US" sz="1600" dirty="0" err="1"/>
              <a:t>järjepidevat</a:t>
            </a:r>
            <a:r>
              <a:rPr lang="en-US" sz="1600" dirty="0"/>
              <a:t> </a:t>
            </a:r>
            <a:r>
              <a:rPr lang="en-US" sz="1600" dirty="0" err="1"/>
              <a:t>panustamist</a:t>
            </a:r>
            <a:r>
              <a:rPr lang="en-US" sz="1600" dirty="0"/>
              <a:t> </a:t>
            </a:r>
            <a:r>
              <a:rPr lang="en-US" sz="1600" dirty="0" err="1"/>
              <a:t>oma</a:t>
            </a:r>
            <a:r>
              <a:rPr lang="en-US" sz="1600" dirty="0"/>
              <a:t> </a:t>
            </a:r>
            <a:r>
              <a:rPr lang="en-US" sz="1600" dirty="0" err="1"/>
              <a:t>töötajate</a:t>
            </a:r>
            <a:r>
              <a:rPr lang="en-US" sz="1600" dirty="0"/>
              <a:t> </a:t>
            </a:r>
            <a:r>
              <a:rPr lang="en-US" sz="1600" dirty="0" err="1"/>
              <a:t>tervisesse</a:t>
            </a:r>
            <a:r>
              <a:rPr lang="en-US" sz="1600" dirty="0"/>
              <a:t> ja </a:t>
            </a:r>
            <a:r>
              <a:rPr lang="en-US" sz="1600" dirty="0" err="1"/>
              <a:t>heaolusse</a:t>
            </a:r>
            <a:r>
              <a:rPr lang="en-US" sz="1600" dirty="0"/>
              <a:t>. </a:t>
            </a:r>
            <a:r>
              <a:rPr lang="en-US" sz="1600" dirty="0" err="1"/>
              <a:t>Tervise</a:t>
            </a:r>
            <a:r>
              <a:rPr lang="en-US" sz="1600" dirty="0"/>
              <a:t> </a:t>
            </a:r>
            <a:r>
              <a:rPr lang="en-US" sz="1600" dirty="0" err="1"/>
              <a:t>edendamine</a:t>
            </a:r>
            <a:r>
              <a:rPr lang="en-US" sz="1600" dirty="0"/>
              <a:t> </a:t>
            </a:r>
            <a:r>
              <a:rPr lang="en-US" sz="1600" dirty="0" err="1"/>
              <a:t>töökohal</a:t>
            </a:r>
            <a:r>
              <a:rPr lang="en-US" sz="1600" dirty="0"/>
              <a:t> on </a:t>
            </a:r>
            <a:r>
              <a:rPr lang="en-US" sz="1600" dirty="0" err="1"/>
              <a:t>turvalise</a:t>
            </a:r>
            <a:r>
              <a:rPr lang="en-US" sz="1600" dirty="0"/>
              <a:t>, </a:t>
            </a:r>
            <a:r>
              <a:rPr lang="en-US" sz="1600" dirty="0" err="1"/>
              <a:t>tervist</a:t>
            </a:r>
            <a:r>
              <a:rPr lang="en-US" sz="1600" dirty="0"/>
              <a:t> </a:t>
            </a:r>
            <a:r>
              <a:rPr lang="en-US" sz="1600" dirty="0" err="1"/>
              <a:t>väärtustava</a:t>
            </a:r>
            <a:r>
              <a:rPr lang="en-US" sz="1600" dirty="0"/>
              <a:t>, </a:t>
            </a:r>
            <a:r>
              <a:rPr lang="en-US" sz="1600" dirty="0" err="1"/>
              <a:t>tervislikke</a:t>
            </a:r>
            <a:r>
              <a:rPr lang="en-US" sz="1600" dirty="0"/>
              <a:t> </a:t>
            </a:r>
            <a:r>
              <a:rPr lang="en-US" sz="1600" dirty="0" err="1"/>
              <a:t>eluviise</a:t>
            </a:r>
            <a:r>
              <a:rPr lang="en-US" sz="1600" dirty="0"/>
              <a:t> ja </a:t>
            </a:r>
            <a:r>
              <a:rPr lang="en-US" sz="1600" dirty="0" err="1"/>
              <a:t>valikuid</a:t>
            </a:r>
            <a:r>
              <a:rPr lang="en-US" sz="1600" dirty="0"/>
              <a:t> </a:t>
            </a:r>
            <a:r>
              <a:rPr lang="en-US" sz="1600" dirty="0" err="1"/>
              <a:t>soodustava</a:t>
            </a:r>
            <a:r>
              <a:rPr lang="en-US" sz="1600" dirty="0"/>
              <a:t> </a:t>
            </a:r>
            <a:r>
              <a:rPr lang="en-US" sz="1600" dirty="0" err="1"/>
              <a:t>keskkonna</a:t>
            </a:r>
            <a:r>
              <a:rPr lang="en-US" sz="1600" dirty="0"/>
              <a:t> </a:t>
            </a:r>
            <a:r>
              <a:rPr lang="en-US" sz="1600" dirty="0" err="1"/>
              <a:t>kujundamine</a:t>
            </a:r>
            <a:r>
              <a:rPr lang="en-US" sz="1600" dirty="0"/>
              <a:t>. “</a:t>
            </a:r>
            <a:r>
              <a:rPr lang="en-US" sz="1600" dirty="0" err="1"/>
              <a:t>Töökogukonnad</a:t>
            </a:r>
            <a:r>
              <a:rPr lang="en-US" sz="1600" dirty="0"/>
              <a:t> on </a:t>
            </a:r>
            <a:r>
              <a:rPr lang="en-US" sz="1600" dirty="0" err="1"/>
              <a:t>oluline</a:t>
            </a:r>
            <a:r>
              <a:rPr lang="en-US" sz="1600" dirty="0"/>
              <a:t> </a:t>
            </a:r>
            <a:r>
              <a:rPr lang="en-US" sz="1600" dirty="0" err="1"/>
              <a:t>keskkond</a:t>
            </a:r>
            <a:r>
              <a:rPr lang="en-US" sz="1600" dirty="0"/>
              <a:t> </a:t>
            </a:r>
            <a:r>
              <a:rPr lang="en-US" sz="1600" dirty="0" err="1"/>
              <a:t>rahvatervise</a:t>
            </a:r>
            <a:r>
              <a:rPr lang="en-US" sz="1600" dirty="0"/>
              <a:t> </a:t>
            </a:r>
            <a:r>
              <a:rPr lang="en-US" sz="1600" dirty="0" err="1"/>
              <a:t>kujundamisel</a:t>
            </a:r>
            <a:r>
              <a:rPr lang="en-US" sz="1600" dirty="0"/>
              <a:t>, </a:t>
            </a:r>
            <a:r>
              <a:rPr lang="en-US" sz="1600" dirty="0" err="1"/>
              <a:t>kus</a:t>
            </a:r>
            <a:r>
              <a:rPr lang="en-US" sz="1600" dirty="0"/>
              <a:t> </a:t>
            </a:r>
            <a:r>
              <a:rPr lang="en-US" sz="1600" dirty="0" err="1"/>
              <a:t>tööealise</a:t>
            </a:r>
            <a:r>
              <a:rPr lang="en-US" sz="1600" dirty="0"/>
              <a:t> </a:t>
            </a:r>
            <a:r>
              <a:rPr lang="en-US" sz="1600" dirty="0" err="1"/>
              <a:t>elanikkonna</a:t>
            </a:r>
            <a:r>
              <a:rPr lang="en-US" sz="1600" dirty="0"/>
              <a:t> </a:t>
            </a:r>
            <a:r>
              <a:rPr lang="en-US" sz="1600" dirty="0" err="1"/>
              <a:t>tervisekäitumist</a:t>
            </a:r>
            <a:r>
              <a:rPr lang="en-US" sz="1600" dirty="0"/>
              <a:t> </a:t>
            </a:r>
            <a:r>
              <a:rPr lang="en-US" sz="1600" dirty="0" err="1"/>
              <a:t>saab</a:t>
            </a:r>
            <a:r>
              <a:rPr lang="en-US" sz="1600" dirty="0"/>
              <a:t> </a:t>
            </a:r>
            <a:r>
              <a:rPr lang="en-US" sz="1600" dirty="0" err="1"/>
              <a:t>mõjutada</a:t>
            </a:r>
            <a:r>
              <a:rPr lang="en-US" sz="1600" dirty="0"/>
              <a:t> </a:t>
            </a:r>
            <a:r>
              <a:rPr lang="en-US" sz="1600" dirty="0" err="1"/>
              <a:t>selles</a:t>
            </a:r>
            <a:r>
              <a:rPr lang="en-US" sz="1600" dirty="0"/>
              <a:t> </a:t>
            </a:r>
            <a:r>
              <a:rPr lang="en-US" sz="1600" dirty="0" err="1"/>
              <a:t>suunas</a:t>
            </a:r>
            <a:r>
              <a:rPr lang="en-US" sz="1600" dirty="0"/>
              <a:t>, et </a:t>
            </a:r>
            <a:r>
              <a:rPr lang="en-US" sz="1600" dirty="0" err="1"/>
              <a:t>meie</a:t>
            </a:r>
            <a:r>
              <a:rPr lang="en-US" sz="1600" dirty="0"/>
              <a:t> </a:t>
            </a:r>
            <a:r>
              <a:rPr lang="en-US" sz="1600" dirty="0" err="1"/>
              <a:t>tervena</a:t>
            </a:r>
            <a:r>
              <a:rPr lang="en-US" sz="1600" dirty="0"/>
              <a:t> </a:t>
            </a:r>
            <a:r>
              <a:rPr lang="en-US" sz="1600" dirty="0" err="1"/>
              <a:t>elatud</a:t>
            </a:r>
            <a:r>
              <a:rPr lang="en-US" sz="1600" dirty="0"/>
              <a:t> </a:t>
            </a:r>
            <a:r>
              <a:rPr lang="en-US" sz="1600" dirty="0" err="1"/>
              <a:t>eluaastad</a:t>
            </a:r>
            <a:r>
              <a:rPr lang="en-US" sz="1600" dirty="0"/>
              <a:t> </a:t>
            </a:r>
            <a:r>
              <a:rPr lang="en-US" sz="1600" dirty="0" err="1"/>
              <a:t>kasvaksid</a:t>
            </a:r>
            <a:r>
              <a:rPr lang="en-US" sz="1600" dirty="0"/>
              <a:t> </a:t>
            </a:r>
            <a:r>
              <a:rPr lang="en-US" sz="1600" dirty="0" err="1"/>
              <a:t>jõudsamalt</a:t>
            </a:r>
            <a:r>
              <a:rPr lang="en-US" sz="1600" dirty="0"/>
              <a:t> </a:t>
            </a:r>
            <a:r>
              <a:rPr lang="en-US" sz="1600" dirty="0" err="1"/>
              <a:t>ning</a:t>
            </a:r>
            <a:r>
              <a:rPr lang="en-US" sz="1600" dirty="0"/>
              <a:t> </a:t>
            </a:r>
            <a:r>
              <a:rPr lang="en-US" sz="1600" dirty="0" err="1"/>
              <a:t>inimestel</a:t>
            </a:r>
            <a:r>
              <a:rPr lang="en-US" sz="1600" dirty="0"/>
              <a:t> </a:t>
            </a:r>
            <a:r>
              <a:rPr lang="en-US" sz="1600" dirty="0" err="1"/>
              <a:t>oleks</a:t>
            </a:r>
            <a:r>
              <a:rPr lang="en-US" sz="1600" dirty="0"/>
              <a:t> </a:t>
            </a:r>
            <a:r>
              <a:rPr lang="en-US" sz="1600" dirty="0" err="1"/>
              <a:t>võimalus</a:t>
            </a:r>
            <a:r>
              <a:rPr lang="en-US" sz="1600" dirty="0"/>
              <a:t> olla </a:t>
            </a:r>
            <a:r>
              <a:rPr lang="en-US" sz="1600" dirty="0" err="1"/>
              <a:t>kaasatud</a:t>
            </a:r>
            <a:r>
              <a:rPr lang="en-US" sz="1600" dirty="0"/>
              <a:t> </a:t>
            </a:r>
            <a:r>
              <a:rPr lang="en-US" sz="1600" dirty="0" err="1"/>
              <a:t>tööturul</a:t>
            </a:r>
            <a:r>
              <a:rPr lang="en-US" sz="1600" dirty="0"/>
              <a:t> </a:t>
            </a:r>
            <a:r>
              <a:rPr lang="en-US" sz="1600" dirty="0" err="1"/>
              <a:t>kauem</a:t>
            </a:r>
            <a:r>
              <a:rPr lang="en-US" sz="1600" dirty="0"/>
              <a:t>, </a:t>
            </a:r>
            <a:r>
              <a:rPr lang="en-US" sz="1600" dirty="0" err="1"/>
              <a:t>kui</a:t>
            </a:r>
            <a:r>
              <a:rPr lang="en-US" sz="1600" dirty="0"/>
              <a:t> see on </a:t>
            </a:r>
            <a:r>
              <a:rPr lang="en-US" sz="1600" dirty="0" err="1"/>
              <a:t>praegu</a:t>
            </a:r>
            <a:r>
              <a:rPr lang="en-US" sz="1600" dirty="0"/>
              <a:t> </a:t>
            </a:r>
            <a:r>
              <a:rPr lang="en-US" sz="1600" dirty="0" err="1"/>
              <a:t>näiteks</a:t>
            </a:r>
            <a:r>
              <a:rPr lang="en-US" sz="1600" dirty="0"/>
              <a:t> </a:t>
            </a:r>
            <a:r>
              <a:rPr lang="en-US" sz="1600" dirty="0" err="1"/>
              <a:t>tervisest</a:t>
            </a:r>
            <a:r>
              <a:rPr lang="en-US" sz="1600" dirty="0"/>
              <a:t> </a:t>
            </a:r>
            <a:r>
              <a:rPr lang="en-US" sz="1600" dirty="0" err="1"/>
              <a:t>tulenevate</a:t>
            </a:r>
            <a:r>
              <a:rPr lang="en-US" sz="1600" dirty="0"/>
              <a:t> </a:t>
            </a:r>
            <a:r>
              <a:rPr lang="en-US" sz="1600" dirty="0" err="1"/>
              <a:t>piirangute</a:t>
            </a:r>
            <a:r>
              <a:rPr lang="en-US" sz="1600" dirty="0"/>
              <a:t> </a:t>
            </a:r>
            <a:r>
              <a:rPr lang="en-US" sz="1600" dirty="0" err="1"/>
              <a:t>tõttu</a:t>
            </a:r>
            <a:r>
              <a:rPr lang="en-US" sz="1600" dirty="0"/>
              <a:t>,“ </a:t>
            </a:r>
            <a:r>
              <a:rPr lang="en-US" sz="1600" dirty="0" err="1"/>
              <a:t>kommenteeris</a:t>
            </a:r>
            <a:r>
              <a:rPr lang="en-US" sz="1600" dirty="0"/>
              <a:t> Katrin </a:t>
            </a:r>
            <a:r>
              <a:rPr lang="en-US" sz="1600" dirty="0" err="1"/>
              <a:t>Kärner-Rebane</a:t>
            </a:r>
            <a:r>
              <a:rPr lang="en-US" sz="1600" dirty="0"/>
              <a:t>, </a:t>
            </a:r>
            <a:r>
              <a:rPr lang="en-US" sz="1600" dirty="0" err="1"/>
              <a:t>Tervise</a:t>
            </a:r>
            <a:r>
              <a:rPr lang="en-US" sz="1600" dirty="0"/>
              <a:t> </a:t>
            </a:r>
            <a:r>
              <a:rPr lang="en-US" sz="1600" dirty="0" err="1"/>
              <a:t>Arengu</a:t>
            </a:r>
            <a:r>
              <a:rPr lang="en-US" sz="1600" dirty="0"/>
              <a:t> </a:t>
            </a:r>
            <a:r>
              <a:rPr lang="en-US" sz="1600" dirty="0" err="1"/>
              <a:t>Instituudi</a:t>
            </a:r>
            <a:r>
              <a:rPr lang="en-US" sz="1600" dirty="0"/>
              <a:t> </a:t>
            </a:r>
            <a:r>
              <a:rPr lang="en-US" sz="1600" dirty="0" err="1"/>
              <a:t>paikkondade</a:t>
            </a:r>
            <a:r>
              <a:rPr lang="en-US" sz="1600" dirty="0"/>
              <a:t> </a:t>
            </a:r>
            <a:r>
              <a:rPr lang="en-US" sz="1600" dirty="0" err="1"/>
              <a:t>tervise</a:t>
            </a:r>
            <a:r>
              <a:rPr lang="en-US" sz="1600" dirty="0"/>
              <a:t> </a:t>
            </a:r>
            <a:r>
              <a:rPr lang="en-US" sz="1600" dirty="0" err="1"/>
              <a:t>edendamise</a:t>
            </a:r>
            <a:r>
              <a:rPr lang="en-US" sz="1600" dirty="0"/>
              <a:t> </a:t>
            </a:r>
            <a:r>
              <a:rPr lang="en-US" sz="1600" dirty="0" err="1"/>
              <a:t>osakonna</a:t>
            </a:r>
            <a:r>
              <a:rPr lang="en-US" sz="1600" dirty="0"/>
              <a:t> </a:t>
            </a:r>
            <a:r>
              <a:rPr lang="en-US" sz="1600" dirty="0" err="1"/>
              <a:t>vanemspetsialist</a:t>
            </a:r>
            <a:r>
              <a:rPr lang="en-US" sz="1600" dirty="0"/>
              <a:t>.  </a:t>
            </a:r>
          </a:p>
          <a:p>
            <a:r>
              <a:rPr lang="en-US" sz="1600" dirty="0" err="1"/>
              <a:t>Töötajate</a:t>
            </a:r>
            <a:r>
              <a:rPr lang="en-US" sz="1600" dirty="0"/>
              <a:t> </a:t>
            </a:r>
            <a:r>
              <a:rPr lang="en-US" sz="1600" dirty="0" err="1"/>
              <a:t>suurema</a:t>
            </a:r>
            <a:r>
              <a:rPr lang="en-US" sz="1600" dirty="0"/>
              <a:t> </a:t>
            </a:r>
            <a:r>
              <a:rPr lang="en-US" sz="1600" dirty="0" err="1"/>
              <a:t>motivatsiooni</a:t>
            </a:r>
            <a:r>
              <a:rPr lang="en-US" sz="1600" dirty="0"/>
              <a:t> ja </a:t>
            </a:r>
            <a:r>
              <a:rPr lang="en-US" sz="1600" dirty="0" err="1"/>
              <a:t>tootlikkusega</a:t>
            </a:r>
            <a:r>
              <a:rPr lang="en-US" sz="1600" dirty="0"/>
              <a:t> </a:t>
            </a:r>
            <a:r>
              <a:rPr lang="en-US" sz="1600" dirty="0" err="1"/>
              <a:t>kaasneb</a:t>
            </a:r>
            <a:r>
              <a:rPr lang="en-US" sz="1600" dirty="0"/>
              <a:t> </a:t>
            </a:r>
            <a:r>
              <a:rPr lang="en-US" sz="1600" dirty="0" err="1"/>
              <a:t>positiivse</a:t>
            </a:r>
            <a:r>
              <a:rPr lang="en-US" sz="1600" dirty="0"/>
              <a:t> ja </a:t>
            </a:r>
            <a:r>
              <a:rPr lang="en-US" sz="1600" dirty="0" err="1"/>
              <a:t>hooliva</a:t>
            </a:r>
            <a:r>
              <a:rPr lang="en-US" sz="1600" dirty="0"/>
              <a:t> </a:t>
            </a:r>
            <a:r>
              <a:rPr lang="en-US" sz="1600" dirty="0" err="1"/>
              <a:t>tööandja</a:t>
            </a:r>
            <a:r>
              <a:rPr lang="en-US" sz="1600" dirty="0"/>
              <a:t> </a:t>
            </a:r>
            <a:r>
              <a:rPr lang="en-US" sz="1600" dirty="0" err="1"/>
              <a:t>maine</a:t>
            </a:r>
            <a:r>
              <a:rPr lang="en-US" sz="1600" dirty="0"/>
              <a:t>, </a:t>
            </a:r>
            <a:r>
              <a:rPr lang="en-US" sz="1600" dirty="0" err="1"/>
              <a:t>mida</a:t>
            </a:r>
            <a:r>
              <a:rPr lang="en-US" sz="1600" dirty="0"/>
              <a:t> „</a:t>
            </a:r>
            <a:r>
              <a:rPr lang="en-US" sz="1600" dirty="0" err="1"/>
              <a:t>Tervist</a:t>
            </a:r>
            <a:r>
              <a:rPr lang="en-US" sz="1600" dirty="0"/>
              <a:t> </a:t>
            </a:r>
            <a:r>
              <a:rPr lang="en-US" sz="1600" dirty="0" err="1"/>
              <a:t>edendav</a:t>
            </a:r>
            <a:r>
              <a:rPr lang="en-US" sz="1600" dirty="0"/>
              <a:t> </a:t>
            </a:r>
            <a:r>
              <a:rPr lang="en-US" sz="1600" dirty="0" err="1"/>
              <a:t>töökoht</a:t>
            </a:r>
            <a:r>
              <a:rPr lang="en-US" sz="1600" dirty="0"/>
              <a:t>“ </a:t>
            </a:r>
            <a:r>
              <a:rPr lang="en-US" sz="1600" dirty="0" err="1"/>
              <a:t>märgis</a:t>
            </a:r>
            <a:r>
              <a:rPr lang="en-US" sz="1600" dirty="0"/>
              <a:t> </a:t>
            </a:r>
            <a:r>
              <a:rPr lang="en-US" sz="1600" dirty="0" err="1"/>
              <a:t>kannab</a:t>
            </a:r>
            <a:r>
              <a:rPr lang="en-US" sz="1600" dirty="0"/>
              <a:t>. </a:t>
            </a:r>
            <a:r>
              <a:rPr lang="en-US" sz="1600" dirty="0" err="1"/>
              <a:t>Märgise</a:t>
            </a:r>
            <a:r>
              <a:rPr lang="en-US" sz="1600" dirty="0"/>
              <a:t> </a:t>
            </a:r>
            <a:r>
              <a:rPr lang="en-US" sz="1600" dirty="0" err="1"/>
              <a:t>olemasolu</a:t>
            </a:r>
            <a:r>
              <a:rPr lang="en-US" sz="1600" dirty="0"/>
              <a:t> </a:t>
            </a:r>
            <a:r>
              <a:rPr lang="en-US" sz="1600" dirty="0" err="1"/>
              <a:t>näitab</a:t>
            </a:r>
            <a:r>
              <a:rPr lang="en-US" sz="1600" dirty="0"/>
              <a:t>, et </a:t>
            </a:r>
            <a:r>
              <a:rPr lang="en-US" sz="1600" dirty="0" err="1"/>
              <a:t>selles</a:t>
            </a:r>
            <a:r>
              <a:rPr lang="en-US" sz="1600" dirty="0"/>
              <a:t> </a:t>
            </a:r>
            <a:r>
              <a:rPr lang="en-US" sz="1600" dirty="0" err="1"/>
              <a:t>asutuses</a:t>
            </a:r>
            <a:r>
              <a:rPr lang="en-US" sz="1600" dirty="0"/>
              <a:t> on </a:t>
            </a:r>
            <a:r>
              <a:rPr lang="en-US" sz="1600" dirty="0" err="1"/>
              <a:t>inimesed</a:t>
            </a:r>
            <a:r>
              <a:rPr lang="en-US" sz="1600" dirty="0"/>
              <a:t> </a:t>
            </a:r>
            <a:r>
              <a:rPr lang="en-US" sz="1600" dirty="0" err="1"/>
              <a:t>tähtsal</a:t>
            </a:r>
            <a:r>
              <a:rPr lang="en-US" sz="1600" dirty="0"/>
              <a:t> </a:t>
            </a:r>
            <a:r>
              <a:rPr lang="en-US" sz="1600" dirty="0" err="1"/>
              <a:t>kohal</a:t>
            </a:r>
            <a:r>
              <a:rPr lang="en-US" sz="1600" dirty="0"/>
              <a:t>. </a:t>
            </a:r>
            <a:r>
              <a:rPr lang="en-US" sz="1600" dirty="0" err="1"/>
              <a:t>Töötajate</a:t>
            </a:r>
            <a:r>
              <a:rPr lang="en-US" sz="1600" dirty="0"/>
              <a:t> </a:t>
            </a:r>
            <a:r>
              <a:rPr lang="en-US" sz="1600" dirty="0" err="1"/>
              <a:t>tervis</a:t>
            </a:r>
            <a:r>
              <a:rPr lang="en-US" sz="1600" dirty="0"/>
              <a:t> ja </a:t>
            </a:r>
            <a:r>
              <a:rPr lang="en-US" sz="1600" dirty="0" err="1"/>
              <a:t>heaolu</a:t>
            </a:r>
            <a:r>
              <a:rPr lang="en-US" sz="1600" dirty="0"/>
              <a:t> on </a:t>
            </a:r>
            <a:r>
              <a:rPr lang="en-US" sz="1600" dirty="0" err="1"/>
              <a:t>väärtus</a:t>
            </a:r>
            <a:r>
              <a:rPr lang="en-US" sz="1600" dirty="0"/>
              <a:t>, mis </a:t>
            </a:r>
            <a:r>
              <a:rPr lang="en-US" sz="1600" dirty="0" err="1"/>
              <a:t>pakub</a:t>
            </a:r>
            <a:r>
              <a:rPr lang="en-US" sz="1600" dirty="0"/>
              <a:t> </a:t>
            </a:r>
            <a:r>
              <a:rPr lang="en-US" sz="1600" dirty="0" err="1"/>
              <a:t>palju</a:t>
            </a:r>
            <a:r>
              <a:rPr lang="en-US" sz="1600" dirty="0"/>
              <a:t> </a:t>
            </a:r>
            <a:r>
              <a:rPr lang="en-US" sz="1600" dirty="0" err="1"/>
              <a:t>rohkemat</a:t>
            </a:r>
            <a:r>
              <a:rPr lang="en-US" sz="1600" dirty="0"/>
              <a:t>, </a:t>
            </a:r>
            <a:r>
              <a:rPr lang="en-US" sz="1600" dirty="0" err="1"/>
              <a:t>kui</a:t>
            </a:r>
            <a:r>
              <a:rPr lang="en-US" sz="1600" dirty="0"/>
              <a:t> </a:t>
            </a:r>
            <a:r>
              <a:rPr lang="en-US" sz="1600" dirty="0" err="1"/>
              <a:t>esmapilgul</a:t>
            </a:r>
            <a:r>
              <a:rPr lang="en-US" sz="1600" dirty="0"/>
              <a:t> </a:t>
            </a:r>
            <a:r>
              <a:rPr lang="en-US" sz="1600" dirty="0" err="1"/>
              <a:t>võib</a:t>
            </a:r>
            <a:r>
              <a:rPr lang="en-US" sz="1600" dirty="0"/>
              <a:t> </a:t>
            </a:r>
            <a:r>
              <a:rPr lang="en-US" sz="1600" dirty="0" err="1"/>
              <a:t>tunduda</a:t>
            </a:r>
            <a:r>
              <a:rPr lang="en-US" sz="1600" dirty="0"/>
              <a:t>. </a:t>
            </a:r>
            <a:r>
              <a:rPr lang="en-US" sz="1600" dirty="0" err="1"/>
              <a:t>Hästi</a:t>
            </a:r>
            <a:r>
              <a:rPr lang="en-US" sz="1600" dirty="0"/>
              <a:t> </a:t>
            </a:r>
            <a:r>
              <a:rPr lang="en-US" sz="1600" dirty="0" err="1"/>
              <a:t>hoitud</a:t>
            </a:r>
            <a:r>
              <a:rPr lang="en-US" sz="1600" dirty="0"/>
              <a:t> </a:t>
            </a:r>
            <a:r>
              <a:rPr lang="en-US" sz="1600" dirty="0" err="1"/>
              <a:t>töötaja</a:t>
            </a:r>
            <a:r>
              <a:rPr lang="en-US" sz="1600" dirty="0"/>
              <a:t> </a:t>
            </a:r>
            <a:r>
              <a:rPr lang="en-US" sz="1600" dirty="0" err="1"/>
              <a:t>panustab</a:t>
            </a:r>
            <a:r>
              <a:rPr lang="en-US" sz="1600" dirty="0"/>
              <a:t> </a:t>
            </a:r>
            <a:r>
              <a:rPr lang="en-US" sz="1600" dirty="0" err="1"/>
              <a:t>rohkem</a:t>
            </a:r>
            <a:r>
              <a:rPr lang="en-US" sz="1600" dirty="0"/>
              <a:t> </a:t>
            </a:r>
            <a:r>
              <a:rPr lang="en-US" sz="1600" dirty="0" err="1"/>
              <a:t>ning</a:t>
            </a:r>
            <a:r>
              <a:rPr lang="en-US" sz="1600" dirty="0"/>
              <a:t> </a:t>
            </a:r>
            <a:r>
              <a:rPr lang="en-US" sz="1600" dirty="0" err="1"/>
              <a:t>pakub</a:t>
            </a:r>
            <a:r>
              <a:rPr lang="en-US" sz="1600" dirty="0"/>
              <a:t> </a:t>
            </a:r>
            <a:r>
              <a:rPr lang="en-US" sz="1600" dirty="0" err="1"/>
              <a:t>seeläbi</a:t>
            </a:r>
            <a:r>
              <a:rPr lang="en-US" sz="1600" dirty="0"/>
              <a:t> </a:t>
            </a:r>
            <a:r>
              <a:rPr lang="en-US" sz="1600" dirty="0" err="1"/>
              <a:t>ettevõttele</a:t>
            </a:r>
            <a:r>
              <a:rPr lang="en-US" sz="1600" dirty="0"/>
              <a:t> </a:t>
            </a:r>
            <a:r>
              <a:rPr lang="en-US" sz="1600" dirty="0" err="1"/>
              <a:t>suuremat</a:t>
            </a:r>
            <a:r>
              <a:rPr lang="en-US" sz="1600" dirty="0"/>
              <a:t> </a:t>
            </a:r>
            <a:r>
              <a:rPr lang="en-US" sz="1600" dirty="0" err="1"/>
              <a:t>kasu</a:t>
            </a:r>
            <a:r>
              <a:rPr lang="en-US" sz="1600" dirty="0"/>
              <a:t>. </a:t>
            </a:r>
            <a:r>
              <a:rPr lang="en-US" sz="1600" dirty="0" err="1"/>
              <a:t>Kindlasti</a:t>
            </a:r>
            <a:r>
              <a:rPr lang="en-US" sz="1600" dirty="0"/>
              <a:t> on </a:t>
            </a:r>
            <a:r>
              <a:rPr lang="en-US" sz="1600" dirty="0" err="1"/>
              <a:t>tervisedendus</a:t>
            </a:r>
            <a:r>
              <a:rPr lang="en-US" sz="1600" dirty="0"/>
              <a:t> </a:t>
            </a:r>
            <a:r>
              <a:rPr lang="en-US" sz="1600" dirty="0" err="1"/>
              <a:t>töökohal</a:t>
            </a:r>
            <a:r>
              <a:rPr lang="en-US" sz="1600" dirty="0"/>
              <a:t> </a:t>
            </a:r>
            <a:r>
              <a:rPr lang="en-US" sz="1600" dirty="0" err="1"/>
              <a:t>üks</a:t>
            </a:r>
            <a:r>
              <a:rPr lang="en-US" sz="1600" dirty="0"/>
              <a:t> </a:t>
            </a:r>
            <a:r>
              <a:rPr lang="en-US" sz="1600" dirty="0" err="1"/>
              <a:t>tugev</a:t>
            </a:r>
            <a:r>
              <a:rPr lang="en-US" sz="1600" dirty="0"/>
              <a:t> argument ka </a:t>
            </a:r>
            <a:r>
              <a:rPr lang="en-US" sz="1600" dirty="0" err="1"/>
              <a:t>uute</a:t>
            </a:r>
            <a:r>
              <a:rPr lang="en-US" sz="1600" dirty="0"/>
              <a:t> </a:t>
            </a:r>
            <a:r>
              <a:rPr lang="en-US" sz="1600" dirty="0" err="1"/>
              <a:t>töötajate</a:t>
            </a:r>
            <a:r>
              <a:rPr lang="en-US" sz="1600" dirty="0"/>
              <a:t> </a:t>
            </a:r>
            <a:r>
              <a:rPr lang="en-US" sz="1600" dirty="0" err="1"/>
              <a:t>värbamisel</a:t>
            </a:r>
            <a:r>
              <a:rPr lang="en-US" sz="1600" dirty="0"/>
              <a:t>.</a:t>
            </a:r>
            <a:endParaRPr lang="et-EE" sz="1600" dirty="0"/>
          </a:p>
          <a:p>
            <a:pPr marL="0" indent="0">
              <a:buNone/>
            </a:pPr>
            <a:r>
              <a:rPr lang="en-US" sz="1100" dirty="0">
                <a:hlinkClick r:id="rId2"/>
              </a:rPr>
              <a:t>https://www.tai.ee/et/tervis-ja-heaolu/tervise-edendamine-tookohal</a:t>
            </a:r>
            <a:endParaRPr lang="et-EE" sz="1100" dirty="0"/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40782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1913378-2BA5-2F0D-92D0-4D57BC147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Noppeid ühe ettevõtte </a:t>
            </a:r>
            <a:r>
              <a:rPr lang="en-US" dirty="0" err="1"/>
              <a:t>praktikast</a:t>
            </a:r>
            <a:r>
              <a:rPr lang="en-US" dirty="0"/>
              <a:t>..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6D2BA88F-3BC4-DF02-F549-BD2B14855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62051"/>
            <a:ext cx="8596668" cy="417931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br>
              <a:rPr lang="et-EE" dirty="0"/>
            </a:br>
            <a:r>
              <a:rPr lang="et-EE" dirty="0"/>
              <a:t>Kujundage töökorraldus, mis toetab töötajate heaolu ja vaimset tervist </a:t>
            </a:r>
          </a:p>
          <a:p>
            <a:pPr marL="0" indent="0">
              <a:buNone/>
            </a:pPr>
            <a:br>
              <a:rPr lang="et-EE" dirty="0"/>
            </a:br>
            <a:r>
              <a:rPr lang="en-US" dirty="0"/>
              <a:t>1. </a:t>
            </a:r>
            <a:r>
              <a:rPr lang="en-US" dirty="0" err="1"/>
              <a:t>Toetava</a:t>
            </a:r>
            <a:r>
              <a:rPr lang="en-US" dirty="0"/>
              <a:t> </a:t>
            </a:r>
            <a:r>
              <a:rPr lang="en-US" dirty="0" err="1"/>
              <a:t>organisatsioonikultuuri</a:t>
            </a:r>
            <a:r>
              <a:rPr lang="en-US" dirty="0"/>
              <a:t> </a:t>
            </a:r>
            <a:r>
              <a:rPr lang="en-US" dirty="0" err="1"/>
              <a:t>arendamine</a:t>
            </a:r>
            <a:r>
              <a:rPr lang="en-US" dirty="0"/>
              <a:t> – </a:t>
            </a:r>
            <a:r>
              <a:rPr lang="en-US" dirty="0" err="1"/>
              <a:t>kultuur</a:t>
            </a:r>
            <a:r>
              <a:rPr lang="en-US" dirty="0"/>
              <a:t>, </a:t>
            </a:r>
            <a:r>
              <a:rPr lang="en-US" dirty="0" err="1"/>
              <a:t>kus</a:t>
            </a:r>
            <a:r>
              <a:rPr lang="en-US" dirty="0"/>
              <a:t> </a:t>
            </a:r>
            <a:r>
              <a:rPr lang="en-US" dirty="0" err="1"/>
              <a:t>ebaõnnestumistest</a:t>
            </a:r>
            <a:r>
              <a:rPr lang="en-US" dirty="0"/>
              <a:t> </a:t>
            </a:r>
            <a:r>
              <a:rPr lang="en-US" dirty="0" err="1"/>
              <a:t>õpitakse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Paindlik</a:t>
            </a:r>
            <a:r>
              <a:rPr lang="en-US" dirty="0"/>
              <a:t> </a:t>
            </a:r>
            <a:r>
              <a:rPr lang="en-US" dirty="0" err="1"/>
              <a:t>töösuhe</a:t>
            </a:r>
            <a:r>
              <a:rPr lang="en-US" dirty="0"/>
              <a:t>. </a:t>
            </a:r>
            <a:r>
              <a:rPr lang="en-US" dirty="0" err="1"/>
              <a:t>Tööaja</a:t>
            </a:r>
            <a:r>
              <a:rPr lang="en-US" dirty="0"/>
              <a:t> </a:t>
            </a:r>
            <a:r>
              <a:rPr lang="en-US" dirty="0" err="1"/>
              <a:t>paindlikkus</a:t>
            </a:r>
            <a:r>
              <a:rPr lang="en-US" dirty="0"/>
              <a:t> ja </a:t>
            </a:r>
            <a:r>
              <a:rPr lang="en-US" dirty="0" err="1"/>
              <a:t>kaugtöö</a:t>
            </a:r>
            <a:r>
              <a:rPr lang="en-US" dirty="0"/>
              <a:t> </a:t>
            </a:r>
            <a:r>
              <a:rPr lang="en-US" dirty="0" err="1"/>
              <a:t>võimaluse</a:t>
            </a:r>
            <a:r>
              <a:rPr lang="en-US" dirty="0"/>
              <a:t> </a:t>
            </a:r>
            <a:r>
              <a:rPr lang="en-US" dirty="0" err="1"/>
              <a:t>pakkumine</a:t>
            </a:r>
            <a:r>
              <a:rPr lang="en-US" dirty="0"/>
              <a:t> on </a:t>
            </a:r>
            <a:r>
              <a:rPr lang="en-US" dirty="0" err="1"/>
              <a:t>märk</a:t>
            </a:r>
            <a:r>
              <a:rPr lang="en-US" dirty="0"/>
              <a:t> </a:t>
            </a:r>
            <a:r>
              <a:rPr lang="en-US" dirty="0" err="1"/>
              <a:t>sellest</a:t>
            </a:r>
            <a:r>
              <a:rPr lang="en-US" dirty="0"/>
              <a:t>, et </a:t>
            </a:r>
            <a:r>
              <a:rPr lang="en-US" dirty="0" err="1"/>
              <a:t>ettevõttes</a:t>
            </a:r>
            <a:r>
              <a:rPr lang="en-US" dirty="0"/>
              <a:t> on </a:t>
            </a:r>
            <a:r>
              <a:rPr lang="en-US" dirty="0" err="1"/>
              <a:t>usalduslik</a:t>
            </a:r>
            <a:r>
              <a:rPr lang="en-US" dirty="0"/>
              <a:t> </a:t>
            </a:r>
            <a:r>
              <a:rPr lang="en-US" dirty="0" err="1"/>
              <a:t>töökultuur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Liikumisharjumuste</a:t>
            </a:r>
            <a:r>
              <a:rPr lang="en-US" dirty="0"/>
              <a:t> </a:t>
            </a:r>
            <a:r>
              <a:rPr lang="en-US" dirty="0" err="1"/>
              <a:t>muutmine</a:t>
            </a:r>
            <a:r>
              <a:rPr lang="en-US" dirty="0"/>
              <a:t> </a:t>
            </a:r>
            <a:r>
              <a:rPr lang="en-US" dirty="0" err="1"/>
              <a:t>töökohal</a:t>
            </a:r>
            <a:r>
              <a:rPr lang="en-US" dirty="0"/>
              <a:t>. </a:t>
            </a:r>
            <a:r>
              <a:rPr lang="en-US" dirty="0" err="1"/>
              <a:t>Kindlaks</a:t>
            </a:r>
            <a:r>
              <a:rPr lang="en-US" dirty="0"/>
              <a:t> </a:t>
            </a:r>
            <a:r>
              <a:rPr lang="en-US" dirty="0" err="1"/>
              <a:t>määratud</a:t>
            </a:r>
            <a:r>
              <a:rPr lang="en-US" dirty="0"/>
              <a:t> </a:t>
            </a:r>
            <a:r>
              <a:rPr lang="en-US" dirty="0" err="1"/>
              <a:t>terviserajad</a:t>
            </a:r>
            <a:r>
              <a:rPr lang="en-US" dirty="0"/>
              <a:t> </a:t>
            </a:r>
            <a:r>
              <a:rPr lang="en-US" dirty="0" err="1"/>
              <a:t>nii</a:t>
            </a:r>
            <a:r>
              <a:rPr lang="en-US" dirty="0"/>
              <a:t> </a:t>
            </a:r>
            <a:r>
              <a:rPr lang="en-US" dirty="0" err="1"/>
              <a:t>sise</a:t>
            </a:r>
            <a:r>
              <a:rPr lang="en-US" dirty="0"/>
              <a:t>- </a:t>
            </a:r>
            <a:r>
              <a:rPr lang="en-US" dirty="0" err="1"/>
              <a:t>kui</a:t>
            </a:r>
            <a:r>
              <a:rPr lang="en-US" dirty="0"/>
              <a:t> ka </a:t>
            </a:r>
            <a:r>
              <a:rPr lang="en-US" dirty="0" err="1"/>
              <a:t>välitingimustes</a:t>
            </a:r>
            <a:r>
              <a:rPr lang="en-US" dirty="0"/>
              <a:t> </a:t>
            </a:r>
            <a:r>
              <a:rPr lang="en-US" dirty="0" err="1"/>
              <a:t>toimivad</a:t>
            </a:r>
            <a:r>
              <a:rPr lang="en-US" dirty="0"/>
              <a:t> </a:t>
            </a:r>
            <a:r>
              <a:rPr lang="en-US" dirty="0" err="1"/>
              <a:t>praeguseks</a:t>
            </a:r>
            <a:r>
              <a:rPr lang="en-US" dirty="0"/>
              <a:t> juba </a:t>
            </a:r>
            <a:r>
              <a:rPr lang="en-US" dirty="0" err="1"/>
              <a:t>väga</a:t>
            </a:r>
            <a:r>
              <a:rPr lang="en-US" dirty="0"/>
              <a:t> </a:t>
            </a:r>
            <a:r>
              <a:rPr lang="en-US" dirty="0" err="1"/>
              <a:t>hästi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Õpitoad</a:t>
            </a:r>
            <a:r>
              <a:rPr lang="en-US" dirty="0"/>
              <a:t> </a:t>
            </a:r>
            <a:r>
              <a:rPr lang="en-US" dirty="0" err="1"/>
              <a:t>harrastuste</a:t>
            </a:r>
            <a:r>
              <a:rPr lang="en-US" dirty="0"/>
              <a:t> </a:t>
            </a:r>
            <a:r>
              <a:rPr lang="en-US" dirty="0" err="1"/>
              <a:t>tutvustamiseks</a:t>
            </a:r>
            <a:r>
              <a:rPr lang="en-US" dirty="0"/>
              <a:t>. </a:t>
            </a:r>
            <a:r>
              <a:rPr lang="en-US" dirty="0" err="1"/>
              <a:t>Ettevõtte</a:t>
            </a:r>
            <a:r>
              <a:rPr lang="en-US" dirty="0"/>
              <a:t> </a:t>
            </a:r>
            <a:r>
              <a:rPr lang="en-US" dirty="0" err="1"/>
              <a:t>töötajad</a:t>
            </a:r>
            <a:r>
              <a:rPr lang="en-US" dirty="0"/>
              <a:t> </a:t>
            </a:r>
            <a:r>
              <a:rPr lang="en-US" dirty="0" err="1"/>
              <a:t>tegelevad</a:t>
            </a:r>
            <a:r>
              <a:rPr lang="en-US" dirty="0"/>
              <a:t> </a:t>
            </a:r>
            <a:r>
              <a:rPr lang="en-US" dirty="0" err="1"/>
              <a:t>eri</a:t>
            </a:r>
            <a:r>
              <a:rPr lang="en-US" dirty="0"/>
              <a:t> </a:t>
            </a:r>
            <a:r>
              <a:rPr lang="en-US" dirty="0" err="1"/>
              <a:t>spordialadega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5. </a:t>
            </a:r>
            <a:r>
              <a:rPr lang="en-US" dirty="0" err="1"/>
              <a:t>Hüvitised</a:t>
            </a:r>
            <a:r>
              <a:rPr lang="en-US" dirty="0"/>
              <a:t> on </a:t>
            </a:r>
            <a:r>
              <a:rPr lang="en-US" dirty="0" err="1"/>
              <a:t>olulised</a:t>
            </a:r>
            <a:r>
              <a:rPr lang="en-US" dirty="0"/>
              <a:t> </a:t>
            </a:r>
            <a:r>
              <a:rPr lang="en-US" dirty="0" err="1"/>
              <a:t>tervise</a:t>
            </a:r>
            <a:r>
              <a:rPr lang="en-US" dirty="0"/>
              <a:t> </a:t>
            </a:r>
            <a:r>
              <a:rPr lang="en-US" dirty="0" err="1"/>
              <a:t>edendamiseks</a:t>
            </a:r>
            <a:r>
              <a:rPr lang="en-US" dirty="0"/>
              <a:t> ja </a:t>
            </a:r>
            <a:r>
              <a:rPr lang="en-US" dirty="0" err="1"/>
              <a:t>seda</a:t>
            </a:r>
            <a:r>
              <a:rPr lang="en-US" dirty="0"/>
              <a:t> </a:t>
            </a:r>
            <a:r>
              <a:rPr lang="en-US" dirty="0" err="1"/>
              <a:t>nii</a:t>
            </a:r>
            <a:r>
              <a:rPr lang="en-US" dirty="0"/>
              <a:t> </a:t>
            </a:r>
            <a:r>
              <a:rPr lang="en-US" dirty="0" err="1"/>
              <a:t>vaimset</a:t>
            </a:r>
            <a:r>
              <a:rPr lang="en-US" dirty="0"/>
              <a:t> </a:t>
            </a:r>
            <a:r>
              <a:rPr lang="en-US" dirty="0" err="1"/>
              <a:t>kui</a:t>
            </a:r>
            <a:r>
              <a:rPr lang="en-US" dirty="0"/>
              <a:t> ka </a:t>
            </a:r>
            <a:r>
              <a:rPr lang="en-US" dirty="0" err="1"/>
              <a:t>füüsilist</a:t>
            </a:r>
            <a:r>
              <a:rPr lang="en-US" dirty="0"/>
              <a:t> </a:t>
            </a:r>
            <a:r>
              <a:rPr lang="en-US" dirty="0" err="1"/>
              <a:t>tervist</a:t>
            </a:r>
            <a:r>
              <a:rPr lang="en-US" dirty="0"/>
              <a:t> </a:t>
            </a:r>
            <a:r>
              <a:rPr lang="en-US" dirty="0" err="1"/>
              <a:t>silmas</a:t>
            </a:r>
            <a:r>
              <a:rPr lang="en-US" dirty="0"/>
              <a:t> </a:t>
            </a:r>
            <a:r>
              <a:rPr lang="en-US" dirty="0" err="1"/>
              <a:t>pidades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6. Pere ja </a:t>
            </a:r>
            <a:r>
              <a:rPr lang="en-US" dirty="0" err="1"/>
              <a:t>tööelu</a:t>
            </a:r>
            <a:r>
              <a:rPr lang="en-US" dirty="0"/>
              <a:t> </a:t>
            </a:r>
            <a:r>
              <a:rPr lang="en-US" dirty="0" err="1"/>
              <a:t>ühitamine</a:t>
            </a:r>
            <a:r>
              <a:rPr lang="en-US" dirty="0"/>
              <a:t>. See on </a:t>
            </a:r>
            <a:r>
              <a:rPr lang="en-US" dirty="0" err="1"/>
              <a:t>tööandjate</a:t>
            </a:r>
            <a:r>
              <a:rPr lang="en-US" dirty="0"/>
              <a:t> seas </a:t>
            </a:r>
            <a:r>
              <a:rPr lang="en-US" dirty="0" err="1"/>
              <a:t>küll</a:t>
            </a:r>
            <a:r>
              <a:rPr lang="en-US" dirty="0"/>
              <a:t> juba </a:t>
            </a:r>
            <a:r>
              <a:rPr lang="en-US" dirty="0" err="1"/>
              <a:t>aastaid</a:t>
            </a:r>
            <a:r>
              <a:rPr lang="en-US" dirty="0"/>
              <a:t> </a:t>
            </a:r>
            <a:r>
              <a:rPr lang="en-US" dirty="0" err="1"/>
              <a:t>aktuaalne</a:t>
            </a:r>
            <a:r>
              <a:rPr lang="en-US" dirty="0"/>
              <a:t> </a:t>
            </a:r>
            <a:r>
              <a:rPr lang="en-US" dirty="0" err="1"/>
              <a:t>olnud</a:t>
            </a:r>
            <a:r>
              <a:rPr lang="en-US" dirty="0"/>
              <a:t>, </a:t>
            </a:r>
            <a:r>
              <a:rPr lang="en-US" dirty="0" err="1"/>
              <a:t>ent</a:t>
            </a:r>
            <a:r>
              <a:rPr lang="en-US" dirty="0"/>
              <a:t> </a:t>
            </a:r>
            <a:r>
              <a:rPr lang="en-US" dirty="0" err="1"/>
              <a:t>olukorras</a:t>
            </a:r>
            <a:r>
              <a:rPr lang="en-US" dirty="0"/>
              <a:t>, </a:t>
            </a:r>
            <a:r>
              <a:rPr lang="en-US" dirty="0" err="1"/>
              <a:t>kus</a:t>
            </a:r>
            <a:r>
              <a:rPr lang="en-US" dirty="0"/>
              <a:t> </a:t>
            </a:r>
            <a:r>
              <a:rPr lang="en-US" dirty="0" err="1"/>
              <a:t>kulude</a:t>
            </a:r>
            <a:r>
              <a:rPr lang="en-US" dirty="0"/>
              <a:t> </a:t>
            </a:r>
            <a:r>
              <a:rPr lang="en-US" dirty="0" err="1"/>
              <a:t>vähendamine</a:t>
            </a:r>
            <a:r>
              <a:rPr lang="en-US" dirty="0"/>
              <a:t> on </a:t>
            </a:r>
            <a:r>
              <a:rPr lang="en-US" dirty="0" err="1"/>
              <a:t>taas</a:t>
            </a:r>
            <a:r>
              <a:rPr lang="en-US" dirty="0"/>
              <a:t> </a:t>
            </a:r>
            <a:r>
              <a:rPr lang="en-US" dirty="0" err="1"/>
              <a:t>päevakorras</a:t>
            </a:r>
            <a:r>
              <a:rPr lang="en-US" dirty="0"/>
              <a:t>, on </a:t>
            </a:r>
            <a:r>
              <a:rPr lang="en-US" dirty="0" err="1"/>
              <a:t>seda</a:t>
            </a:r>
            <a:r>
              <a:rPr lang="en-US" dirty="0"/>
              <a:t> </a:t>
            </a:r>
            <a:r>
              <a:rPr lang="en-US" dirty="0" err="1"/>
              <a:t>hea</a:t>
            </a:r>
            <a:r>
              <a:rPr lang="en-US" dirty="0"/>
              <a:t> </a:t>
            </a:r>
            <a:r>
              <a:rPr lang="en-US" dirty="0" err="1"/>
              <a:t>meelde</a:t>
            </a:r>
            <a:r>
              <a:rPr lang="en-US" dirty="0"/>
              <a:t> </a:t>
            </a:r>
            <a:r>
              <a:rPr lang="en-US" dirty="0" err="1"/>
              <a:t>tuletada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46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78973ECC-B3EB-44C9-922F-CC9C8A4A8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1D62E320-DF61-1004-CBBB-180C06EAA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7. </a:t>
            </a:r>
            <a:r>
              <a:rPr lang="en-US" dirty="0" err="1"/>
              <a:t>Vähemuste</a:t>
            </a:r>
            <a:r>
              <a:rPr lang="en-US" dirty="0"/>
              <a:t> (</a:t>
            </a:r>
            <a:r>
              <a:rPr lang="en-US" dirty="0" err="1"/>
              <a:t>eri</a:t>
            </a:r>
            <a:r>
              <a:rPr lang="en-US" dirty="0"/>
              <a:t> </a:t>
            </a:r>
            <a:r>
              <a:rPr lang="en-US" dirty="0" err="1"/>
              <a:t>huvirühmad</a:t>
            </a:r>
            <a:r>
              <a:rPr lang="en-US" dirty="0"/>
              <a:t>) </a:t>
            </a:r>
            <a:r>
              <a:rPr lang="en-US" dirty="0" err="1"/>
              <a:t>toetamine</a:t>
            </a:r>
            <a:r>
              <a:rPr lang="en-US" dirty="0"/>
              <a:t>. </a:t>
            </a:r>
            <a:r>
              <a:rPr lang="en-US" dirty="0" err="1"/>
              <a:t>Näiteks</a:t>
            </a:r>
            <a:r>
              <a:rPr lang="en-US" dirty="0"/>
              <a:t> </a:t>
            </a:r>
            <a:r>
              <a:rPr lang="en-US" dirty="0" err="1"/>
              <a:t>lapsehoolduspuhkuselt</a:t>
            </a:r>
            <a:r>
              <a:rPr lang="en-US" dirty="0"/>
              <a:t> </a:t>
            </a:r>
            <a:r>
              <a:rPr lang="en-US" dirty="0" err="1"/>
              <a:t>naasvad</a:t>
            </a:r>
            <a:r>
              <a:rPr lang="en-US" dirty="0"/>
              <a:t> </a:t>
            </a:r>
            <a:r>
              <a:rPr lang="en-US" dirty="0" err="1"/>
              <a:t>töötajad</a:t>
            </a:r>
            <a:r>
              <a:rPr lang="en-US" dirty="0"/>
              <a:t>, </a:t>
            </a:r>
            <a:r>
              <a:rPr lang="en-US" dirty="0" err="1"/>
              <a:t>kellele</a:t>
            </a:r>
            <a:r>
              <a:rPr lang="en-US" dirty="0"/>
              <a:t> pole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tööd</a:t>
            </a:r>
            <a:r>
              <a:rPr lang="en-US" dirty="0"/>
              <a:t> </a:t>
            </a:r>
            <a:r>
              <a:rPr lang="en-US" dirty="0" err="1"/>
              <a:t>enam</a:t>
            </a:r>
            <a:r>
              <a:rPr lang="en-US" dirty="0"/>
              <a:t> </a:t>
            </a:r>
            <a:r>
              <a:rPr lang="en-US" dirty="0" err="1"/>
              <a:t>pakkuda</a:t>
            </a:r>
            <a:r>
              <a:rPr lang="en-US" dirty="0"/>
              <a:t>. </a:t>
            </a:r>
            <a:r>
              <a:rPr lang="en-US" dirty="0" err="1"/>
              <a:t>Tavaliselt</a:t>
            </a:r>
            <a:r>
              <a:rPr lang="en-US" dirty="0"/>
              <a:t> on </a:t>
            </a:r>
            <a:r>
              <a:rPr lang="en-US" dirty="0" err="1"/>
              <a:t>inimene</a:t>
            </a:r>
            <a:r>
              <a:rPr lang="en-US" dirty="0"/>
              <a:t> </a:t>
            </a:r>
            <a:r>
              <a:rPr lang="en-US" dirty="0" err="1"/>
              <a:t>pikalt</a:t>
            </a:r>
            <a:r>
              <a:rPr lang="en-US" dirty="0"/>
              <a:t> </a:t>
            </a:r>
            <a:r>
              <a:rPr lang="en-US" dirty="0" err="1"/>
              <a:t>ettevõttest</a:t>
            </a:r>
            <a:r>
              <a:rPr lang="en-US" dirty="0"/>
              <a:t> </a:t>
            </a:r>
            <a:r>
              <a:rPr lang="en-US" dirty="0" err="1"/>
              <a:t>eemal</a:t>
            </a:r>
            <a:r>
              <a:rPr lang="en-US" dirty="0"/>
              <a:t> </a:t>
            </a:r>
            <a:r>
              <a:rPr lang="en-US" dirty="0" err="1"/>
              <a:t>olnud</a:t>
            </a:r>
            <a:r>
              <a:rPr lang="en-US" dirty="0"/>
              <a:t> ja </a:t>
            </a:r>
            <a:r>
              <a:rPr lang="en-US" dirty="0" err="1"/>
              <a:t>ettevõte</a:t>
            </a:r>
            <a:r>
              <a:rPr lang="en-US" dirty="0"/>
              <a:t> on </a:t>
            </a:r>
            <a:r>
              <a:rPr lang="en-US" dirty="0" err="1"/>
              <a:t>palju</a:t>
            </a:r>
            <a:r>
              <a:rPr lang="en-US" dirty="0"/>
              <a:t> </a:t>
            </a:r>
            <a:r>
              <a:rPr lang="en-US" dirty="0" err="1"/>
              <a:t>muutunud</a:t>
            </a:r>
            <a:r>
              <a:rPr lang="en-US" dirty="0"/>
              <a:t>. Ent see </a:t>
            </a:r>
            <a:r>
              <a:rPr lang="en-US" dirty="0" err="1"/>
              <a:t>inimene</a:t>
            </a:r>
            <a:r>
              <a:rPr lang="en-US" dirty="0"/>
              <a:t> on </a:t>
            </a:r>
            <a:r>
              <a:rPr lang="en-US" dirty="0" err="1"/>
              <a:t>ettevõtte</a:t>
            </a:r>
            <a:r>
              <a:rPr lang="en-US" dirty="0"/>
              <a:t> </a:t>
            </a:r>
            <a:r>
              <a:rPr lang="en-US" dirty="0" err="1"/>
              <a:t>töötaja</a:t>
            </a:r>
            <a:r>
              <a:rPr lang="en-US" dirty="0"/>
              <a:t> ja </a:t>
            </a:r>
            <a:r>
              <a:rPr lang="en-US" dirty="0" err="1"/>
              <a:t>oluline</a:t>
            </a:r>
            <a:r>
              <a:rPr lang="en-US" dirty="0"/>
              <a:t> on </a:t>
            </a:r>
            <a:r>
              <a:rPr lang="en-US" dirty="0" err="1"/>
              <a:t>tema</a:t>
            </a:r>
            <a:r>
              <a:rPr lang="en-US" dirty="0"/>
              <a:t> </a:t>
            </a:r>
            <a:r>
              <a:rPr lang="en-US" dirty="0" err="1"/>
              <a:t>ettevõttesse</a:t>
            </a:r>
            <a:r>
              <a:rPr lang="en-US" dirty="0"/>
              <a:t> </a:t>
            </a:r>
            <a:r>
              <a:rPr lang="en-US" dirty="0" err="1"/>
              <a:t>jäämise</a:t>
            </a:r>
            <a:r>
              <a:rPr lang="en-US" dirty="0"/>
              <a:t> </a:t>
            </a:r>
            <a:r>
              <a:rPr lang="en-US" dirty="0" err="1"/>
              <a:t>nimel</a:t>
            </a:r>
            <a:r>
              <a:rPr lang="en-US" dirty="0"/>
              <a:t> </a:t>
            </a:r>
            <a:r>
              <a:rPr lang="en-US" dirty="0" err="1"/>
              <a:t>mõelda</a:t>
            </a:r>
            <a:r>
              <a:rPr lang="en-US" dirty="0"/>
              <a:t> </a:t>
            </a:r>
            <a:r>
              <a:rPr lang="en-US" dirty="0" err="1"/>
              <a:t>läbi</a:t>
            </a:r>
            <a:r>
              <a:rPr lang="en-US" dirty="0"/>
              <a:t> </a:t>
            </a:r>
            <a:r>
              <a:rPr lang="en-US" dirty="0" err="1"/>
              <a:t>kõik</a:t>
            </a:r>
            <a:r>
              <a:rPr lang="en-US" dirty="0"/>
              <a:t> </a:t>
            </a:r>
            <a:r>
              <a:rPr lang="en-US" dirty="0" err="1"/>
              <a:t>variandid</a:t>
            </a:r>
            <a:r>
              <a:rPr lang="en-US" dirty="0"/>
              <a:t>, et </a:t>
            </a:r>
            <a:r>
              <a:rPr lang="en-US" dirty="0" err="1"/>
              <a:t>teha</a:t>
            </a:r>
            <a:r>
              <a:rPr lang="en-US" dirty="0"/>
              <a:t> </a:t>
            </a:r>
            <a:r>
              <a:rPr lang="en-US" dirty="0" err="1"/>
              <a:t>uus</a:t>
            </a:r>
            <a:r>
              <a:rPr lang="en-US" dirty="0"/>
              <a:t> </a:t>
            </a:r>
            <a:r>
              <a:rPr lang="en-US" dirty="0" err="1"/>
              <a:t>pakkumine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8. </a:t>
            </a:r>
            <a:r>
              <a:rPr lang="en-US" dirty="0" err="1"/>
              <a:t>Sisemised</a:t>
            </a:r>
            <a:r>
              <a:rPr lang="en-US" dirty="0"/>
              <a:t> </a:t>
            </a:r>
            <a:r>
              <a:rPr lang="en-US" dirty="0" err="1"/>
              <a:t>praktikaprogrammid</a:t>
            </a:r>
            <a:r>
              <a:rPr lang="en-US" dirty="0"/>
              <a:t>. </a:t>
            </a:r>
            <a:r>
              <a:rPr lang="en-US" dirty="0" err="1"/>
              <a:t>Sellised</a:t>
            </a:r>
            <a:r>
              <a:rPr lang="en-US" dirty="0"/>
              <a:t> </a:t>
            </a:r>
            <a:r>
              <a:rPr lang="en-US" dirty="0" err="1"/>
              <a:t>programmid</a:t>
            </a:r>
            <a:r>
              <a:rPr lang="en-US" dirty="0"/>
              <a:t> on </a:t>
            </a:r>
            <a:r>
              <a:rPr lang="en-US" dirty="0" err="1"/>
              <a:t>mõeldud</a:t>
            </a:r>
            <a:r>
              <a:rPr lang="en-US" dirty="0"/>
              <a:t> </a:t>
            </a:r>
            <a:r>
              <a:rPr lang="en-US" dirty="0" err="1"/>
              <a:t>nii</a:t>
            </a:r>
            <a:r>
              <a:rPr lang="en-US" dirty="0"/>
              <a:t> </a:t>
            </a:r>
            <a:r>
              <a:rPr lang="en-US" dirty="0" err="1"/>
              <a:t>töötajale</a:t>
            </a:r>
            <a:r>
              <a:rPr lang="en-US" dirty="0"/>
              <a:t>, </a:t>
            </a:r>
            <a:r>
              <a:rPr lang="en-US" dirty="0" err="1"/>
              <a:t>kes</a:t>
            </a:r>
            <a:r>
              <a:rPr lang="en-US" dirty="0"/>
              <a:t> on </a:t>
            </a:r>
            <a:r>
              <a:rPr lang="en-US" dirty="0" err="1"/>
              <a:t>lapsehoolduspuhkuselt</a:t>
            </a:r>
            <a:r>
              <a:rPr lang="en-US" dirty="0"/>
              <a:t> </a:t>
            </a:r>
            <a:r>
              <a:rPr lang="en-US" dirty="0" err="1"/>
              <a:t>tööle</a:t>
            </a:r>
            <a:r>
              <a:rPr lang="en-US" dirty="0"/>
              <a:t> </a:t>
            </a:r>
            <a:r>
              <a:rPr lang="en-US" dirty="0" err="1"/>
              <a:t>tagasi</a:t>
            </a:r>
            <a:r>
              <a:rPr lang="en-US" dirty="0"/>
              <a:t> </a:t>
            </a:r>
            <a:r>
              <a:rPr lang="en-US" dirty="0" err="1"/>
              <a:t>tulnud</a:t>
            </a:r>
            <a:r>
              <a:rPr lang="en-US" dirty="0"/>
              <a:t>, </a:t>
            </a:r>
            <a:r>
              <a:rPr lang="en-US" dirty="0" err="1"/>
              <a:t>kui</a:t>
            </a:r>
            <a:r>
              <a:rPr lang="en-US" dirty="0"/>
              <a:t> ka </a:t>
            </a:r>
            <a:r>
              <a:rPr lang="en-US" dirty="0" err="1"/>
              <a:t>inimesele</a:t>
            </a:r>
            <a:r>
              <a:rPr lang="en-US" dirty="0"/>
              <a:t>, </a:t>
            </a:r>
            <a:r>
              <a:rPr lang="en-US" dirty="0" err="1"/>
              <a:t>kelle</a:t>
            </a:r>
            <a:r>
              <a:rPr lang="en-US" dirty="0"/>
              <a:t> </a:t>
            </a:r>
            <a:r>
              <a:rPr lang="en-US" dirty="0" err="1"/>
              <a:t>töövõime</a:t>
            </a:r>
            <a:r>
              <a:rPr lang="en-US" dirty="0"/>
              <a:t> on </a:t>
            </a:r>
            <a:r>
              <a:rPr lang="en-US" dirty="0" err="1"/>
              <a:t>mingil</a:t>
            </a:r>
            <a:r>
              <a:rPr lang="en-US" dirty="0"/>
              <a:t> </a:t>
            </a:r>
            <a:r>
              <a:rPr lang="en-US" dirty="0" err="1"/>
              <a:t>põhjusel</a:t>
            </a:r>
            <a:r>
              <a:rPr lang="en-US" dirty="0"/>
              <a:t> </a:t>
            </a:r>
            <a:r>
              <a:rPr lang="en-US" dirty="0" err="1"/>
              <a:t>vähenenud</a:t>
            </a:r>
            <a:r>
              <a:rPr lang="en-US" dirty="0"/>
              <a:t>, </a:t>
            </a:r>
            <a:r>
              <a:rPr lang="en-US" dirty="0" err="1"/>
              <a:t>nt</a:t>
            </a:r>
            <a:r>
              <a:rPr lang="en-US" dirty="0"/>
              <a:t> </a:t>
            </a:r>
            <a:r>
              <a:rPr lang="en-US" dirty="0" err="1"/>
              <a:t>seeniorid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9. </a:t>
            </a:r>
            <a:r>
              <a:rPr lang="en-US" dirty="0" err="1"/>
              <a:t>Ühiskondlik</a:t>
            </a:r>
            <a:r>
              <a:rPr lang="en-US" dirty="0"/>
              <a:t> </a:t>
            </a:r>
            <a:r>
              <a:rPr lang="en-US" dirty="0" err="1"/>
              <a:t>vastutus</a:t>
            </a:r>
            <a:r>
              <a:rPr lang="en-US" dirty="0"/>
              <a:t>. </a:t>
            </a:r>
            <a:r>
              <a:rPr lang="en-US" dirty="0" err="1"/>
              <a:t>Paljud</a:t>
            </a:r>
            <a:r>
              <a:rPr lang="en-US" dirty="0"/>
              <a:t> </a:t>
            </a:r>
            <a:r>
              <a:rPr lang="en-US" dirty="0" err="1"/>
              <a:t>tööandjad</a:t>
            </a:r>
            <a:r>
              <a:rPr lang="en-US" dirty="0"/>
              <a:t> </a:t>
            </a:r>
            <a:r>
              <a:rPr lang="en-US" dirty="0" err="1"/>
              <a:t>pakuvad</a:t>
            </a:r>
            <a:r>
              <a:rPr lang="en-US" dirty="0"/>
              <a:t> </a:t>
            </a:r>
            <a:r>
              <a:rPr lang="en-US" dirty="0" err="1"/>
              <a:t>töötajatele</a:t>
            </a:r>
            <a:r>
              <a:rPr lang="en-US" dirty="0"/>
              <a:t> </a:t>
            </a:r>
            <a:r>
              <a:rPr lang="en-US" dirty="0" err="1"/>
              <a:t>võimalust</a:t>
            </a:r>
            <a:r>
              <a:rPr lang="en-US" dirty="0"/>
              <a:t> </a:t>
            </a:r>
            <a:r>
              <a:rPr lang="en-US" dirty="0" err="1"/>
              <a:t>tegeleda</a:t>
            </a:r>
            <a:r>
              <a:rPr lang="en-US" dirty="0"/>
              <a:t> </a:t>
            </a:r>
            <a:r>
              <a:rPr lang="en-US" dirty="0" err="1"/>
              <a:t>heategevusega</a:t>
            </a:r>
            <a:r>
              <a:rPr lang="en-US" dirty="0"/>
              <a:t>, mis </a:t>
            </a:r>
            <a:r>
              <a:rPr lang="en-US" dirty="0" err="1"/>
              <a:t>vaimset</a:t>
            </a:r>
            <a:r>
              <a:rPr lang="en-US" dirty="0"/>
              <a:t> </a:t>
            </a:r>
            <a:r>
              <a:rPr lang="en-US" dirty="0" err="1"/>
              <a:t>tervist</a:t>
            </a:r>
            <a:r>
              <a:rPr lang="en-US" dirty="0"/>
              <a:t> </a:t>
            </a:r>
            <a:r>
              <a:rPr lang="en-US" dirty="0" err="1"/>
              <a:t>samuti</a:t>
            </a:r>
            <a:r>
              <a:rPr lang="en-US" dirty="0"/>
              <a:t> </a:t>
            </a:r>
            <a:r>
              <a:rPr lang="en-US" dirty="0" err="1"/>
              <a:t>toetab</a:t>
            </a:r>
            <a:r>
              <a:rPr lang="en-US" dirty="0"/>
              <a:t>.</a:t>
            </a:r>
            <a:r>
              <a:rPr lang="et-EE" dirty="0"/>
              <a:t> Vaimse tervise toetamine töökohal vajab aga integreeritud ja järjepidevat tegutsemist. </a:t>
            </a:r>
          </a:p>
          <a:p>
            <a:pPr marL="0" indent="0">
              <a:buNone/>
            </a:pPr>
            <a:r>
              <a:rPr lang="et-EE" dirty="0"/>
              <a:t>Nähtamatu vägivald töökohal. </a:t>
            </a:r>
            <a:r>
              <a:rPr lang="fi-FI" dirty="0" err="1"/>
              <a:t>Sekkumiste</a:t>
            </a:r>
            <a:r>
              <a:rPr lang="fi-FI" dirty="0"/>
              <a:t> </a:t>
            </a:r>
            <a:r>
              <a:rPr lang="fi-FI" dirty="0" err="1"/>
              <a:t>valikul</a:t>
            </a:r>
            <a:r>
              <a:rPr lang="fi-FI" dirty="0"/>
              <a:t> </a:t>
            </a:r>
            <a:r>
              <a:rPr lang="fi-FI" dirty="0" err="1"/>
              <a:t>keskenduge</a:t>
            </a:r>
            <a:r>
              <a:rPr lang="fi-FI" dirty="0"/>
              <a:t> sellisele </a:t>
            </a:r>
            <a:r>
              <a:rPr lang="fi-FI" dirty="0" err="1"/>
              <a:t>kombinatsioonile</a:t>
            </a:r>
            <a:r>
              <a:rPr lang="fi-FI" dirty="0"/>
              <a:t>, </a:t>
            </a:r>
            <a:r>
              <a:rPr lang="fi-FI" dirty="0" err="1"/>
              <a:t>mis</a:t>
            </a:r>
            <a:r>
              <a:rPr lang="fi-FI" dirty="0"/>
              <a:t> </a:t>
            </a:r>
            <a:r>
              <a:rPr lang="fi-FI" dirty="0" err="1"/>
              <a:t>töötab</a:t>
            </a:r>
            <a:r>
              <a:rPr lang="et-EE" dirty="0"/>
              <a:t>.</a:t>
            </a:r>
            <a:r>
              <a:rPr lang="fi-FI" dirty="0"/>
              <a:t>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492926"/>
      </p:ext>
    </p:extLst>
  </p:cSld>
  <p:clrMapOvr>
    <a:masterClrMapping/>
  </p:clrMapOvr>
</p:sld>
</file>

<file path=ppt/theme/theme1.xml><?xml version="1.0" encoding="utf-8"?>
<a:theme xmlns:a="http://schemas.openxmlformats.org/drawingml/2006/main" name="Fassett">
  <a:themeElements>
    <a:clrScheme name="Fasset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set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set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1342</TotalTime>
  <Words>1369</Words>
  <Application>Microsoft Office PowerPoint</Application>
  <PresentationFormat>Laiekraan</PresentationFormat>
  <Paragraphs>63</Paragraphs>
  <Slides>11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3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Fassett</vt:lpstr>
      <vt:lpstr>Veebikoolitus  "Tervist edendav tööandja" sissejuhatav osa</vt:lpstr>
      <vt:lpstr>Päevakava:</vt:lpstr>
      <vt:lpstr>Miks liituda TET-võrgustikuga? </vt:lpstr>
      <vt:lpstr>Algatame maakondades tööandjatele kovisioonigruppe töökoha tervisedenduse teemadel</vt:lpstr>
      <vt:lpstr>Miks on kovisioon kasulik?  Järvamaal plaanime samuti alustada TET kovisioonidega </vt:lpstr>
      <vt:lpstr>Mis on kohtumiste sisu? </vt:lpstr>
      <vt:lpstr>„Tervist edendav töökoht“ märgis  - sellest lähemalt juttu 13.03.2o25 meie kohtumise II osas</vt:lpstr>
      <vt:lpstr>Noppeid ühe ettevõtte praktikast..</vt:lpstr>
      <vt:lpstr>PowerPointi esitlus</vt:lpstr>
      <vt:lpstr>Töötajate hea vaimse tervise tagamine on oluline osa töökoha heaolu ja produktiivsuse hoidmisest. Siin on mõned peamised võtmed, mis aitavad töötajate vaimse tervise edendamisel:</vt:lpstr>
      <vt:lpstr>Tänud osalemast ja kuulamast!  Maive Premet SA Järvamaa rahvatervise ja turvalisuse spetsialist maive@jarva.ee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maive premet</dc:creator>
  <cp:lastModifiedBy>maive premet</cp:lastModifiedBy>
  <cp:revision>7</cp:revision>
  <dcterms:created xsi:type="dcterms:W3CDTF">2025-02-25T13:48:27Z</dcterms:created>
  <dcterms:modified xsi:type="dcterms:W3CDTF">2025-02-26T14:02:06Z</dcterms:modified>
</cp:coreProperties>
</file>