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2" r:id="rId39"/>
  </p:sldIdLst>
  <p:sldSz cx="9144000" cy="6858000" type="screen4x3"/>
  <p:notesSz cx="7104063" cy="10234613"/>
  <p:embeddedFontLst>
    <p:embeddedFont>
      <p:font typeface="Montserrat" panose="00000500000000000000" pitchFamily="2" charset="-7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v4I5zgn/klY8jhARHGd+HgZ5O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96822-B7E3-4F29-849E-9C71322DEBA2}" v="152" dt="2026-02-20T12:42:2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p:scale>
          <a:sx n="111" d="100"/>
          <a:sy n="111" d="100"/>
        </p:scale>
        <p:origin x="8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t Välja" userId="d9ce3735-acbe-41c5-bea5-60814639ba60" providerId="ADAL" clId="{991F6007-DA49-4D61-BEAC-82C143D5835C}"/>
    <pc:docChg chg="undo custSel modSld modMainMaster">
      <pc:chgData name="Maret Välja" userId="d9ce3735-acbe-41c5-bea5-60814639ba60" providerId="ADAL" clId="{991F6007-DA49-4D61-BEAC-82C143D5835C}" dt="2026-02-20T12:42:25.082" v="387" actId="20577"/>
      <pc:docMkLst>
        <pc:docMk/>
      </pc:docMkLst>
      <pc:sldChg chg="modSp mod setBg">
        <pc:chgData name="Maret Välja" userId="d9ce3735-acbe-41c5-bea5-60814639ba60" providerId="ADAL" clId="{991F6007-DA49-4D61-BEAC-82C143D5835C}" dt="2026-02-19T14:31:59.919" v="356"/>
        <pc:sldMkLst>
          <pc:docMk/>
          <pc:sldMk cId="0" sldId="256"/>
        </pc:sldMkLst>
        <pc:spChg chg="mod">
          <ac:chgData name="Maret Välja" userId="d9ce3735-acbe-41c5-bea5-60814639ba60" providerId="ADAL" clId="{991F6007-DA49-4D61-BEAC-82C143D5835C}" dt="2026-01-29T13:02:52.183" v="238"/>
          <ac:spMkLst>
            <pc:docMk/>
            <pc:sldMk cId="0" sldId="256"/>
            <ac:spMk id="32" creationId="{00000000-0000-0000-0000-000000000000}"/>
          </ac:spMkLst>
        </pc:spChg>
        <pc:spChg chg="mod">
          <ac:chgData name="Maret Välja" userId="d9ce3735-acbe-41c5-bea5-60814639ba60" providerId="ADAL" clId="{991F6007-DA49-4D61-BEAC-82C143D5835C}" dt="2026-02-19T14:18:36.996" v="242"/>
          <ac:spMkLst>
            <pc:docMk/>
            <pc:sldMk cId="0" sldId="256"/>
            <ac:spMk id="34" creationId="{00000000-0000-0000-0000-000000000000}"/>
          </ac:spMkLst>
        </pc:spChg>
      </pc:sldChg>
      <pc:sldChg chg="modSp mod">
        <pc:chgData name="Maret Välja" userId="d9ce3735-acbe-41c5-bea5-60814639ba60" providerId="ADAL" clId="{991F6007-DA49-4D61-BEAC-82C143D5835C}" dt="2026-02-20T12:42:25.082" v="387" actId="20577"/>
        <pc:sldMkLst>
          <pc:docMk/>
          <pc:sldMk cId="0" sldId="257"/>
        </pc:sldMkLst>
        <pc:spChg chg="mod">
          <ac:chgData name="Maret Välja" userId="d9ce3735-acbe-41c5-bea5-60814639ba60" providerId="ADAL" clId="{991F6007-DA49-4D61-BEAC-82C143D5835C}" dt="2026-02-20T12:42:25.082" v="387" actId="20577"/>
          <ac:spMkLst>
            <pc:docMk/>
            <pc:sldMk cId="0" sldId="257"/>
            <ac:spMk id="39" creationId="{00000000-0000-0000-0000-000000000000}"/>
          </ac:spMkLst>
        </pc:spChg>
      </pc:sldChg>
      <pc:sldChg chg="modSp setBg">
        <pc:chgData name="Maret Välja" userId="d9ce3735-acbe-41c5-bea5-60814639ba60" providerId="ADAL" clId="{991F6007-DA49-4D61-BEAC-82C143D5835C}" dt="2026-02-19T14:34:34.566" v="362" actId="207"/>
        <pc:sldMkLst>
          <pc:docMk/>
          <pc:sldMk cId="0" sldId="258"/>
        </pc:sldMkLst>
        <pc:spChg chg="mod">
          <ac:chgData name="Maret Välja" userId="d9ce3735-acbe-41c5-bea5-60814639ba60" providerId="ADAL" clId="{991F6007-DA49-4D61-BEAC-82C143D5835C}" dt="2026-02-19T14:34:34.566" v="362" actId="207"/>
          <ac:spMkLst>
            <pc:docMk/>
            <pc:sldMk cId="0" sldId="258"/>
            <ac:spMk id="44" creationId="{00000000-0000-0000-0000-000000000000}"/>
          </ac:spMkLst>
        </pc:spChg>
      </pc:sldChg>
      <pc:sldChg chg="modSp mod setBg">
        <pc:chgData name="Maret Välja" userId="d9ce3735-acbe-41c5-bea5-60814639ba60" providerId="ADAL" clId="{991F6007-DA49-4D61-BEAC-82C143D5835C}" dt="2026-02-19T14:34:54.794" v="363" actId="1076"/>
        <pc:sldMkLst>
          <pc:docMk/>
          <pc:sldMk cId="0" sldId="259"/>
        </pc:sldMkLst>
        <pc:spChg chg="mod">
          <ac:chgData name="Maret Välja" userId="d9ce3735-acbe-41c5-bea5-60814639ba60" providerId="ADAL" clId="{991F6007-DA49-4D61-BEAC-82C143D5835C}" dt="2026-01-29T13:02:52.183" v="238"/>
          <ac:spMkLst>
            <pc:docMk/>
            <pc:sldMk cId="0" sldId="259"/>
            <ac:spMk id="49" creationId="{00000000-0000-0000-0000-000000000000}"/>
          </ac:spMkLst>
        </pc:spChg>
        <pc:spChg chg="mod">
          <ac:chgData name="Maret Välja" userId="d9ce3735-acbe-41c5-bea5-60814639ba60" providerId="ADAL" clId="{991F6007-DA49-4D61-BEAC-82C143D5835C}" dt="2026-02-19T14:34:54.794" v="363" actId="1076"/>
          <ac:spMkLst>
            <pc:docMk/>
            <pc:sldMk cId="0" sldId="259"/>
            <ac:spMk id="50" creationId="{00000000-0000-0000-0000-000000000000}"/>
          </ac:spMkLst>
        </pc:spChg>
      </pc:sldChg>
      <pc:sldChg chg="addSp delSp modSp mod setBg">
        <pc:chgData name="Maret Välja" userId="d9ce3735-acbe-41c5-bea5-60814639ba60" providerId="ADAL" clId="{991F6007-DA49-4D61-BEAC-82C143D5835C}" dt="2026-02-19T14:31:14.972" v="352" actId="26606"/>
        <pc:sldMkLst>
          <pc:docMk/>
          <pc:sldMk cId="0" sldId="260"/>
        </pc:sldMkLst>
        <pc:spChg chg="mod">
          <ac:chgData name="Maret Välja" userId="d9ce3735-acbe-41c5-bea5-60814639ba60" providerId="ADAL" clId="{991F6007-DA49-4D61-BEAC-82C143D5835C}" dt="2026-02-19T14:31:14.972" v="352" actId="26606"/>
          <ac:spMkLst>
            <pc:docMk/>
            <pc:sldMk cId="0" sldId="260"/>
            <ac:spMk id="55" creationId="{00000000-0000-0000-0000-000000000000}"/>
          </ac:spMkLst>
        </pc:spChg>
        <pc:spChg chg="add del">
          <ac:chgData name="Maret Välja" userId="d9ce3735-acbe-41c5-bea5-60814639ba60" providerId="ADAL" clId="{991F6007-DA49-4D61-BEAC-82C143D5835C}" dt="2026-02-19T14:31:14.972" v="352" actId="26606"/>
          <ac:spMkLst>
            <pc:docMk/>
            <pc:sldMk cId="0" sldId="260"/>
            <ac:spMk id="60" creationId="{5C8908E2-EE49-44D2-9428-A28D2312A8D5}"/>
          </ac:spMkLst>
        </pc:spChg>
        <pc:spChg chg="add del">
          <ac:chgData name="Maret Välja" userId="d9ce3735-acbe-41c5-bea5-60814639ba60" providerId="ADAL" clId="{991F6007-DA49-4D61-BEAC-82C143D5835C}" dt="2026-02-19T14:31:14.972" v="352" actId="26606"/>
          <ac:spMkLst>
            <pc:docMk/>
            <pc:sldMk cId="0" sldId="260"/>
            <ac:spMk id="66" creationId="{BD92035A-AA2F-4CD8-A556-1CE8BDEC75BD}"/>
          </ac:spMkLst>
        </pc:spChg>
        <pc:spChg chg="add del">
          <ac:chgData name="Maret Välja" userId="d9ce3735-acbe-41c5-bea5-60814639ba60" providerId="ADAL" clId="{991F6007-DA49-4D61-BEAC-82C143D5835C}" dt="2026-02-19T14:31:14.972" v="352" actId="26606"/>
          <ac:spMkLst>
            <pc:docMk/>
            <pc:sldMk cId="0" sldId="260"/>
            <ac:spMk id="68" creationId="{ED888B23-07FA-482A-96DF-47E31AF1A603}"/>
          </ac:spMkLst>
        </pc:spChg>
        <pc:grpChg chg="add del">
          <ac:chgData name="Maret Välja" userId="d9ce3735-acbe-41c5-bea5-60814639ba60" providerId="ADAL" clId="{991F6007-DA49-4D61-BEAC-82C143D5835C}" dt="2026-02-19T14:31:14.972" v="352" actId="26606"/>
          <ac:grpSpMkLst>
            <pc:docMk/>
            <pc:sldMk cId="0" sldId="260"/>
            <ac:grpSpMk id="62" creationId="{5D1A9D8B-3117-4D9D-BDA4-DD81895098B0}"/>
          </ac:grpSpMkLst>
        </pc:grpChg>
      </pc:sldChg>
      <pc:sldChg chg="modNotes">
        <pc:chgData name="Maret Välja" userId="d9ce3735-acbe-41c5-bea5-60814639ba60" providerId="ADAL" clId="{991F6007-DA49-4D61-BEAC-82C143D5835C}" dt="2026-01-29T11:48:42.561" v="49"/>
        <pc:sldMkLst>
          <pc:docMk/>
          <pc:sldMk cId="0" sldId="263"/>
        </pc:sldMkLst>
      </pc:sldChg>
      <pc:sldChg chg="modNotes">
        <pc:chgData name="Maret Välja" userId="d9ce3735-acbe-41c5-bea5-60814639ba60" providerId="ADAL" clId="{991F6007-DA49-4D61-BEAC-82C143D5835C}" dt="2026-01-29T11:48:42.561" v="49"/>
        <pc:sldMkLst>
          <pc:docMk/>
          <pc:sldMk cId="0" sldId="264"/>
        </pc:sldMkLst>
      </pc:sldChg>
      <pc:sldChg chg="modNotes">
        <pc:chgData name="Maret Välja" userId="d9ce3735-acbe-41c5-bea5-60814639ba60" providerId="ADAL" clId="{991F6007-DA49-4D61-BEAC-82C143D5835C}" dt="2026-01-29T11:48:42.561" v="49"/>
        <pc:sldMkLst>
          <pc:docMk/>
          <pc:sldMk cId="0" sldId="267"/>
        </pc:sldMkLst>
      </pc:sldChg>
      <pc:sldChg chg="modSp mod">
        <pc:chgData name="Maret Välja" userId="d9ce3735-acbe-41c5-bea5-60814639ba60" providerId="ADAL" clId="{991F6007-DA49-4D61-BEAC-82C143D5835C}" dt="2026-01-29T12:13:50.748" v="123" actId="113"/>
        <pc:sldMkLst>
          <pc:docMk/>
          <pc:sldMk cId="0" sldId="269"/>
        </pc:sldMkLst>
        <pc:spChg chg="mod">
          <ac:chgData name="Maret Välja" userId="d9ce3735-acbe-41c5-bea5-60814639ba60" providerId="ADAL" clId="{991F6007-DA49-4D61-BEAC-82C143D5835C}" dt="2026-01-29T12:13:50.748" v="123" actId="113"/>
          <ac:spMkLst>
            <pc:docMk/>
            <pc:sldMk cId="0" sldId="269"/>
            <ac:spMk id="100" creationId="{00000000-0000-0000-0000-000000000000}"/>
          </ac:spMkLst>
        </pc:spChg>
      </pc:sldChg>
      <pc:sldChg chg="modSp mod">
        <pc:chgData name="Maret Välja" userId="d9ce3735-acbe-41c5-bea5-60814639ba60" providerId="ADAL" clId="{991F6007-DA49-4D61-BEAC-82C143D5835C}" dt="2026-01-29T12:28:36.664" v="139" actId="20577"/>
        <pc:sldMkLst>
          <pc:docMk/>
          <pc:sldMk cId="0" sldId="272"/>
        </pc:sldMkLst>
        <pc:spChg chg="mod">
          <ac:chgData name="Maret Välja" userId="d9ce3735-acbe-41c5-bea5-60814639ba60" providerId="ADAL" clId="{991F6007-DA49-4D61-BEAC-82C143D5835C}" dt="2026-01-29T12:28:36.664" v="139" actId="20577"/>
          <ac:spMkLst>
            <pc:docMk/>
            <pc:sldMk cId="0" sldId="272"/>
            <ac:spMk id="115" creationId="{00000000-0000-0000-0000-000000000000}"/>
          </ac:spMkLst>
        </pc:spChg>
      </pc:sldChg>
      <pc:sldChg chg="modSp mod">
        <pc:chgData name="Maret Välja" userId="d9ce3735-acbe-41c5-bea5-60814639ba60" providerId="ADAL" clId="{991F6007-DA49-4D61-BEAC-82C143D5835C}" dt="2026-01-29T12:29:42.623" v="149" actId="20577"/>
        <pc:sldMkLst>
          <pc:docMk/>
          <pc:sldMk cId="0" sldId="273"/>
        </pc:sldMkLst>
        <pc:spChg chg="mod">
          <ac:chgData name="Maret Välja" userId="d9ce3735-acbe-41c5-bea5-60814639ba60" providerId="ADAL" clId="{991F6007-DA49-4D61-BEAC-82C143D5835C}" dt="2026-01-29T12:29:42.623" v="149" actId="20577"/>
          <ac:spMkLst>
            <pc:docMk/>
            <pc:sldMk cId="0" sldId="273"/>
            <ac:spMk id="122" creationId="{00000000-0000-0000-0000-000000000000}"/>
          </ac:spMkLst>
        </pc:spChg>
      </pc:sldChg>
      <pc:sldChg chg="modSp mod">
        <pc:chgData name="Maret Välja" userId="d9ce3735-acbe-41c5-bea5-60814639ba60" providerId="ADAL" clId="{991F6007-DA49-4D61-BEAC-82C143D5835C}" dt="2026-01-29T12:39:25.870" v="157" actId="20577"/>
        <pc:sldMkLst>
          <pc:docMk/>
          <pc:sldMk cId="0" sldId="279"/>
        </pc:sldMkLst>
        <pc:spChg chg="mod">
          <ac:chgData name="Maret Välja" userId="d9ce3735-acbe-41c5-bea5-60814639ba60" providerId="ADAL" clId="{991F6007-DA49-4D61-BEAC-82C143D5835C}" dt="2026-01-29T12:39:25.870" v="157" actId="20577"/>
          <ac:spMkLst>
            <pc:docMk/>
            <pc:sldMk cId="0" sldId="279"/>
            <ac:spMk id="152" creationId="{00000000-0000-0000-0000-000000000000}"/>
          </ac:spMkLst>
        </pc:spChg>
      </pc:sldChg>
      <pc:sldChg chg="modNotes">
        <pc:chgData name="Maret Välja" userId="d9ce3735-acbe-41c5-bea5-60814639ba60" providerId="ADAL" clId="{991F6007-DA49-4D61-BEAC-82C143D5835C}" dt="2026-01-29T11:48:42.561" v="49"/>
        <pc:sldMkLst>
          <pc:docMk/>
          <pc:sldMk cId="0" sldId="280"/>
        </pc:sldMkLst>
      </pc:sldChg>
      <pc:sldChg chg="modSp mod setBg">
        <pc:chgData name="Maret Välja" userId="d9ce3735-acbe-41c5-bea5-60814639ba60" providerId="ADAL" clId="{991F6007-DA49-4D61-BEAC-82C143D5835C}" dt="2026-01-29T12:42:42.328" v="170" actId="20577"/>
        <pc:sldMkLst>
          <pc:docMk/>
          <pc:sldMk cId="0" sldId="281"/>
        </pc:sldMkLst>
        <pc:spChg chg="mod">
          <ac:chgData name="Maret Välja" userId="d9ce3735-acbe-41c5-bea5-60814639ba60" providerId="ADAL" clId="{991F6007-DA49-4D61-BEAC-82C143D5835C}" dt="2026-01-29T12:42:42.328" v="170" actId="20577"/>
          <ac:spMkLst>
            <pc:docMk/>
            <pc:sldMk cId="0" sldId="281"/>
            <ac:spMk id="165" creationId="{00000000-0000-0000-0000-000000000000}"/>
          </ac:spMkLst>
        </pc:spChg>
      </pc:sldChg>
      <pc:sldChg chg="modSp mod">
        <pc:chgData name="Maret Välja" userId="d9ce3735-acbe-41c5-bea5-60814639ba60" providerId="ADAL" clId="{991F6007-DA49-4D61-BEAC-82C143D5835C}" dt="2026-01-29T12:44:47.091" v="173" actId="113"/>
        <pc:sldMkLst>
          <pc:docMk/>
          <pc:sldMk cId="0" sldId="285"/>
        </pc:sldMkLst>
        <pc:spChg chg="mod">
          <ac:chgData name="Maret Välja" userId="d9ce3735-acbe-41c5-bea5-60814639ba60" providerId="ADAL" clId="{991F6007-DA49-4D61-BEAC-82C143D5835C}" dt="2026-01-29T12:44:47.091" v="173" actId="113"/>
          <ac:spMkLst>
            <pc:docMk/>
            <pc:sldMk cId="0" sldId="285"/>
            <ac:spMk id="187" creationId="{00000000-0000-0000-0000-000000000000}"/>
          </ac:spMkLst>
        </pc:spChg>
      </pc:sldChg>
      <pc:sldChg chg="modSp mod">
        <pc:chgData name="Maret Välja" userId="d9ce3735-acbe-41c5-bea5-60814639ba60" providerId="ADAL" clId="{991F6007-DA49-4D61-BEAC-82C143D5835C}" dt="2026-01-29T12:46:20.366" v="197" actId="20577"/>
        <pc:sldMkLst>
          <pc:docMk/>
          <pc:sldMk cId="0" sldId="286"/>
        </pc:sldMkLst>
        <pc:spChg chg="mod">
          <ac:chgData name="Maret Välja" userId="d9ce3735-acbe-41c5-bea5-60814639ba60" providerId="ADAL" clId="{991F6007-DA49-4D61-BEAC-82C143D5835C}" dt="2026-01-29T12:46:20.366" v="197" actId="20577"/>
          <ac:spMkLst>
            <pc:docMk/>
            <pc:sldMk cId="0" sldId="286"/>
            <ac:spMk id="192" creationId="{00000000-0000-0000-0000-000000000000}"/>
          </ac:spMkLst>
        </pc:spChg>
      </pc:sldChg>
      <pc:sldChg chg="modSp mod">
        <pc:chgData name="Maret Välja" userId="d9ce3735-acbe-41c5-bea5-60814639ba60" providerId="ADAL" clId="{991F6007-DA49-4D61-BEAC-82C143D5835C}" dt="2026-01-29T12:47:18.266" v="198" actId="20577"/>
        <pc:sldMkLst>
          <pc:docMk/>
          <pc:sldMk cId="0" sldId="287"/>
        </pc:sldMkLst>
        <pc:spChg chg="mod">
          <ac:chgData name="Maret Välja" userId="d9ce3735-acbe-41c5-bea5-60814639ba60" providerId="ADAL" clId="{991F6007-DA49-4D61-BEAC-82C143D5835C}" dt="2026-01-29T12:47:18.266" v="198" actId="20577"/>
          <ac:spMkLst>
            <pc:docMk/>
            <pc:sldMk cId="0" sldId="287"/>
            <ac:spMk id="197" creationId="{00000000-0000-0000-0000-000000000000}"/>
          </ac:spMkLst>
        </pc:spChg>
      </pc:sldChg>
      <pc:sldChg chg="modSp mod">
        <pc:chgData name="Maret Välja" userId="d9ce3735-acbe-41c5-bea5-60814639ba60" providerId="ADAL" clId="{991F6007-DA49-4D61-BEAC-82C143D5835C}" dt="2026-01-29T12:48:35.572" v="206" actId="6549"/>
        <pc:sldMkLst>
          <pc:docMk/>
          <pc:sldMk cId="0" sldId="288"/>
        </pc:sldMkLst>
        <pc:spChg chg="mod">
          <ac:chgData name="Maret Välja" userId="d9ce3735-acbe-41c5-bea5-60814639ba60" providerId="ADAL" clId="{991F6007-DA49-4D61-BEAC-82C143D5835C}" dt="2026-01-29T12:48:35.572" v="206" actId="6549"/>
          <ac:spMkLst>
            <pc:docMk/>
            <pc:sldMk cId="0" sldId="288"/>
            <ac:spMk id="202" creationId="{00000000-0000-0000-0000-000000000000}"/>
          </ac:spMkLst>
        </pc:spChg>
      </pc:sldChg>
      <pc:sldChg chg="modSp mod">
        <pc:chgData name="Maret Välja" userId="d9ce3735-acbe-41c5-bea5-60814639ba60" providerId="ADAL" clId="{991F6007-DA49-4D61-BEAC-82C143D5835C}" dt="2026-01-29T12:49:54.559" v="212" actId="20577"/>
        <pc:sldMkLst>
          <pc:docMk/>
          <pc:sldMk cId="0" sldId="289"/>
        </pc:sldMkLst>
        <pc:spChg chg="mod">
          <ac:chgData name="Maret Välja" userId="d9ce3735-acbe-41c5-bea5-60814639ba60" providerId="ADAL" clId="{991F6007-DA49-4D61-BEAC-82C143D5835C}" dt="2026-01-29T12:49:54.559" v="212" actId="20577"/>
          <ac:spMkLst>
            <pc:docMk/>
            <pc:sldMk cId="0" sldId="289"/>
            <ac:spMk id="207" creationId="{00000000-0000-0000-0000-000000000000}"/>
          </ac:spMkLst>
        </pc:spChg>
      </pc:sldChg>
      <pc:sldChg chg="modNotes">
        <pc:chgData name="Maret Välja" userId="d9ce3735-acbe-41c5-bea5-60814639ba60" providerId="ADAL" clId="{991F6007-DA49-4D61-BEAC-82C143D5835C}" dt="2026-01-29T11:48:42.561" v="49"/>
        <pc:sldMkLst>
          <pc:docMk/>
          <pc:sldMk cId="0" sldId="291"/>
        </pc:sldMkLst>
      </pc:sldChg>
      <pc:sldChg chg="modSp">
        <pc:chgData name="Maret Välja" userId="d9ce3735-acbe-41c5-bea5-60814639ba60" providerId="ADAL" clId="{991F6007-DA49-4D61-BEAC-82C143D5835C}" dt="2026-02-19T14:18:36.996" v="242"/>
        <pc:sldMkLst>
          <pc:docMk/>
          <pc:sldMk cId="0" sldId="302"/>
        </pc:sldMkLst>
        <pc:spChg chg="mod">
          <ac:chgData name="Maret Välja" userId="d9ce3735-acbe-41c5-bea5-60814639ba60" providerId="ADAL" clId="{991F6007-DA49-4D61-BEAC-82C143D5835C}" dt="2026-02-19T14:18:36.996" v="242"/>
          <ac:spMkLst>
            <pc:docMk/>
            <pc:sldMk cId="0" sldId="302"/>
            <ac:spMk id="2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78427" cy="511730"/>
          </a:xfrm>
          <a:prstGeom prst="rect">
            <a:avLst/>
          </a:prstGeom>
          <a:noFill/>
          <a:ln>
            <a:noFill/>
          </a:ln>
        </p:spPr>
        <p:txBody>
          <a:bodyPr spcFirstLastPara="1" wrap="square" lIns="99050" tIns="49525" rIns="99050" bIns="495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2"/>
            <a:ext cx="3078427" cy="511730"/>
          </a:xfrm>
          <a:prstGeom prst="rect">
            <a:avLst/>
          </a:prstGeom>
          <a:noFill/>
          <a:ln>
            <a:noFill/>
          </a:ln>
        </p:spPr>
        <p:txBody>
          <a:bodyPr spcFirstLastPara="1" wrap="square" lIns="99050" tIns="49525" rIns="99050" bIns="495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1730"/>
          </a:xfrm>
          <a:prstGeom prst="rect">
            <a:avLst/>
          </a:prstGeom>
          <a:noFill/>
          <a:ln>
            <a:noFill/>
          </a:ln>
        </p:spPr>
        <p:txBody>
          <a:bodyPr spcFirstLastPara="1" wrap="square" lIns="99050" tIns="49525" rIns="99050" bIns="495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1730"/>
          </a:xfrm>
          <a:prstGeom prst="rect">
            <a:avLst/>
          </a:prstGeom>
          <a:noFill/>
          <a:ln>
            <a:noFill/>
          </a:ln>
        </p:spPr>
        <p:txBody>
          <a:bodyPr spcFirstLastPara="1" wrap="square" lIns="99050" tIns="49525" rIns="99050"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t-E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p1: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29" name="Google Shape;29;p1:notes"/>
          <p:cNvSpPr txBox="1">
            <a:spLocks noGrp="1"/>
          </p:cNvSpPr>
          <p:nvPr>
            <p:ph type="sldNum" idx="12"/>
          </p:nvPr>
        </p:nvSpPr>
        <p:spPr>
          <a:xfrm>
            <a:off x="4023992" y="9721107"/>
            <a:ext cx="3078427" cy="511730"/>
          </a:xfrm>
          <a:prstGeom prst="rect">
            <a:avLst/>
          </a:prstGeom>
          <a:noFill/>
          <a:ln>
            <a:noFill/>
          </a:ln>
        </p:spPr>
        <p:txBody>
          <a:bodyPr spcFirstLastPara="1" wrap="square" lIns="99050" tIns="49525" rIns="99050" bIns="49525" anchor="b" anchorCtr="0">
            <a:noAutofit/>
          </a:bodyPr>
          <a:lstStyle/>
          <a:p>
            <a:pPr marL="0" lvl="0" indent="0" algn="r" rtl="0">
              <a:lnSpc>
                <a:spcPct val="100000"/>
              </a:lnSpc>
              <a:spcBef>
                <a:spcPts val="0"/>
              </a:spcBef>
              <a:spcAft>
                <a:spcPts val="0"/>
              </a:spcAft>
              <a:buSzPts val="1400"/>
              <a:buNone/>
            </a:pPr>
            <a:fld id="{00000000-1234-1234-1234-123412341234}" type="slidenum">
              <a:rPr lang="et-EE"/>
              <a:t>1</a:t>
            </a:fld>
            <a:endParaRPr/>
          </a:p>
        </p:txBody>
      </p:sp>
      <p:sp>
        <p:nvSpPr>
          <p:cNvPr id="30" name="Google Shape;30;p1:notes"/>
          <p:cNvSpPr txBox="1">
            <a:spLocks noGrp="1"/>
          </p:cNvSpPr>
          <p:nvPr>
            <p:ph type="dt" idx="10"/>
          </p:nvPr>
        </p:nvSpPr>
        <p:spPr>
          <a:xfrm>
            <a:off x="4023992" y="2"/>
            <a:ext cx="3078427" cy="511730"/>
          </a:xfrm>
          <a:prstGeom prst="rect">
            <a:avLst/>
          </a:prstGeom>
          <a:noFill/>
          <a:ln>
            <a:noFill/>
          </a:ln>
        </p:spPr>
        <p:txBody>
          <a:bodyPr spcFirstLastPara="1" wrap="square" lIns="99050" tIns="49525" rIns="99050" bIns="495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8: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63" name="Google Shape;63;p8: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fd90b23c5e_0_19: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457200" lvl="0" indent="-317500" algn="l" rtl="0">
              <a:lnSpc>
                <a:spcPct val="115000"/>
              </a:lnSpc>
              <a:spcBef>
                <a:spcPts val="0"/>
              </a:spcBef>
              <a:spcAft>
                <a:spcPts val="0"/>
              </a:spcAft>
              <a:buSzPts val="1400"/>
              <a:buChar char="●"/>
            </a:pPr>
            <a:r>
              <a:rPr lang="et-EE"/>
              <a:t>Projektiga seotud väljundnäitajad ja nende sihtväärtused määrab taotleja taotluses vastavalt projektile ja need on projekti mõju hindamise üheks aluseks.</a:t>
            </a:r>
            <a:endParaRPr/>
          </a:p>
          <a:p>
            <a:pPr marL="457200" lvl="0" indent="-317500" algn="l" rtl="0">
              <a:lnSpc>
                <a:spcPct val="115000"/>
              </a:lnSpc>
              <a:spcBef>
                <a:spcPts val="0"/>
              </a:spcBef>
              <a:spcAft>
                <a:spcPts val="0"/>
              </a:spcAft>
              <a:buSzPts val="1400"/>
              <a:buChar char="●"/>
            </a:pPr>
            <a:r>
              <a:rPr lang="et-EE"/>
              <a:t>Väljundnäitajate ja sihtväärtuste seadmisel tuleb arvestada nende saavutamise realistlikkust.</a:t>
            </a:r>
            <a:endParaRPr/>
          </a:p>
          <a:p>
            <a:pPr marL="457200" lvl="0" indent="-317500" algn="l" rtl="0">
              <a:lnSpc>
                <a:spcPct val="115000"/>
              </a:lnSpc>
              <a:spcBef>
                <a:spcPts val="0"/>
              </a:spcBef>
              <a:spcAft>
                <a:spcPts val="0"/>
              </a:spcAft>
              <a:buSzPts val="1400"/>
              <a:buChar char="●"/>
            </a:pPr>
            <a:r>
              <a:rPr lang="et-EE"/>
              <a:t>Väljundnäitajate ja sihtväärtuste saavutamist kontrollitakse esitatud aruande põhjal.</a:t>
            </a:r>
            <a:endParaRPr/>
          </a:p>
          <a:p>
            <a:pPr marL="457200" lvl="0" indent="-317500" algn="l" rtl="0">
              <a:lnSpc>
                <a:spcPct val="115000"/>
              </a:lnSpc>
              <a:spcBef>
                <a:spcPts val="0"/>
              </a:spcBef>
              <a:spcAft>
                <a:spcPts val="0"/>
              </a:spcAft>
              <a:buSzPts val="1400"/>
              <a:buChar char="●"/>
            </a:pPr>
            <a:r>
              <a:rPr lang="et-EE"/>
              <a:t>Saavutamata jäänud väljundnäitajad või nende sihtväärtused olenevalt nende mittesaavutamise ulatusest on aluseks toetuse osalisele või täielikule tagasinõudmisele.</a:t>
            </a:r>
            <a:endParaRPr/>
          </a:p>
          <a:p>
            <a:pPr marL="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400"/>
              <a:buNone/>
            </a:pPr>
            <a:endParaRPr/>
          </a:p>
        </p:txBody>
      </p:sp>
      <p:sp>
        <p:nvSpPr>
          <p:cNvPr id="83" name="Google Shape;83;g2fd90b23c5e_0_1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0: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0: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93" name="Google Shape;93;p1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2: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98" name="Google Shape;98;p1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3: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3: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4: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82a129aab_0_139: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13" name="Google Shape;113;g2082a129aab_0_13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7: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19" name="Google Shape;119;p17:notes"/>
          <p:cNvSpPr txBox="1">
            <a:spLocks noGrp="1"/>
          </p:cNvSpPr>
          <p:nvPr>
            <p:ph type="dt" idx="10"/>
          </p:nvPr>
        </p:nvSpPr>
        <p:spPr>
          <a:xfrm>
            <a:off x="4023992" y="2"/>
            <a:ext cx="3078427" cy="511730"/>
          </a:xfrm>
          <a:prstGeom prst="rect">
            <a:avLst/>
          </a:prstGeom>
          <a:noFill/>
          <a:ln>
            <a:noFill/>
          </a:ln>
        </p:spPr>
        <p:txBody>
          <a:bodyPr spcFirstLastPara="1" wrap="square" lIns="99050" tIns="49525" rIns="99050" bIns="49525" anchor="t" anchorCtr="0">
            <a:noAutofit/>
          </a:bodyPr>
          <a:lstStyle/>
          <a:p>
            <a:pPr marL="0" lvl="0" indent="0" algn="r" rtl="0">
              <a:lnSpc>
                <a:spcPct val="100000"/>
              </a:lnSpc>
              <a:spcBef>
                <a:spcPts val="0"/>
              </a:spcBef>
              <a:spcAft>
                <a:spcPts val="0"/>
              </a:spcAft>
              <a:buSzPts val="1400"/>
              <a:buNone/>
            </a:pPr>
            <a:endParaRPr/>
          </a:p>
        </p:txBody>
      </p:sp>
      <p:sp>
        <p:nvSpPr>
          <p:cNvPr id="120" name="Google Shape;120;p17:notes"/>
          <p:cNvSpPr txBox="1">
            <a:spLocks noGrp="1"/>
          </p:cNvSpPr>
          <p:nvPr>
            <p:ph type="sldNum" idx="12"/>
          </p:nvPr>
        </p:nvSpPr>
        <p:spPr>
          <a:xfrm>
            <a:off x="4023992" y="9721107"/>
            <a:ext cx="3078427" cy="511730"/>
          </a:xfrm>
          <a:prstGeom prst="rect">
            <a:avLst/>
          </a:prstGeom>
          <a:noFill/>
          <a:ln>
            <a:noFill/>
          </a:ln>
        </p:spPr>
        <p:txBody>
          <a:bodyPr spcFirstLastPara="1" wrap="square" lIns="99050" tIns="49525" rIns="99050" bIns="49525" anchor="b" anchorCtr="0">
            <a:noAutofit/>
          </a:bodyPr>
          <a:lstStyle/>
          <a:p>
            <a:pPr marL="0" lvl="0" indent="0" algn="r" rtl="0">
              <a:lnSpc>
                <a:spcPct val="100000"/>
              </a:lnSpc>
              <a:spcBef>
                <a:spcPts val="0"/>
              </a:spcBef>
              <a:spcAft>
                <a:spcPts val="0"/>
              </a:spcAft>
              <a:buSzPts val="1400"/>
              <a:buNone/>
            </a:pPr>
            <a:fld id="{00000000-1234-1234-1234-123412341234}" type="slidenum">
              <a:rPr lang="et-E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8: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18: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2082a129aab_0_39: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37" name="Google Shape;37;g2082a129aab_0_3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9: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82a129aab_0_150: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082a129aab_0_150: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1: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2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p2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5: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dbdad3751_6_12: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ddbdad3751_6_1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3: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3: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23:notes"/>
          <p:cNvSpPr txBox="1">
            <a:spLocks noGrp="1"/>
          </p:cNvSpPr>
          <p:nvPr>
            <p:ph type="sldNum" idx="12"/>
          </p:nvPr>
        </p:nvSpPr>
        <p:spPr>
          <a:xfrm>
            <a:off x="4023992" y="9721107"/>
            <a:ext cx="3078427" cy="511730"/>
          </a:xfrm>
          <a:prstGeom prst="rect">
            <a:avLst/>
          </a:prstGeom>
          <a:noFill/>
          <a:ln>
            <a:noFill/>
          </a:ln>
        </p:spPr>
        <p:txBody>
          <a:bodyPr spcFirstLastPara="1" wrap="square" lIns="99050" tIns="49525" rIns="99050" bIns="49525" anchor="b" anchorCtr="0">
            <a:noAutofit/>
          </a:bodyPr>
          <a:lstStyle/>
          <a:p>
            <a:pPr marL="0" lvl="0" indent="0" algn="r" rtl="0">
              <a:lnSpc>
                <a:spcPct val="100000"/>
              </a:lnSpc>
              <a:spcBef>
                <a:spcPts val="0"/>
              </a:spcBef>
              <a:spcAft>
                <a:spcPts val="0"/>
              </a:spcAft>
              <a:buSzPts val="1400"/>
              <a:buNone/>
            </a:pPr>
            <a:fld id="{00000000-1234-1234-1234-123412341234}" type="slidenum">
              <a:rPr lang="et-EE"/>
              <a:t>26</a:t>
            </a:fld>
            <a:endParaRPr/>
          </a:p>
        </p:txBody>
      </p:sp>
      <p:sp>
        <p:nvSpPr>
          <p:cNvPr id="163" name="Google Shape;163;p23:notes"/>
          <p:cNvSpPr txBox="1">
            <a:spLocks noGrp="1"/>
          </p:cNvSpPr>
          <p:nvPr>
            <p:ph type="dt" idx="10"/>
          </p:nvPr>
        </p:nvSpPr>
        <p:spPr>
          <a:xfrm>
            <a:off x="4023992" y="2"/>
            <a:ext cx="3078427" cy="511730"/>
          </a:xfrm>
          <a:prstGeom prst="rect">
            <a:avLst/>
          </a:prstGeom>
          <a:noFill/>
          <a:ln>
            <a:noFill/>
          </a:ln>
        </p:spPr>
        <p:txBody>
          <a:bodyPr spcFirstLastPara="1" wrap="square" lIns="99050" tIns="49525" rIns="99050" bIns="495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4: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5: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5: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5:notes"/>
          <p:cNvSpPr txBox="1">
            <a:spLocks noGrp="1"/>
          </p:cNvSpPr>
          <p:nvPr>
            <p:ph type="dt" idx="10"/>
          </p:nvPr>
        </p:nvSpPr>
        <p:spPr>
          <a:xfrm>
            <a:off x="4023992" y="2"/>
            <a:ext cx="3078427" cy="511730"/>
          </a:xfrm>
          <a:prstGeom prst="rect">
            <a:avLst/>
          </a:prstGeom>
          <a:noFill/>
          <a:ln>
            <a:noFill/>
          </a:ln>
        </p:spPr>
        <p:txBody>
          <a:bodyPr spcFirstLastPara="1" wrap="square" lIns="99050" tIns="49525" rIns="99050" bIns="49525" anchor="t" anchorCtr="0">
            <a:noAutofit/>
          </a:bodyPr>
          <a:lstStyle/>
          <a:p>
            <a:pPr marL="0" lvl="0" indent="0" algn="r" rtl="0">
              <a:lnSpc>
                <a:spcPct val="100000"/>
              </a:lnSpc>
              <a:spcBef>
                <a:spcPts val="0"/>
              </a:spcBef>
              <a:spcAft>
                <a:spcPts val="0"/>
              </a:spcAft>
              <a:buSzPts val="1400"/>
              <a:buNone/>
            </a:pPr>
            <a:endParaRPr/>
          </a:p>
        </p:txBody>
      </p:sp>
      <p:sp>
        <p:nvSpPr>
          <p:cNvPr id="175" name="Google Shape;175;p25:notes"/>
          <p:cNvSpPr txBox="1">
            <a:spLocks noGrp="1"/>
          </p:cNvSpPr>
          <p:nvPr>
            <p:ph type="sldNum" idx="12"/>
          </p:nvPr>
        </p:nvSpPr>
        <p:spPr>
          <a:xfrm>
            <a:off x="4023992" y="9721107"/>
            <a:ext cx="3078427" cy="511730"/>
          </a:xfrm>
          <a:prstGeom prst="rect">
            <a:avLst/>
          </a:prstGeom>
          <a:noFill/>
          <a:ln>
            <a:noFill/>
          </a:ln>
        </p:spPr>
        <p:txBody>
          <a:bodyPr spcFirstLastPara="1" wrap="square" lIns="99050" tIns="49525" rIns="99050" bIns="49525" anchor="b" anchorCtr="0">
            <a:noAutofit/>
          </a:bodyPr>
          <a:lstStyle/>
          <a:p>
            <a:pPr marL="0" lvl="0" indent="0" algn="r" rtl="0">
              <a:lnSpc>
                <a:spcPct val="100000"/>
              </a:lnSpc>
              <a:spcBef>
                <a:spcPts val="0"/>
              </a:spcBef>
              <a:spcAft>
                <a:spcPts val="0"/>
              </a:spcAft>
              <a:buSzPts val="1400"/>
              <a:buNone/>
            </a:pPr>
            <a:fld id="{00000000-1234-1234-1234-123412341234}" type="slidenum">
              <a:rPr lang="et-E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7: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r>
              <a:rPr lang="et-EE"/>
              <a:t>E-toetuse keskkonnas alustatud taotlust ei saa automaatselt teise meetme alla viia, nii et sisestamiseks tuleb valida kohe õige meede.</a:t>
            </a:r>
            <a:endParaRPr/>
          </a:p>
        </p:txBody>
      </p:sp>
      <p:sp>
        <p:nvSpPr>
          <p:cNvPr id="180" name="Google Shape;180;p2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fd90b23c5e_0_0: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457200" lvl="0" indent="-317500" algn="l" rtl="0">
              <a:lnSpc>
                <a:spcPct val="115000"/>
              </a:lnSpc>
              <a:spcBef>
                <a:spcPts val="0"/>
              </a:spcBef>
              <a:spcAft>
                <a:spcPts val="0"/>
              </a:spcAft>
              <a:buSzPts val="1400"/>
              <a:buChar char="●"/>
            </a:pPr>
            <a:r>
              <a:rPr lang="et-EE"/>
              <a:t>Kohaliku omaalgatuse programmi nõuded on sätestatud vastavas määruses.</a:t>
            </a:r>
            <a:endParaRPr/>
          </a:p>
          <a:p>
            <a:pPr marL="457200" lvl="0" indent="-317500" algn="l" rtl="0">
              <a:lnSpc>
                <a:spcPct val="115000"/>
              </a:lnSpc>
              <a:spcBef>
                <a:spcPts val="0"/>
              </a:spcBef>
              <a:spcAft>
                <a:spcPts val="0"/>
              </a:spcAft>
              <a:buSzPts val="1400"/>
              <a:buChar char="●"/>
            </a:pPr>
            <a:r>
              <a:rPr lang="et-EE"/>
              <a:t>Programmi üldise koordineerimise, väljatöötamise ja järelevalve korraldamise eest vastutab Regionaal- ja Põllumajandusministeerium.</a:t>
            </a:r>
            <a:endParaRPr/>
          </a:p>
          <a:p>
            <a:pPr marL="457200" lvl="0" indent="-317500" algn="l" rtl="0">
              <a:lnSpc>
                <a:spcPct val="115000"/>
              </a:lnSpc>
              <a:spcBef>
                <a:spcPts val="0"/>
              </a:spcBef>
              <a:spcAft>
                <a:spcPts val="0"/>
              </a:spcAft>
              <a:buSzPts val="1400"/>
              <a:buChar char="●"/>
            </a:pPr>
            <a:r>
              <a:rPr lang="et-EE"/>
              <a:t>Programmi rakendaja riiklikul tasandil on Riigi Tugiteenuste Keskus (RTK).</a:t>
            </a:r>
            <a:endParaRPr/>
          </a:p>
          <a:p>
            <a:pPr marL="457200" lvl="0" indent="-317500" algn="l" rtl="0">
              <a:lnSpc>
                <a:spcPct val="115000"/>
              </a:lnSpc>
              <a:spcBef>
                <a:spcPts val="0"/>
              </a:spcBef>
              <a:spcAft>
                <a:spcPts val="0"/>
              </a:spcAft>
              <a:buSzPts val="1400"/>
              <a:buChar char="●"/>
            </a:pPr>
            <a:r>
              <a:rPr lang="et-EE"/>
              <a:t>Programmi rakendajateks maakondades on maakondlikud arendusorganisatsioonid (MARO-d).</a:t>
            </a:r>
            <a:endParaRPr/>
          </a:p>
          <a:p>
            <a:pPr marL="457200" lvl="0" indent="-317500" algn="l" rtl="0">
              <a:lnSpc>
                <a:spcPct val="115000"/>
              </a:lnSpc>
              <a:spcBef>
                <a:spcPts val="0"/>
              </a:spcBef>
              <a:spcAft>
                <a:spcPts val="0"/>
              </a:spcAft>
              <a:buSzPts val="1400"/>
              <a:buChar char="●"/>
            </a:pPr>
            <a:r>
              <a:rPr lang="et-EE"/>
              <a:t>Programmi viiakse ellu kaks korda aastas kevadel ja sügisel toimuvate taotlusvoorude kaudu.</a:t>
            </a:r>
            <a:endParaRPr/>
          </a:p>
          <a:p>
            <a:pPr marL="457200" lvl="0" indent="-317500" algn="l" rtl="0">
              <a:lnSpc>
                <a:spcPct val="115000"/>
              </a:lnSpc>
              <a:spcBef>
                <a:spcPts val="0"/>
              </a:spcBef>
              <a:spcAft>
                <a:spcPts val="0"/>
              </a:spcAft>
              <a:buSzPts val="1400"/>
              <a:buChar char="●"/>
            </a:pPr>
            <a:r>
              <a:rPr lang="et-EE"/>
              <a:t>2024. aasta sügisvooru taotluste esitamine toimub 02.09 kuni 02.10 kell 16.30.</a:t>
            </a:r>
            <a:endParaRPr/>
          </a:p>
          <a:p>
            <a:pPr marL="457200" lvl="0" indent="-317500" algn="l" rtl="0">
              <a:lnSpc>
                <a:spcPct val="115000"/>
              </a:lnSpc>
              <a:spcBef>
                <a:spcPts val="0"/>
              </a:spcBef>
              <a:spcAft>
                <a:spcPts val="0"/>
              </a:spcAft>
              <a:buSzPts val="1400"/>
              <a:buChar char="●"/>
            </a:pPr>
            <a:r>
              <a:rPr lang="et-EE"/>
              <a:t>Taotluste ja aruannete esitamine toimub ainult veebis e-toetuse keskkonnas.</a:t>
            </a:r>
            <a:endParaRPr/>
          </a:p>
        </p:txBody>
      </p:sp>
      <p:sp>
        <p:nvSpPr>
          <p:cNvPr id="42" name="Google Shape;42;g2fd90b23c5e_0_0: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082a129aab_0_165: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082a129aab_0_165: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f36cdc485_0_8: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0f36cdc485_0_8: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0f36cdc485_0_17: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0f36cdc485_0_1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f36cdc485_0_26: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0f36cdc485_0_26: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0f36cdc485_0_46: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205" name="Google Shape;205;g20f36cdc485_0_46: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6: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r>
              <a:rPr lang="et-EE"/>
              <a:t>Tekstis esmakordsel mainimisel tuleb “kohaliku omaalgatuse programm” pikalt välja kirjutada, samas tekstis korduvalt viidates võib kasutada suurtähelühendit KOP. Kohaliku omaalgatuse programm kirjutatakse väikeste algustähtedega. KOP-i ei ole logo.</a:t>
            </a:r>
            <a:endParaRPr/>
          </a:p>
        </p:txBody>
      </p:sp>
      <p:sp>
        <p:nvSpPr>
          <p:cNvPr id="210" name="Google Shape;210;p26: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75fa12485_0_3: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r>
              <a:rPr lang="et-EE"/>
              <a:t>Tekstis esmakordsel mainimisel tuleb “kohaliku omaalgatuse programm” pikalt välja kirjutada, samas tekstis korduvalt viidates võib kasutada suurtähelühendit KOP. Kohaliku omaalgatuse programm kirjutatakse väikeste algustähtedega. KOP-i ei ole logo.</a:t>
            </a:r>
            <a:endParaRPr/>
          </a:p>
        </p:txBody>
      </p:sp>
      <p:sp>
        <p:nvSpPr>
          <p:cNvPr id="215" name="Google Shape;215;g2f75fa12485_0_3: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f36cdc485_0_38: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0f36cdc485_0_38: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c55efd1e7_0_7: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0c55efd1e7_0_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fd90b23c5e_0_9: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15000"/>
              </a:lnSpc>
              <a:spcBef>
                <a:spcPts val="0"/>
              </a:spcBef>
              <a:spcAft>
                <a:spcPts val="0"/>
              </a:spcAft>
              <a:buSzPts val="1100"/>
              <a:buNone/>
            </a:pPr>
            <a:r>
              <a:rPr lang="et-EE"/>
              <a:t>PROGRAMMI EESMÄRK</a:t>
            </a:r>
            <a:endParaRPr/>
          </a:p>
          <a:p>
            <a:pPr marL="0" lvl="0" indent="0" algn="l" rtl="0">
              <a:lnSpc>
                <a:spcPct val="115000"/>
              </a:lnSpc>
              <a:spcBef>
                <a:spcPts val="0"/>
              </a:spcBef>
              <a:spcAft>
                <a:spcPts val="0"/>
              </a:spcAft>
              <a:buSzPts val="1100"/>
              <a:buNone/>
            </a:pPr>
            <a:r>
              <a:rPr lang="et-EE"/>
              <a:t>on tugevate ja omaalgatusel põhinevate kogukondade tekkimine ja püsimine.</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t-EE"/>
              <a:t>Taotluses peab selgelt väljenduma kohaliku kogukonna vajadus, algatus ja kaasamine. Tegevused on suunatud kogukonna liikmetele, kogukond on kaasatud tegevuste elluviimisesse, kasusaajaks on kohalik kogukond ning investeeringuobjektid on avalikus kasutuses ja kogukonna liikmetele kättesaadavad.</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t-EE"/>
              <a:t>KOP ei rahasta ühingu tegevusi, ürituste toimumist või lihtsalt asjade ostmist, vaid meetme eesmärgile vastava tulemuse saavutamist.</a:t>
            </a:r>
            <a:endParaRPr/>
          </a:p>
          <a:p>
            <a:pPr marL="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400"/>
              <a:buNone/>
            </a:pPr>
            <a:endParaRPr/>
          </a:p>
        </p:txBody>
      </p:sp>
      <p:sp>
        <p:nvSpPr>
          <p:cNvPr id="47" name="Google Shape;47;g2fd90b23c5e_0_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082a129aab_0_104: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53" name="Google Shape;53;g2082a129aab_0_10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82a129aab_0_99: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58" name="Google Shape;58;g2082a129aab_0_9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82a129aab_0_114: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68" name="Google Shape;68;g2082a129aab_0_11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82a129aab_0_124:notes"/>
          <p:cNvSpPr txBox="1">
            <a:spLocks noGrp="1"/>
          </p:cNvSpPr>
          <p:nvPr>
            <p:ph type="body" idx="1"/>
          </p:nvPr>
        </p:nvSpPr>
        <p:spPr>
          <a:xfrm>
            <a:off x="710407" y="4861441"/>
            <a:ext cx="5683200" cy="4605600"/>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73" name="Google Shape;73;g2082a129aab_0_12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710407" y="4861441"/>
            <a:ext cx="5683250" cy="4605575"/>
          </a:xfrm>
          <a:prstGeom prst="rect">
            <a:avLst/>
          </a:prstGeom>
          <a:noFill/>
          <a:ln>
            <a:noFill/>
          </a:ln>
        </p:spPr>
        <p:txBody>
          <a:bodyPr spcFirstLastPara="1" wrap="square" lIns="99050" tIns="49525" rIns="99050" bIns="49525" anchor="t" anchorCtr="0">
            <a:noAutofit/>
          </a:bodyPr>
          <a:lstStyle/>
          <a:p>
            <a:pPr marL="0" lvl="0" indent="0" algn="l" rtl="0">
              <a:lnSpc>
                <a:spcPct val="100000"/>
              </a:lnSpc>
              <a:spcBef>
                <a:spcPts val="0"/>
              </a:spcBef>
              <a:spcAft>
                <a:spcPts val="0"/>
              </a:spcAft>
              <a:buSzPts val="1400"/>
              <a:buNone/>
            </a:pPr>
            <a:endParaRPr/>
          </a:p>
        </p:txBody>
      </p:sp>
      <p:sp>
        <p:nvSpPr>
          <p:cNvPr id="78" name="Google Shape;78;p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itelslaid" type="title">
  <p:cSld name="TITLE">
    <p:spTree>
      <p:nvGrpSpPr>
        <p:cNvPr id="1" name="Shape 14"/>
        <p:cNvGrpSpPr/>
        <p:nvPr/>
      </p:nvGrpSpPr>
      <p:grpSpPr>
        <a:xfrm>
          <a:off x="0" y="0"/>
          <a:ext cx="0" cy="0"/>
          <a:chOff x="0" y="0"/>
          <a:chExt cx="0" cy="0"/>
        </a:xfrm>
      </p:grpSpPr>
      <p:sp>
        <p:nvSpPr>
          <p:cNvPr id="15" name="Google Shape;15;g2082a129aab_0_75"/>
          <p:cNvSpPr txBox="1">
            <a:spLocks noGrp="1"/>
          </p:cNvSpPr>
          <p:nvPr>
            <p:ph type="ctrTitle"/>
          </p:nvPr>
        </p:nvSpPr>
        <p:spPr>
          <a:xfrm>
            <a:off x="1143001" y="1122363"/>
            <a:ext cx="6858000" cy="2387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4500"/>
              <a:buFont typeface="Calibri"/>
              <a:buChar char="●"/>
              <a:defRPr sz="4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g2082a129aab_0_75"/>
          <p:cNvSpPr txBox="1">
            <a:spLocks noGrp="1"/>
          </p:cNvSpPr>
          <p:nvPr>
            <p:ph type="subTitle" idx="1"/>
          </p:nvPr>
        </p:nvSpPr>
        <p:spPr>
          <a:xfrm>
            <a:off x="1143001" y="3602039"/>
            <a:ext cx="6858000" cy="1655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Clr>
                <a:schemeClr val="dk1"/>
              </a:buClr>
              <a:buSzPts val="1800"/>
              <a:buNone/>
              <a:defRPr sz="1800"/>
            </a:lvl1pPr>
            <a:lvl2pPr lvl="1" algn="ctr">
              <a:lnSpc>
                <a:spcPct val="100000"/>
              </a:lnSpc>
              <a:spcBef>
                <a:spcPts val="750"/>
              </a:spcBef>
              <a:spcAft>
                <a:spcPts val="0"/>
              </a:spcAft>
              <a:buClr>
                <a:schemeClr val="dk1"/>
              </a:buClr>
              <a:buSzPts val="1500"/>
              <a:buNone/>
              <a:defRPr sz="1500"/>
            </a:lvl2pPr>
            <a:lvl3pPr lvl="2" algn="ctr">
              <a:lnSpc>
                <a:spcPct val="100000"/>
              </a:lnSpc>
              <a:spcBef>
                <a:spcPts val="750"/>
              </a:spcBef>
              <a:spcAft>
                <a:spcPts val="0"/>
              </a:spcAft>
              <a:buClr>
                <a:schemeClr val="dk1"/>
              </a:buClr>
              <a:buSzPts val="1350"/>
              <a:buNone/>
              <a:defRPr sz="1350"/>
            </a:lvl3pPr>
            <a:lvl4pPr lvl="3" algn="ctr">
              <a:lnSpc>
                <a:spcPct val="100000"/>
              </a:lnSpc>
              <a:spcBef>
                <a:spcPts val="750"/>
              </a:spcBef>
              <a:spcAft>
                <a:spcPts val="0"/>
              </a:spcAft>
              <a:buClr>
                <a:schemeClr val="dk1"/>
              </a:buClr>
              <a:buSzPts val="1200"/>
              <a:buNone/>
              <a:defRPr sz="1200"/>
            </a:lvl4pPr>
            <a:lvl5pPr lvl="4" algn="ctr">
              <a:lnSpc>
                <a:spcPct val="100000"/>
              </a:lnSpc>
              <a:spcBef>
                <a:spcPts val="750"/>
              </a:spcBef>
              <a:spcAft>
                <a:spcPts val="0"/>
              </a:spcAft>
              <a:buClr>
                <a:schemeClr val="dk1"/>
              </a:buClr>
              <a:buSzPts val="1200"/>
              <a:buNone/>
              <a:defRPr sz="1200"/>
            </a:lvl5pPr>
            <a:lvl6pPr lvl="5" algn="ctr">
              <a:lnSpc>
                <a:spcPct val="100000"/>
              </a:lnSpc>
              <a:spcBef>
                <a:spcPts val="750"/>
              </a:spcBef>
              <a:spcAft>
                <a:spcPts val="0"/>
              </a:spcAft>
              <a:buClr>
                <a:schemeClr val="dk1"/>
              </a:buClr>
              <a:buSzPts val="1200"/>
              <a:buNone/>
              <a:defRPr sz="1200"/>
            </a:lvl6pPr>
            <a:lvl7pPr lvl="6" algn="ctr">
              <a:lnSpc>
                <a:spcPct val="100000"/>
              </a:lnSpc>
              <a:spcBef>
                <a:spcPts val="750"/>
              </a:spcBef>
              <a:spcAft>
                <a:spcPts val="0"/>
              </a:spcAft>
              <a:buClr>
                <a:schemeClr val="dk1"/>
              </a:buClr>
              <a:buSzPts val="1200"/>
              <a:buNone/>
              <a:defRPr sz="1200"/>
            </a:lvl7pPr>
            <a:lvl8pPr lvl="7" algn="ctr">
              <a:lnSpc>
                <a:spcPct val="100000"/>
              </a:lnSpc>
              <a:spcBef>
                <a:spcPts val="750"/>
              </a:spcBef>
              <a:spcAft>
                <a:spcPts val="0"/>
              </a:spcAft>
              <a:buClr>
                <a:schemeClr val="dk1"/>
              </a:buClr>
              <a:buSzPts val="1200"/>
              <a:buNone/>
              <a:defRPr sz="1200"/>
            </a:lvl8pPr>
            <a:lvl9pPr lvl="8" algn="ctr">
              <a:lnSpc>
                <a:spcPct val="100000"/>
              </a:lnSpc>
              <a:spcBef>
                <a:spcPts val="750"/>
              </a:spcBef>
              <a:spcAft>
                <a:spcPts val="0"/>
              </a:spcAft>
              <a:buClr>
                <a:schemeClr val="dk1"/>
              </a:buClr>
              <a:buSzPts val="1200"/>
              <a:buNone/>
              <a:defRPr sz="1200"/>
            </a:lvl9pPr>
          </a:lstStyle>
          <a:p>
            <a:endParaRPr/>
          </a:p>
        </p:txBody>
      </p:sp>
      <p:sp>
        <p:nvSpPr>
          <p:cNvPr id="17" name="Google Shape;17;g2082a129aab_0_75"/>
          <p:cNvSpPr txBox="1">
            <a:spLocks noGrp="1"/>
          </p:cNvSpPr>
          <p:nvPr>
            <p:ph type="dt" idx="10"/>
          </p:nvPr>
        </p:nvSpPr>
        <p:spPr>
          <a:xfrm>
            <a:off x="628651" y="6356354"/>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2082a129aab_0_75"/>
          <p:cNvSpPr txBox="1">
            <a:spLocks noGrp="1"/>
          </p:cNvSpPr>
          <p:nvPr>
            <p:ph type="ftr" idx="11"/>
          </p:nvPr>
        </p:nvSpPr>
        <p:spPr>
          <a:xfrm>
            <a:off x="3028951" y="6356354"/>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082a129aab_0_75"/>
          <p:cNvSpPr txBox="1">
            <a:spLocks noGrp="1"/>
          </p:cNvSpPr>
          <p:nvPr>
            <p:ph type="sldNum" idx="12"/>
          </p:nvPr>
        </p:nvSpPr>
        <p:spPr>
          <a:xfrm>
            <a:off x="6457950" y="6356354"/>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ealkiri ja sisu" type="obj">
  <p:cSld name="OBJECT">
    <p:spTree>
      <p:nvGrpSpPr>
        <p:cNvPr id="1" name="Shape 20"/>
        <p:cNvGrpSpPr/>
        <p:nvPr/>
      </p:nvGrpSpPr>
      <p:grpSpPr>
        <a:xfrm>
          <a:off x="0" y="0"/>
          <a:ext cx="0" cy="0"/>
          <a:chOff x="0" y="0"/>
          <a:chExt cx="0" cy="0"/>
        </a:xfrm>
      </p:grpSpPr>
      <p:sp>
        <p:nvSpPr>
          <p:cNvPr id="21" name="Google Shape;21;g2082a129aab_0_82"/>
          <p:cNvSpPr txBox="1">
            <a:spLocks noGrp="1"/>
          </p:cNvSpPr>
          <p:nvPr>
            <p:ph type="title"/>
          </p:nvPr>
        </p:nvSpPr>
        <p:spPr>
          <a:xfrm>
            <a:off x="628651" y="365128"/>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2082a129aab_0_82"/>
          <p:cNvSpPr txBox="1">
            <a:spLocks noGrp="1"/>
          </p:cNvSpPr>
          <p:nvPr>
            <p:ph type="body" idx="1"/>
          </p:nvPr>
        </p:nvSpPr>
        <p:spPr>
          <a:xfrm>
            <a:off x="628651"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chemeClr val="dk1"/>
              </a:buClr>
              <a:buSzPts val="1800"/>
              <a:buChar char="•"/>
              <a:defRPr/>
            </a:lvl1pPr>
            <a:lvl2pPr marL="914400" lvl="1" indent="-342900" algn="l">
              <a:lnSpc>
                <a:spcPct val="100000"/>
              </a:lnSpc>
              <a:spcBef>
                <a:spcPts val="750"/>
              </a:spcBef>
              <a:spcAft>
                <a:spcPts val="0"/>
              </a:spcAft>
              <a:buClr>
                <a:schemeClr val="dk1"/>
              </a:buClr>
              <a:buSzPts val="1800"/>
              <a:buChar char="•"/>
              <a:defRPr/>
            </a:lvl2pPr>
            <a:lvl3pPr marL="1371600" lvl="2" indent="-342900" algn="l">
              <a:lnSpc>
                <a:spcPct val="100000"/>
              </a:lnSpc>
              <a:spcBef>
                <a:spcPts val="750"/>
              </a:spcBef>
              <a:spcAft>
                <a:spcPts val="0"/>
              </a:spcAft>
              <a:buClr>
                <a:schemeClr val="dk1"/>
              </a:buClr>
              <a:buSzPts val="1800"/>
              <a:buChar char="•"/>
              <a:defRPr/>
            </a:lvl3pPr>
            <a:lvl4pPr marL="1828800" lvl="3" indent="-342900" algn="l">
              <a:lnSpc>
                <a:spcPct val="100000"/>
              </a:lnSpc>
              <a:spcBef>
                <a:spcPts val="750"/>
              </a:spcBef>
              <a:spcAft>
                <a:spcPts val="0"/>
              </a:spcAft>
              <a:buClr>
                <a:schemeClr val="dk1"/>
              </a:buClr>
              <a:buSzPts val="1800"/>
              <a:buChar char="•"/>
              <a:defRPr/>
            </a:lvl4pPr>
            <a:lvl5pPr marL="2286000" lvl="4" indent="-342900" algn="l">
              <a:lnSpc>
                <a:spcPct val="10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750"/>
              </a:spcBef>
              <a:spcAft>
                <a:spcPts val="0"/>
              </a:spcAft>
              <a:buClr>
                <a:schemeClr val="dk1"/>
              </a:buClr>
              <a:buSzPts val="1800"/>
              <a:buChar char="•"/>
              <a:defRPr/>
            </a:lvl7pPr>
            <a:lvl8pPr marL="3657600" lvl="7" indent="-342900" algn="l">
              <a:lnSpc>
                <a:spcPct val="100000"/>
              </a:lnSpc>
              <a:spcBef>
                <a:spcPts val="750"/>
              </a:spcBef>
              <a:spcAft>
                <a:spcPts val="0"/>
              </a:spcAft>
              <a:buClr>
                <a:schemeClr val="dk1"/>
              </a:buClr>
              <a:buSzPts val="1800"/>
              <a:buChar char="•"/>
              <a:defRPr/>
            </a:lvl8pPr>
            <a:lvl9pPr marL="4114800" lvl="8" indent="-342900" algn="l">
              <a:lnSpc>
                <a:spcPct val="100000"/>
              </a:lnSpc>
              <a:spcBef>
                <a:spcPts val="750"/>
              </a:spcBef>
              <a:spcAft>
                <a:spcPts val="0"/>
              </a:spcAft>
              <a:buClr>
                <a:schemeClr val="dk1"/>
              </a:buClr>
              <a:buSzPts val="1800"/>
              <a:buChar char="•"/>
              <a:defRPr/>
            </a:lvl9pPr>
          </a:lstStyle>
          <a:p>
            <a:endParaRPr/>
          </a:p>
        </p:txBody>
      </p:sp>
      <p:sp>
        <p:nvSpPr>
          <p:cNvPr id="23" name="Google Shape;23;g2082a129aab_0_82"/>
          <p:cNvSpPr txBox="1">
            <a:spLocks noGrp="1"/>
          </p:cNvSpPr>
          <p:nvPr>
            <p:ph type="dt" idx="10"/>
          </p:nvPr>
        </p:nvSpPr>
        <p:spPr>
          <a:xfrm>
            <a:off x="628651" y="6356354"/>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2082a129aab_0_82"/>
          <p:cNvSpPr txBox="1">
            <a:spLocks noGrp="1"/>
          </p:cNvSpPr>
          <p:nvPr>
            <p:ph type="ftr" idx="11"/>
          </p:nvPr>
        </p:nvSpPr>
        <p:spPr>
          <a:xfrm>
            <a:off x="3028951" y="6356354"/>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2082a129aab_0_82"/>
          <p:cNvSpPr txBox="1">
            <a:spLocks noGrp="1"/>
          </p:cNvSpPr>
          <p:nvPr>
            <p:ph type="sldNum" idx="12"/>
          </p:nvPr>
        </p:nvSpPr>
        <p:spPr>
          <a:xfrm>
            <a:off x="6457950" y="6356354"/>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20000" contrast="-20000"/>
                    </a14:imgEffect>
                  </a14:imgLayer>
                </a14:imgProps>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g2082a129aab_0_69"/>
          <p:cNvSpPr txBox="1">
            <a:spLocks noGrp="1"/>
          </p:cNvSpPr>
          <p:nvPr>
            <p:ph type="body" idx="1"/>
          </p:nvPr>
        </p:nvSpPr>
        <p:spPr>
          <a:xfrm>
            <a:off x="628651"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7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g2082a129aab_0_69"/>
          <p:cNvSpPr txBox="1">
            <a:spLocks noGrp="1"/>
          </p:cNvSpPr>
          <p:nvPr>
            <p:ph type="dt" idx="10"/>
          </p:nvPr>
        </p:nvSpPr>
        <p:spPr>
          <a:xfrm>
            <a:off x="628651" y="6356354"/>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g2082a129aab_0_69"/>
          <p:cNvSpPr txBox="1">
            <a:spLocks noGrp="1"/>
          </p:cNvSpPr>
          <p:nvPr>
            <p:ph type="ftr" idx="11"/>
          </p:nvPr>
        </p:nvSpPr>
        <p:spPr>
          <a:xfrm>
            <a:off x="3028951" y="6356354"/>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082a129aab_0_69"/>
          <p:cNvSpPr txBox="1">
            <a:spLocks noGrp="1"/>
          </p:cNvSpPr>
          <p:nvPr>
            <p:ph type="sldNum" idx="12"/>
          </p:nvPr>
        </p:nvSpPr>
        <p:spPr>
          <a:xfrm>
            <a:off x="6457950" y="6356354"/>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t-E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laanemaa.ee/kop" TargetMode="External"/><Relationship Id="rId13" Type="http://schemas.openxmlformats.org/officeDocument/2006/relationships/hyperlink" Target="https://www.saaremaavald.ee/kop" TargetMode="External"/><Relationship Id="rId3" Type="http://schemas.openxmlformats.org/officeDocument/2006/relationships/hyperlink" Target="https://www.hol.ee/374" TargetMode="External"/><Relationship Id="rId7" Type="http://schemas.openxmlformats.org/officeDocument/2006/relationships/hyperlink" Target="https://jaek.ee/kop-2023" TargetMode="External"/><Relationship Id="rId12" Type="http://schemas.openxmlformats.org/officeDocument/2006/relationships/hyperlink" Target="https://raek.ee/kodanikuuhendustele/kohaliku-omaalgatuse-programm" TargetMode="External"/><Relationship Id="rId17" Type="http://schemas.openxmlformats.org/officeDocument/2006/relationships/hyperlink" Target="https://vorumaa.ee/projekt/kohaliku-omaalgatuse-programm" TargetMode="External"/><Relationship Id="rId2" Type="http://schemas.openxmlformats.org/officeDocument/2006/relationships/notesSlide" Target="../notesSlides/notesSlide2.xml"/><Relationship Id="rId16" Type="http://schemas.openxmlformats.org/officeDocument/2006/relationships/hyperlink" Target="http://www.vol.ee/et/kohaliku-omaalgatuse-programm-kop-" TargetMode="External"/><Relationship Id="rId1" Type="http://schemas.openxmlformats.org/officeDocument/2006/relationships/slideLayout" Target="../slideLayouts/slideLayout2.xml"/><Relationship Id="rId6" Type="http://schemas.openxmlformats.org/officeDocument/2006/relationships/hyperlink" Target="https://jarva.kovtp.ee/kop" TargetMode="External"/><Relationship Id="rId11" Type="http://schemas.openxmlformats.org/officeDocument/2006/relationships/hyperlink" Target="https://polvamaa.ee/polvamaa-omavalitsuste-liit/pol-tegevus/kohaliku-omaalgatuse-programm" TargetMode="External"/><Relationship Id="rId5" Type="http://schemas.openxmlformats.org/officeDocument/2006/relationships/hyperlink" Target="https://ivol.ee/kohaliku-omaalgatuse-programm-kop-" TargetMode="External"/><Relationship Id="rId15" Type="http://schemas.openxmlformats.org/officeDocument/2006/relationships/hyperlink" Target="https://valgamaa.ee/maakond/programmid/kohaliku-omaalgatuse-programm" TargetMode="External"/><Relationship Id="rId10" Type="http://schemas.openxmlformats.org/officeDocument/2006/relationships/hyperlink" Target="https://parnumaa.ee/parnumaa-arenduskeskus/vabauhendustele/kohaliku-omaalgatuse-programm/" TargetMode="External"/><Relationship Id="rId4" Type="http://schemas.openxmlformats.org/officeDocument/2006/relationships/hyperlink" Target="https://hiiumaaarenduskeskus.ee/vabauhendused/kop/" TargetMode="External"/><Relationship Id="rId9" Type="http://schemas.openxmlformats.org/officeDocument/2006/relationships/hyperlink" Target="https://www.virol.ee/kohaliku-omaalgatuse-programm" TargetMode="External"/><Relationship Id="rId14" Type="http://schemas.openxmlformats.org/officeDocument/2006/relationships/hyperlink" Target="https://www.tartumaa.ee/programmid/kohaliku-omaalgatuse-programm-ko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toetus.rtk.e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yubn4KbPkVlY5oULPokZByJsShwd7vVw/vie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toetus.rtk.ee/" TargetMode="External"/><Relationship Id="rId3" Type="http://schemas.openxmlformats.org/officeDocument/2006/relationships/image" Target="../media/image1.png"/><Relationship Id="rId7" Type="http://schemas.openxmlformats.org/officeDocument/2006/relationships/hyperlink" Target="https://rtk.ee/meede-kohaliku-omaalgatuse-program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gri.ee/regionaalprogrammid#kohaliku-omaalgatuse" TargetMode="External"/><Relationship Id="rId5" Type="http://schemas.openxmlformats.org/officeDocument/2006/relationships/hyperlink" Target="https://www.riigiteataja.ee/akt/115072023034?leiaKehtiv"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png"/><Relationship Id="rId2" Type="http://schemas.openxmlformats.org/officeDocument/2006/relationships/notesSlide" Target="../notesSlides/notesSlide38.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20000" contrast="-20000"/>
                    </a14:imgEffect>
                  </a14:imgLayer>
                </a14:imgProps>
              </a:ext>
            </a:extLst>
          </a:blip>
          <a:srcRect/>
          <a:stretch>
            <a:fillRect/>
          </a:stretch>
        </a:blipFill>
        <a:effectLst/>
      </p:bgPr>
    </p:bg>
    <p:spTree>
      <p:nvGrpSpPr>
        <p:cNvPr id="1" name="Shape 31"/>
        <p:cNvGrpSpPr/>
        <p:nvPr/>
      </p:nvGrpSpPr>
      <p:grpSpPr>
        <a:xfrm>
          <a:off x="0" y="0"/>
          <a:ext cx="0" cy="0"/>
          <a:chOff x="0" y="0"/>
          <a:chExt cx="0" cy="0"/>
        </a:xfrm>
      </p:grpSpPr>
      <p:sp>
        <p:nvSpPr>
          <p:cNvPr id="32" name="Google Shape;32;p1"/>
          <p:cNvSpPr txBox="1">
            <a:spLocks noGrp="1"/>
          </p:cNvSpPr>
          <p:nvPr>
            <p:ph type="subTitle" idx="1"/>
          </p:nvPr>
        </p:nvSpPr>
        <p:spPr>
          <a:xfrm>
            <a:off x="539850" y="2295300"/>
            <a:ext cx="8064300" cy="3238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ct val="100000"/>
              <a:buNone/>
            </a:pPr>
            <a:endParaRPr dirty="0">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ct val="100000"/>
              <a:buNone/>
            </a:pPr>
            <a:r>
              <a:rPr lang="et-EE" sz="5400" b="1" dirty="0">
                <a:solidFill>
                  <a:schemeClr val="dk1"/>
                </a:solidFill>
                <a:latin typeface="Montserrat"/>
                <a:ea typeface="Montserrat"/>
                <a:cs typeface="Montserrat"/>
                <a:sym typeface="Montserrat"/>
              </a:rPr>
              <a:t>2026</a:t>
            </a:r>
            <a:r>
              <a:rPr lang="et-EE" sz="5400" dirty="0">
                <a:solidFill>
                  <a:schemeClr val="dk1"/>
                </a:solidFill>
                <a:latin typeface="Montserrat"/>
                <a:ea typeface="Montserrat"/>
                <a:cs typeface="Montserrat"/>
                <a:sym typeface="Montserrat"/>
              </a:rPr>
              <a:t>. </a:t>
            </a:r>
            <a:r>
              <a:rPr lang="et-EE" sz="5400" dirty="0">
                <a:latin typeface="Montserrat"/>
                <a:ea typeface="Montserrat"/>
                <a:cs typeface="Montserrat"/>
                <a:sym typeface="Montserrat"/>
              </a:rPr>
              <a:t>aasta </a:t>
            </a:r>
            <a:endParaRPr sz="5400" dirty="0">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ct val="100000"/>
              <a:buNone/>
            </a:pPr>
            <a:r>
              <a:rPr lang="et-EE" sz="5400" b="1" dirty="0">
                <a:latin typeface="Montserrat"/>
                <a:ea typeface="Montserrat"/>
                <a:cs typeface="Montserrat"/>
                <a:sym typeface="Montserrat"/>
              </a:rPr>
              <a:t>KEVADVOOR</a:t>
            </a:r>
            <a:br>
              <a:rPr lang="et-EE" sz="6300" dirty="0">
                <a:latin typeface="Montserrat"/>
                <a:ea typeface="Montserrat"/>
                <a:cs typeface="Montserrat"/>
                <a:sym typeface="Montserrat"/>
              </a:rPr>
            </a:br>
            <a:endParaRPr sz="6300" dirty="0">
              <a:latin typeface="Montserrat"/>
              <a:ea typeface="Montserrat"/>
              <a:cs typeface="Montserrat"/>
              <a:sym typeface="Montserrat"/>
            </a:endParaRPr>
          </a:p>
        </p:txBody>
      </p:sp>
      <p:sp>
        <p:nvSpPr>
          <p:cNvPr id="34" name="Google Shape;34;p1"/>
          <p:cNvSpPr txBox="1">
            <a:spLocks noGrp="1"/>
          </p:cNvSpPr>
          <p:nvPr>
            <p:ph type="subTitle" idx="4294967295"/>
          </p:nvPr>
        </p:nvSpPr>
        <p:spPr>
          <a:xfrm>
            <a:off x="0" y="5846763"/>
            <a:ext cx="8064500" cy="4984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300"/>
              <a:buNone/>
            </a:pPr>
            <a:r>
              <a:rPr lang="et-EE" sz="2900" b="1">
                <a:solidFill>
                  <a:srgbClr val="006EB5"/>
                </a:solidFill>
                <a:latin typeface="Montserrat"/>
                <a:ea typeface="Montserrat"/>
                <a:cs typeface="Montserrat"/>
                <a:sym typeface="Montserrat"/>
              </a:rPr>
              <a:t>KOGUKOND ON OLULINE</a:t>
            </a:r>
            <a:endParaRPr sz="7400" b="1">
              <a:solidFill>
                <a:srgbClr val="006EB5"/>
              </a:solidFill>
              <a:latin typeface="Montserrat"/>
              <a:ea typeface="Montserrat"/>
              <a:cs typeface="Montserrat"/>
              <a:sym typeface="Montserrat"/>
            </a:endParaRPr>
          </a:p>
        </p:txBody>
      </p:sp>
      <p:pic>
        <p:nvPicPr>
          <p:cNvPr id="33" name="Google Shape;33;p1"/>
          <p:cNvPicPr preferRelativeResize="0"/>
          <p:nvPr/>
        </p:nvPicPr>
        <p:blipFill rotWithShape="1">
          <a:blip r:embed="rId5">
            <a:alphaModFix/>
          </a:blip>
          <a:srcRect l="12749" r="12032"/>
          <a:stretch/>
        </p:blipFill>
        <p:spPr>
          <a:xfrm>
            <a:off x="2140987" y="-228600"/>
            <a:ext cx="5280174" cy="2971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body" idx="1"/>
          </p:nvPr>
        </p:nvSpPr>
        <p:spPr>
          <a:xfrm>
            <a:off x="628650" y="1112825"/>
            <a:ext cx="8089800" cy="405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300"/>
              <a:buFont typeface="Arial"/>
              <a:buNone/>
            </a:pPr>
            <a:r>
              <a:rPr lang="et-EE" sz="3600" b="1" dirty="0">
                <a:latin typeface="Montserrat"/>
                <a:ea typeface="Montserrat"/>
                <a:cs typeface="Montserrat"/>
                <a:sym typeface="Montserrat"/>
              </a:rPr>
              <a:t>Kogukonnateenus</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350" dirty="0">
                <a:latin typeface="Montserrat"/>
                <a:ea typeface="Montserrat"/>
                <a:cs typeface="Montserrat"/>
                <a:sym typeface="Montserrat"/>
              </a:rPr>
              <a:t>on kogukonna </a:t>
            </a:r>
            <a:r>
              <a:rPr lang="et-EE" sz="2350" b="1" dirty="0">
                <a:latin typeface="Montserrat"/>
                <a:ea typeface="Montserrat"/>
                <a:cs typeface="Montserrat"/>
                <a:sym typeface="Montserrat"/>
              </a:rPr>
              <a:t>liikmetelt </a:t>
            </a:r>
            <a:r>
              <a:rPr lang="et-EE" sz="2350" dirty="0">
                <a:latin typeface="Montserrat"/>
                <a:ea typeface="Montserrat"/>
                <a:cs typeface="Montserrat"/>
                <a:sym typeface="Montserrat"/>
              </a:rPr>
              <a:t>kogukonna </a:t>
            </a:r>
            <a:r>
              <a:rPr lang="et-EE" sz="2350" b="1" dirty="0">
                <a:latin typeface="Montserrat"/>
                <a:ea typeface="Montserrat"/>
                <a:cs typeface="Montserrat"/>
                <a:sym typeface="Montserrat"/>
              </a:rPr>
              <a:t>liikmetele </a:t>
            </a:r>
            <a:r>
              <a:rPr lang="et-EE" sz="2350" dirty="0">
                <a:latin typeface="Montserrat"/>
                <a:ea typeface="Montserrat"/>
                <a:cs typeface="Montserrat"/>
                <a:sym typeface="Montserrat"/>
              </a:rPr>
              <a:t>pakutav teenus, mis lähtub kogukonna vajadustest.</a:t>
            </a:r>
            <a:endParaRPr sz="23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350" dirty="0">
                <a:latin typeface="Montserrat"/>
                <a:ea typeface="Montserrat"/>
                <a:cs typeface="Montserrat"/>
                <a:sym typeface="Montserrat"/>
              </a:rPr>
              <a:t>Teenuse pakkuja on ka ise kogukonna liige.</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Kogukonnateenuse eesmärk </a:t>
            </a:r>
            <a:r>
              <a:rPr lang="et-EE" sz="2350" b="1" dirty="0">
                <a:latin typeface="Montserrat"/>
                <a:ea typeface="Montserrat"/>
                <a:cs typeface="Montserrat"/>
                <a:sym typeface="Montserrat"/>
              </a:rPr>
              <a:t>ei ole kasumi teenimine</a:t>
            </a:r>
            <a:r>
              <a:rPr lang="et-EE" sz="2350" dirty="0">
                <a:latin typeface="Montserrat"/>
                <a:ea typeface="Montserrat"/>
                <a:cs typeface="Montserrat"/>
                <a:sym typeface="Montserrat"/>
              </a:rPr>
              <a:t>, kuid tasu võtmine teenuskulude katteks on põhjendatud.</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Kogukonnateenuse </a:t>
            </a:r>
            <a:r>
              <a:rPr lang="et-EE" sz="2350" b="1" dirty="0">
                <a:latin typeface="Montserrat"/>
                <a:ea typeface="Montserrat"/>
                <a:cs typeface="Montserrat"/>
                <a:sym typeface="Montserrat"/>
              </a:rPr>
              <a:t>vajalikkus </a:t>
            </a:r>
            <a:r>
              <a:rPr lang="et-EE" sz="2350" dirty="0">
                <a:latin typeface="Montserrat"/>
                <a:ea typeface="Montserrat"/>
                <a:cs typeface="Montserrat"/>
                <a:sym typeface="Montserrat"/>
              </a:rPr>
              <a:t>peab olema taotluses selgitatud.</a:t>
            </a:r>
            <a:endParaRPr sz="2350" dirty="0">
              <a:latin typeface="Montserrat"/>
              <a:ea typeface="Montserrat"/>
              <a:cs typeface="Montserrat"/>
              <a:sym typeface="Montserrat"/>
            </a:endParaRPr>
          </a:p>
          <a:p>
            <a:pPr marL="0" lvl="0" indent="0" algn="l" rtl="0">
              <a:lnSpc>
                <a:spcPct val="115000"/>
              </a:lnSpc>
              <a:spcBef>
                <a:spcPts val="750"/>
              </a:spcBef>
              <a:spcAft>
                <a:spcPts val="0"/>
              </a:spcAft>
              <a:buClr>
                <a:schemeClr val="dk1"/>
              </a:buClr>
              <a:buSzPts val="2800"/>
              <a:buNone/>
            </a:pPr>
            <a:endParaRPr sz="2350" dirty="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fd90b23c5e_0_19"/>
          <p:cNvSpPr txBox="1">
            <a:spLocks noGrp="1"/>
          </p:cNvSpPr>
          <p:nvPr>
            <p:ph type="body" idx="1"/>
          </p:nvPr>
        </p:nvSpPr>
        <p:spPr>
          <a:xfrm>
            <a:off x="609600" y="890250"/>
            <a:ext cx="8306700" cy="566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Projekti väljundnäitajad</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350" dirty="0">
                <a:solidFill>
                  <a:srgbClr val="000000"/>
                </a:solidFill>
                <a:latin typeface="Montserrat"/>
                <a:ea typeface="Montserrat"/>
                <a:cs typeface="Montserrat"/>
                <a:sym typeface="Montserrat"/>
              </a:rPr>
              <a:t>Projektiga seotud näitajate </a:t>
            </a:r>
            <a:r>
              <a:rPr lang="et-EE" sz="2350" dirty="0">
                <a:latin typeface="Montserrat"/>
                <a:ea typeface="Montserrat"/>
                <a:cs typeface="Montserrat"/>
                <a:sym typeface="Montserrat"/>
              </a:rPr>
              <a:t>realistlikud</a:t>
            </a:r>
            <a:r>
              <a:rPr lang="et-EE" sz="2350" dirty="0">
                <a:solidFill>
                  <a:srgbClr val="FF0000"/>
                </a:solidFill>
                <a:latin typeface="Montserrat"/>
                <a:ea typeface="Montserrat"/>
                <a:cs typeface="Montserrat"/>
                <a:sym typeface="Montserrat"/>
              </a:rPr>
              <a:t> </a:t>
            </a:r>
            <a:r>
              <a:rPr lang="et-EE" sz="2350" b="1" dirty="0">
                <a:solidFill>
                  <a:srgbClr val="000000"/>
                </a:solidFill>
                <a:latin typeface="Montserrat"/>
                <a:ea typeface="Montserrat"/>
                <a:cs typeface="Montserrat"/>
                <a:sym typeface="Montserrat"/>
              </a:rPr>
              <a:t>sihtväärtused</a:t>
            </a:r>
            <a:r>
              <a:rPr lang="et-EE" sz="2350" dirty="0">
                <a:solidFill>
                  <a:srgbClr val="000000"/>
                </a:solidFill>
                <a:latin typeface="Montserrat"/>
                <a:ea typeface="Montserrat"/>
                <a:cs typeface="Montserrat"/>
                <a:sym typeface="Montserrat"/>
              </a:rPr>
              <a:t> </a:t>
            </a:r>
            <a:r>
              <a:rPr lang="et-EE" sz="2350" b="1" dirty="0">
                <a:solidFill>
                  <a:srgbClr val="000000"/>
                </a:solidFill>
                <a:latin typeface="Montserrat"/>
                <a:ea typeface="Montserrat"/>
                <a:cs typeface="Montserrat"/>
                <a:sym typeface="Montserrat"/>
              </a:rPr>
              <a:t>sisestab taotleja</a:t>
            </a:r>
            <a:r>
              <a:rPr lang="et-EE" sz="2350" dirty="0">
                <a:solidFill>
                  <a:srgbClr val="000000"/>
                </a:solidFill>
                <a:latin typeface="Montserrat"/>
                <a:ea typeface="Montserrat"/>
                <a:cs typeface="Montserrat"/>
                <a:sym typeface="Montserrat"/>
              </a:rPr>
              <a:t> vastavalt oma projektile.</a:t>
            </a:r>
            <a:endParaRPr sz="2350" dirty="0">
              <a:solidFill>
                <a:srgbClr val="000000"/>
              </a:solidFill>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350" dirty="0">
                <a:solidFill>
                  <a:srgbClr val="000000"/>
                </a:solidFill>
                <a:latin typeface="Montserrat"/>
                <a:ea typeface="Montserrat"/>
                <a:cs typeface="Montserrat"/>
                <a:sym typeface="Montserrat"/>
              </a:rPr>
              <a:t>Väljundnäitajad ja sihtväärtused on projekti </a:t>
            </a:r>
            <a:r>
              <a:rPr lang="et-EE" sz="2350" b="1" dirty="0">
                <a:solidFill>
                  <a:srgbClr val="000000"/>
                </a:solidFill>
                <a:latin typeface="Montserrat"/>
                <a:ea typeface="Montserrat"/>
                <a:cs typeface="Montserrat"/>
                <a:sym typeface="Montserrat"/>
              </a:rPr>
              <a:t>mõju hindamise </a:t>
            </a:r>
            <a:r>
              <a:rPr lang="et-EE" sz="2350" dirty="0">
                <a:latin typeface="Montserrat"/>
                <a:ea typeface="Montserrat"/>
                <a:cs typeface="Montserrat"/>
                <a:sym typeface="Montserrat"/>
              </a:rPr>
              <a:t>üheks </a:t>
            </a:r>
            <a:r>
              <a:rPr lang="et-EE" sz="2350" dirty="0">
                <a:solidFill>
                  <a:srgbClr val="000000"/>
                </a:solidFill>
                <a:latin typeface="Montserrat"/>
                <a:ea typeface="Montserrat"/>
                <a:cs typeface="Montserrat"/>
                <a:sym typeface="Montserrat"/>
              </a:rPr>
              <a:t>aluseks</a:t>
            </a:r>
            <a:r>
              <a:rPr lang="et-EE" sz="2350" b="1" dirty="0">
                <a:solidFill>
                  <a:srgbClr val="000000"/>
                </a:solidFill>
                <a:latin typeface="Montserrat"/>
                <a:ea typeface="Montserrat"/>
                <a:cs typeface="Montserrat"/>
                <a:sym typeface="Montserrat"/>
              </a:rPr>
              <a:t> </a:t>
            </a:r>
            <a:r>
              <a:rPr lang="et-EE" sz="2350" dirty="0">
                <a:solidFill>
                  <a:srgbClr val="000000"/>
                </a:solidFill>
                <a:latin typeface="Montserrat"/>
                <a:ea typeface="Montserrat"/>
                <a:cs typeface="Montserrat"/>
                <a:sym typeface="Montserrat"/>
              </a:rPr>
              <a:t>ning nende saavutamist </a:t>
            </a:r>
            <a:r>
              <a:rPr lang="et-EE" sz="2350" b="1" dirty="0">
                <a:solidFill>
                  <a:srgbClr val="000000"/>
                </a:solidFill>
                <a:latin typeface="Montserrat"/>
                <a:ea typeface="Montserrat"/>
                <a:cs typeface="Montserrat"/>
                <a:sym typeface="Montserrat"/>
              </a:rPr>
              <a:t>kontrollitakse </a:t>
            </a:r>
            <a:r>
              <a:rPr lang="et-EE" sz="2350" dirty="0">
                <a:solidFill>
                  <a:srgbClr val="000000"/>
                </a:solidFill>
                <a:latin typeface="Montserrat"/>
                <a:ea typeface="Montserrat"/>
                <a:cs typeface="Montserrat"/>
                <a:sym typeface="Montserrat"/>
              </a:rPr>
              <a:t>esitatud </a:t>
            </a:r>
            <a:r>
              <a:rPr lang="et-EE" sz="2350" b="1" dirty="0">
                <a:solidFill>
                  <a:srgbClr val="000000"/>
                </a:solidFill>
                <a:latin typeface="Montserrat"/>
                <a:ea typeface="Montserrat"/>
                <a:cs typeface="Montserrat"/>
                <a:sym typeface="Montserrat"/>
              </a:rPr>
              <a:t>aruande </a:t>
            </a:r>
            <a:r>
              <a:rPr lang="et-EE" sz="2350" dirty="0">
                <a:solidFill>
                  <a:srgbClr val="000000"/>
                </a:solidFill>
                <a:latin typeface="Montserrat"/>
                <a:ea typeface="Montserrat"/>
                <a:cs typeface="Montserrat"/>
                <a:sym typeface="Montserrat"/>
              </a:rPr>
              <a:t>põhjal.</a:t>
            </a:r>
            <a:endParaRPr sz="2350" dirty="0">
              <a:solidFill>
                <a:srgbClr val="000000"/>
              </a:solidFill>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350" dirty="0">
                <a:solidFill>
                  <a:srgbClr val="000000"/>
                </a:solidFill>
                <a:latin typeface="Montserrat"/>
                <a:ea typeface="Montserrat"/>
                <a:cs typeface="Montserrat"/>
                <a:sym typeface="Montserrat"/>
              </a:rPr>
              <a:t>Toetus võidakse (osaliselt) </a:t>
            </a:r>
            <a:r>
              <a:rPr lang="et-EE" sz="2350" b="1" dirty="0">
                <a:solidFill>
                  <a:srgbClr val="000000"/>
                </a:solidFill>
                <a:latin typeface="Montserrat"/>
                <a:ea typeface="Montserrat"/>
                <a:cs typeface="Montserrat"/>
                <a:sym typeface="Montserrat"/>
              </a:rPr>
              <a:t>tagasi nõuda</a:t>
            </a:r>
            <a:r>
              <a:rPr lang="et-EE" sz="2350" dirty="0">
                <a:solidFill>
                  <a:srgbClr val="000000"/>
                </a:solidFill>
                <a:latin typeface="Montserrat"/>
                <a:ea typeface="Montserrat"/>
                <a:cs typeface="Montserrat"/>
                <a:sym typeface="Montserrat"/>
              </a:rPr>
              <a:t>, kui näitajad või nende sihtväärtused jäävad </a:t>
            </a:r>
            <a:r>
              <a:rPr lang="et-EE" sz="2350" b="1" dirty="0">
                <a:solidFill>
                  <a:srgbClr val="000000"/>
                </a:solidFill>
                <a:latin typeface="Montserrat"/>
                <a:ea typeface="Montserrat"/>
                <a:cs typeface="Montserrat"/>
                <a:sym typeface="Montserrat"/>
              </a:rPr>
              <a:t>saavutamata</a:t>
            </a:r>
            <a:r>
              <a:rPr lang="et-EE" sz="2350" dirty="0">
                <a:solidFill>
                  <a:srgbClr val="000000"/>
                </a:solidFill>
                <a:latin typeface="Montserrat"/>
                <a:ea typeface="Montserrat"/>
                <a:cs typeface="Montserrat"/>
                <a:sym typeface="Montserrat"/>
              </a:rPr>
              <a:t> või saavutatakse osaliselt.</a:t>
            </a:r>
            <a:endParaRPr sz="2350" dirty="0">
              <a:latin typeface="Montserrat"/>
              <a:ea typeface="Montserrat"/>
              <a:cs typeface="Montserrat"/>
              <a:sym typeface="Montserrat"/>
            </a:endParaRPr>
          </a:p>
          <a:p>
            <a:pPr marL="457200" lvl="1" indent="0" algn="l" rtl="0">
              <a:lnSpc>
                <a:spcPct val="115000"/>
              </a:lnSpc>
              <a:spcBef>
                <a:spcPts val="375"/>
              </a:spcBef>
              <a:spcAft>
                <a:spcPts val="0"/>
              </a:spcAft>
              <a:buClr>
                <a:schemeClr val="dk1"/>
              </a:buClr>
              <a:buSzPts val="1600"/>
              <a:buNone/>
            </a:pPr>
            <a:endParaRPr sz="2350" dirty="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457200" y="967975"/>
            <a:ext cx="8229600" cy="459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t-EE" sz="3600" b="1">
                <a:latin typeface="Montserrat"/>
                <a:ea typeface="Montserrat"/>
                <a:cs typeface="Montserrat"/>
                <a:sym typeface="Montserrat"/>
              </a:rPr>
              <a:t>Toetuse taotleja</a:t>
            </a:r>
            <a:br>
              <a:rPr lang="et-EE" sz="2350" b="1">
                <a:latin typeface="Montserrat"/>
                <a:ea typeface="Montserrat"/>
                <a:cs typeface="Montserrat"/>
                <a:sym typeface="Montserrat"/>
              </a:rPr>
            </a:br>
            <a:r>
              <a:rPr lang="et-EE" sz="2350" b="1">
                <a:solidFill>
                  <a:srgbClr val="202124"/>
                </a:solidFill>
                <a:highlight>
                  <a:srgbClr val="FFFFFF"/>
                </a:highlight>
                <a:latin typeface="Montserrat"/>
                <a:ea typeface="Montserrat"/>
                <a:cs typeface="Montserrat"/>
                <a:sym typeface="Montserrat"/>
              </a:rPr>
              <a:t> </a:t>
            </a:r>
            <a:endParaRPr sz="2350" b="1">
              <a:solidFill>
                <a:srgbClr val="202124"/>
              </a:solidFill>
              <a:highlight>
                <a:srgbClr val="FFFFFF"/>
              </a:highlight>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a:latin typeface="Montserrat"/>
                <a:ea typeface="Montserrat"/>
                <a:cs typeface="Montserrat"/>
                <a:sym typeface="Montserrat"/>
              </a:rPr>
              <a:t>Mittetulundusühing</a:t>
            </a:r>
            <a:r>
              <a:rPr lang="et-EE" sz="2350">
                <a:latin typeface="Montserrat"/>
                <a:ea typeface="Montserrat"/>
                <a:cs typeface="Montserrat"/>
                <a:sym typeface="Montserrat"/>
              </a:rPr>
              <a:t>,</a:t>
            </a:r>
            <a:br>
              <a:rPr lang="et-EE" sz="2350">
                <a:latin typeface="Montserrat"/>
                <a:ea typeface="Montserrat"/>
                <a:cs typeface="Montserrat"/>
                <a:sym typeface="Montserrat"/>
              </a:rPr>
            </a:br>
            <a:r>
              <a:rPr lang="et-EE" sz="2350">
                <a:latin typeface="Montserrat"/>
                <a:ea typeface="Montserrat"/>
                <a:cs typeface="Montserrat"/>
                <a:sym typeface="Montserrat"/>
              </a:rPr>
              <a:t>milles ei osale liikmena kohaliku omavalitsuse üksus ega riik ja mille liikmetest äriühingud ei moodusta rohkem kui poole.</a:t>
            </a:r>
            <a:br>
              <a:rPr lang="et-EE" sz="2350">
                <a:latin typeface="Montserrat"/>
                <a:ea typeface="Montserrat"/>
                <a:cs typeface="Montserrat"/>
                <a:sym typeface="Montserrat"/>
              </a:rPr>
            </a:br>
            <a:endParaRPr sz="235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a:latin typeface="Montserrat"/>
                <a:ea typeface="Montserrat"/>
                <a:cs typeface="Montserrat"/>
                <a:sym typeface="Montserrat"/>
              </a:rPr>
              <a:t>Sihtasutus</a:t>
            </a:r>
            <a:r>
              <a:rPr lang="et-EE" sz="2350">
                <a:latin typeface="Montserrat"/>
                <a:ea typeface="Montserrat"/>
                <a:cs typeface="Montserrat"/>
                <a:sym typeface="Montserrat"/>
              </a:rPr>
              <a:t>,</a:t>
            </a:r>
            <a:br>
              <a:rPr lang="et-EE" sz="2350">
                <a:latin typeface="Montserrat"/>
                <a:ea typeface="Montserrat"/>
                <a:cs typeface="Montserrat"/>
                <a:sym typeface="Montserrat"/>
              </a:rPr>
            </a:br>
            <a:r>
              <a:rPr lang="et-EE" sz="2350">
                <a:latin typeface="Montserrat"/>
                <a:ea typeface="Montserrat"/>
                <a:cs typeface="Montserrat"/>
                <a:sym typeface="Montserrat"/>
              </a:rPr>
              <a:t>mis ei ole asutatud kohaliku omavalitsuse üksuse ega riigi osalusel ja mille </a:t>
            </a:r>
            <a:r>
              <a:rPr lang="et-EE" sz="2350">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liikmetest</a:t>
            </a:r>
            <a:r>
              <a:rPr lang="et-EE" sz="2350">
                <a:latin typeface="Montserrat"/>
                <a:ea typeface="Montserrat"/>
                <a:cs typeface="Montserrat"/>
                <a:sym typeface="Montserrat"/>
              </a:rPr>
              <a:t> äriühingud ei moodusta rohkem kui poole.</a:t>
            </a:r>
            <a:endParaRPr sz="235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463950" y="597071"/>
            <a:ext cx="8216100" cy="511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Toetuse taotleja</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Tegutseb </a:t>
            </a:r>
            <a:r>
              <a:rPr lang="et-EE" sz="2350" b="1" dirty="0">
                <a:latin typeface="Montserrat"/>
                <a:ea typeface="Montserrat"/>
                <a:cs typeface="Montserrat"/>
                <a:sym typeface="Montserrat"/>
              </a:rPr>
              <a:t>avalikes huvides</a:t>
            </a:r>
            <a:r>
              <a:rPr lang="et-EE" sz="2350" dirty="0">
                <a:latin typeface="Montserrat"/>
                <a:ea typeface="Montserrat"/>
                <a:cs typeface="Montserrat"/>
                <a:sym typeface="Montserrat"/>
              </a:rPr>
              <a:t> ning taotleja eesmärgid ja tegevused on suunatud avalikkusele, sh taotleja peab oma tegevusest teavitama avalikkust.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Tegutseb oma liikmes- või töötajaskonnast </a:t>
            </a:r>
            <a:r>
              <a:rPr lang="et-EE" sz="2350" b="1" dirty="0">
                <a:latin typeface="Montserrat"/>
                <a:ea typeface="Montserrat"/>
                <a:cs typeface="Montserrat"/>
                <a:sym typeface="Montserrat"/>
              </a:rPr>
              <a:t>laiema sihtgrupi</a:t>
            </a:r>
            <a:r>
              <a:rPr lang="et-EE" sz="2350" dirty="0">
                <a:latin typeface="Montserrat"/>
                <a:ea typeface="Montserrat"/>
                <a:cs typeface="Montserrat"/>
                <a:sym typeface="Montserrat"/>
              </a:rPr>
              <a:t> heaks, välja arvatud erivajadustega inimeste heaks tegutsevad ühendused (projekt peab </a:t>
            </a:r>
            <a:r>
              <a:rPr lang="et-EE" sz="2350" dirty="0" err="1">
                <a:latin typeface="Montserrat"/>
                <a:ea typeface="Montserrat"/>
                <a:cs typeface="Montserrat"/>
                <a:sym typeface="Montserrat"/>
              </a:rPr>
              <a:t>KOP-i</a:t>
            </a:r>
            <a:r>
              <a:rPr lang="et-EE" sz="2350" dirty="0">
                <a:latin typeface="Montserrat"/>
                <a:ea typeface="Montserrat"/>
                <a:cs typeface="Montserrat"/>
                <a:sym typeface="Montserrat"/>
              </a:rPr>
              <a:t> eesmärki täitma).</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Tegutseb piirkondlikult </a:t>
            </a:r>
            <a:r>
              <a:rPr lang="et-EE" sz="2350" b="1" dirty="0">
                <a:latin typeface="Montserrat"/>
                <a:ea typeface="Montserrat"/>
                <a:cs typeface="Montserrat"/>
                <a:sym typeface="Montserrat"/>
              </a:rPr>
              <a:t>küla</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aleviku</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alevi</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valla</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linna </a:t>
            </a:r>
            <a:r>
              <a:rPr lang="et-EE" sz="2350" dirty="0">
                <a:latin typeface="Montserrat"/>
                <a:ea typeface="Montserrat"/>
                <a:cs typeface="Montserrat"/>
                <a:sym typeface="Montserrat"/>
              </a:rPr>
              <a:t>või </a:t>
            </a:r>
            <a:r>
              <a:rPr lang="et-EE" sz="2350" b="1" dirty="0">
                <a:latin typeface="Montserrat"/>
                <a:ea typeface="Montserrat"/>
                <a:cs typeface="Montserrat"/>
                <a:sym typeface="Montserrat"/>
              </a:rPr>
              <a:t>asumi</a:t>
            </a:r>
            <a:r>
              <a:rPr lang="et-EE" sz="2350" dirty="0">
                <a:latin typeface="Montserrat"/>
                <a:ea typeface="Montserrat"/>
                <a:cs typeface="Montserrat"/>
                <a:sym typeface="Montserrat"/>
              </a:rPr>
              <a:t> kogukonna huvides.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2"/>
          <p:cNvSpPr txBox="1">
            <a:spLocks noGrp="1"/>
          </p:cNvSpPr>
          <p:nvPr>
            <p:ph type="body" idx="1"/>
          </p:nvPr>
        </p:nvSpPr>
        <p:spPr>
          <a:xfrm>
            <a:off x="434575" y="663925"/>
            <a:ext cx="8080800" cy="597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Toetuse taotleja - </a:t>
            </a:r>
            <a:r>
              <a:rPr lang="et-EE" sz="3600" b="1" dirty="0">
                <a:solidFill>
                  <a:srgbClr val="CC0000"/>
                </a:solidFill>
                <a:latin typeface="Montserrat"/>
                <a:ea typeface="Montserrat"/>
                <a:cs typeface="Montserrat"/>
                <a:sym typeface="Montserrat"/>
              </a:rPr>
              <a:t>erandid</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90000"/>
              </a:lnSpc>
              <a:spcBef>
                <a:spcPts val="0"/>
              </a:spcBef>
              <a:spcAft>
                <a:spcPts val="0"/>
              </a:spcAft>
              <a:buSzPts val="2350"/>
              <a:buFont typeface="Arial"/>
              <a:buChar char="●"/>
            </a:pPr>
            <a:r>
              <a:rPr lang="et-EE" sz="2350" b="1" dirty="0">
                <a:solidFill>
                  <a:srgbClr val="CC0000"/>
                </a:solidFill>
                <a:latin typeface="Montserrat"/>
                <a:ea typeface="Montserrat"/>
                <a:cs typeface="Montserrat"/>
                <a:sym typeface="Montserrat"/>
              </a:rPr>
              <a:t>Tallinna</a:t>
            </a:r>
            <a:r>
              <a:rPr lang="et-EE" sz="2350" dirty="0">
                <a:solidFill>
                  <a:srgbClr val="FF0000"/>
                </a:solidFill>
                <a:latin typeface="Montserrat"/>
                <a:ea typeface="Montserrat"/>
                <a:cs typeface="Montserrat"/>
                <a:sym typeface="Montserrat"/>
              </a:rPr>
              <a:t> </a:t>
            </a:r>
            <a:r>
              <a:rPr lang="et-EE" sz="2350" dirty="0">
                <a:latin typeface="Montserrat"/>
                <a:ea typeface="Montserrat"/>
                <a:cs typeface="Montserrat"/>
                <a:sym typeface="Montserrat"/>
              </a:rPr>
              <a:t>linna puhul saavad taotlejaks olla ainult </a:t>
            </a:r>
            <a:r>
              <a:rPr lang="et-EE" sz="2350" b="1" dirty="0">
                <a:solidFill>
                  <a:srgbClr val="CC0000"/>
                </a:solidFill>
                <a:latin typeface="Montserrat"/>
                <a:ea typeface="Montserrat"/>
                <a:cs typeface="Montserrat"/>
                <a:sym typeface="Montserrat"/>
              </a:rPr>
              <a:t>linnasisese asumi kogukonna huvides tegutsevad ühendused</a:t>
            </a:r>
            <a:r>
              <a:rPr lang="et-EE" sz="2350" dirty="0">
                <a:latin typeface="Montserrat"/>
                <a:ea typeface="Montserrat"/>
                <a:cs typeface="Montserrat"/>
                <a:sym typeface="Montserrat"/>
              </a:rPr>
              <a:t>.</a:t>
            </a:r>
          </a:p>
          <a:p>
            <a:pPr marL="79375" lvl="0" indent="0" algn="l" rtl="0">
              <a:lnSpc>
                <a:spcPct val="90000"/>
              </a:lnSpc>
              <a:spcBef>
                <a:spcPts val="0"/>
              </a:spcBef>
              <a:spcAft>
                <a:spcPts val="0"/>
              </a:spcAft>
              <a:buSzPts val="2350"/>
              <a:buNone/>
            </a:pPr>
            <a:endParaRPr sz="2350" dirty="0">
              <a:latin typeface="Montserrat"/>
              <a:ea typeface="Montserrat"/>
              <a:cs typeface="Montserrat"/>
              <a:sym typeface="Montserrat"/>
            </a:endParaRPr>
          </a:p>
          <a:p>
            <a:pPr marL="457200" lvl="0" indent="-377825" algn="l" rtl="0">
              <a:lnSpc>
                <a:spcPct val="90000"/>
              </a:lnSpc>
              <a:spcBef>
                <a:spcPts val="0"/>
              </a:spcBef>
              <a:spcAft>
                <a:spcPts val="0"/>
              </a:spcAft>
              <a:buSzPts val="2350"/>
              <a:buFont typeface="Arial"/>
              <a:buChar char="●"/>
            </a:pPr>
            <a:r>
              <a:rPr lang="et-EE" sz="2350" b="1" dirty="0">
                <a:latin typeface="Montserrat"/>
                <a:ea typeface="Montserrat"/>
                <a:cs typeface="Montserrat"/>
                <a:sym typeface="Montserrat"/>
              </a:rPr>
              <a:t>Koguduste </a:t>
            </a:r>
            <a:r>
              <a:rPr lang="et-EE" sz="2350" dirty="0">
                <a:latin typeface="Montserrat"/>
                <a:ea typeface="Montserrat"/>
                <a:cs typeface="Montserrat"/>
                <a:sym typeface="Montserrat"/>
              </a:rPr>
              <a:t>puhul saavad taotlejaks olla kogudused, mis tegutsevad põhikirja järgi koguduse liikmetest </a:t>
            </a:r>
            <a:r>
              <a:rPr lang="et-EE" sz="2350" b="1" dirty="0">
                <a:latin typeface="Montserrat"/>
                <a:ea typeface="Montserrat"/>
                <a:cs typeface="Montserrat"/>
                <a:sym typeface="Montserrat"/>
              </a:rPr>
              <a:t>laiema sihtgrupi</a:t>
            </a:r>
            <a:r>
              <a:rPr lang="et-EE" sz="2350" dirty="0">
                <a:latin typeface="Montserrat"/>
                <a:ea typeface="Montserrat"/>
                <a:cs typeface="Montserrat"/>
                <a:sym typeface="Montserrat"/>
              </a:rPr>
              <a:t> huvides.</a:t>
            </a:r>
          </a:p>
          <a:p>
            <a:pPr marL="79375" lvl="0" indent="0" algn="l" rtl="0">
              <a:lnSpc>
                <a:spcPct val="90000"/>
              </a:lnSpc>
              <a:spcBef>
                <a:spcPts val="0"/>
              </a:spcBef>
              <a:spcAft>
                <a:spcPts val="0"/>
              </a:spcAft>
              <a:buSzPts val="2350"/>
              <a:buNone/>
            </a:pPr>
            <a:endParaRPr sz="2350" dirty="0">
              <a:latin typeface="Montserrat"/>
              <a:ea typeface="Montserrat"/>
              <a:cs typeface="Montserrat"/>
              <a:sym typeface="Montserrat"/>
            </a:endParaRPr>
          </a:p>
          <a:p>
            <a:pPr marL="457200" lvl="0" indent="-377825" algn="l" rtl="0">
              <a:lnSpc>
                <a:spcPct val="90000"/>
              </a:lnSpc>
              <a:spcBef>
                <a:spcPts val="0"/>
              </a:spcBef>
              <a:spcAft>
                <a:spcPts val="0"/>
              </a:spcAft>
              <a:buSzPts val="2350"/>
              <a:buFont typeface="Arial"/>
              <a:buChar char="●"/>
            </a:pPr>
            <a:r>
              <a:rPr lang="et-EE" sz="2350" b="1" dirty="0">
                <a:latin typeface="Montserrat"/>
                <a:ea typeface="Montserrat"/>
                <a:cs typeface="Montserrat"/>
                <a:sym typeface="Montserrat"/>
              </a:rPr>
              <a:t>Küla-, aleviku- ning asumiseltside poolt asutatud omavalitsuse piire ületavad ühendused</a:t>
            </a:r>
            <a:r>
              <a:rPr lang="et-EE" sz="2350" dirty="0">
                <a:latin typeface="Montserrat"/>
                <a:ea typeface="Montserrat"/>
                <a:cs typeface="Montserrat"/>
                <a:sym typeface="Montserrat"/>
              </a:rPr>
              <a:t>, mille tegevuse sihtrühmaks on kogu vastava küla/alevi/asumi elanikkond ning eesmärgiks vastava küla/alevi/asumi piirkonna elu- ja sotsiaalse keskkonna parandamine.</a:t>
            </a:r>
            <a:endParaRPr sz="2350" dirty="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body" idx="1"/>
          </p:nvPr>
        </p:nvSpPr>
        <p:spPr>
          <a:xfrm>
            <a:off x="434575" y="822350"/>
            <a:ext cx="8080800" cy="511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Taotlejaks ei saa olla</a:t>
            </a:r>
            <a:br>
              <a:rPr lang="et-EE" sz="2350" b="1" dirty="0">
                <a:latin typeface="Montserrat"/>
                <a:ea typeface="Montserrat"/>
                <a:cs typeface="Montserrat"/>
                <a:sym typeface="Montserrat"/>
              </a:rPr>
            </a:br>
            <a:endParaRPr dirty="0">
              <a:latin typeface="Montserrat"/>
              <a:ea typeface="Montserrat"/>
              <a:cs typeface="Montserrat"/>
              <a:sym typeface="Montserrat"/>
            </a:endParaRPr>
          </a:p>
          <a:p>
            <a:pPr marL="457200" lvl="0" indent="-377825" algn="l" rtl="0">
              <a:lnSpc>
                <a:spcPct val="90000"/>
              </a:lnSpc>
              <a:spcBef>
                <a:spcPts val="0"/>
              </a:spcBef>
              <a:spcAft>
                <a:spcPts val="0"/>
              </a:spcAft>
              <a:buClr>
                <a:schemeClr val="dk1"/>
              </a:buClr>
              <a:buSzPts val="2350"/>
              <a:buFont typeface="Montserrat"/>
              <a:buChar char="●"/>
            </a:pPr>
            <a:r>
              <a:rPr lang="et-EE" dirty="0">
                <a:latin typeface="Montserrat"/>
                <a:ea typeface="Montserrat"/>
                <a:cs typeface="Montserrat"/>
                <a:sym typeface="Montserrat"/>
              </a:rPr>
              <a:t>ä</a:t>
            </a:r>
            <a:r>
              <a:rPr lang="et-EE" dirty="0">
                <a:solidFill>
                  <a:schemeClr val="dk1"/>
                </a:solidFill>
                <a:latin typeface="Montserrat"/>
                <a:ea typeface="Montserrat"/>
                <a:cs typeface="Montserrat"/>
                <a:sym typeface="Montserrat"/>
              </a:rPr>
              <a:t>riühingud, ettevõtjate liidud, ametiühingud;</a:t>
            </a:r>
          </a:p>
          <a:p>
            <a:pPr marL="79375" lvl="0" indent="0" algn="l" rtl="0">
              <a:lnSpc>
                <a:spcPct val="90000"/>
              </a:lnSpc>
              <a:spcBef>
                <a:spcPts val="0"/>
              </a:spcBef>
              <a:spcAft>
                <a:spcPts val="0"/>
              </a:spcAft>
              <a:buClr>
                <a:schemeClr val="dk1"/>
              </a:buClr>
              <a:buSzPts val="2350"/>
              <a:buNone/>
            </a:pPr>
            <a:endParaRPr dirty="0">
              <a:latin typeface="Montserrat"/>
              <a:ea typeface="Montserrat"/>
              <a:cs typeface="Montserrat"/>
              <a:sym typeface="Montserrat"/>
            </a:endParaRPr>
          </a:p>
          <a:p>
            <a:pPr marL="457200" lvl="0" indent="-377825" algn="l" rtl="0">
              <a:lnSpc>
                <a:spcPct val="90000"/>
              </a:lnSpc>
              <a:spcBef>
                <a:spcPts val="0"/>
              </a:spcBef>
              <a:spcAft>
                <a:spcPts val="0"/>
              </a:spcAft>
              <a:buClr>
                <a:schemeClr val="dk1"/>
              </a:buClr>
              <a:buSzPts val="2350"/>
              <a:buFont typeface="Montserrat"/>
              <a:buChar char="●"/>
            </a:pPr>
            <a:r>
              <a:rPr lang="et-EE" dirty="0">
                <a:solidFill>
                  <a:schemeClr val="dk1"/>
                </a:solidFill>
                <a:latin typeface="Montserrat"/>
                <a:ea typeface="Montserrat"/>
                <a:cs typeface="Montserrat"/>
                <a:sym typeface="Montserrat"/>
              </a:rPr>
              <a:t>ameti-, kutse- ja erialaliidud, </a:t>
            </a:r>
            <a:r>
              <a:rPr lang="et-EE" dirty="0">
                <a:latin typeface="Montserrat"/>
                <a:ea typeface="Montserrat"/>
                <a:cs typeface="Montserrat"/>
                <a:sym typeface="Montserrat"/>
              </a:rPr>
              <a:t>mis</a:t>
            </a:r>
            <a:r>
              <a:rPr lang="et-EE" dirty="0">
                <a:solidFill>
                  <a:schemeClr val="dk1"/>
                </a:solidFill>
                <a:latin typeface="Montserrat"/>
                <a:ea typeface="Montserrat"/>
                <a:cs typeface="Montserrat"/>
                <a:sym typeface="Montserrat"/>
              </a:rPr>
              <a:t> koondavad ühe ameti, kutse või eriala inimesi, edendavad nende  erialaoskusi või kaitsevad nende huve;</a:t>
            </a:r>
          </a:p>
          <a:p>
            <a:pPr marL="79375" lvl="0" indent="0" algn="l" rtl="0">
              <a:lnSpc>
                <a:spcPct val="90000"/>
              </a:lnSpc>
              <a:spcBef>
                <a:spcPts val="0"/>
              </a:spcBef>
              <a:spcAft>
                <a:spcPts val="0"/>
              </a:spcAft>
              <a:buClr>
                <a:schemeClr val="dk1"/>
              </a:buClr>
              <a:buSzPts val="2350"/>
              <a:buNone/>
            </a:pPr>
            <a:endParaRPr dirty="0">
              <a:latin typeface="Montserrat"/>
              <a:ea typeface="Montserrat"/>
              <a:cs typeface="Montserrat"/>
              <a:sym typeface="Montserrat"/>
            </a:endParaRPr>
          </a:p>
          <a:p>
            <a:pPr marL="457200" lvl="0" indent="-377825" algn="l" rtl="0">
              <a:lnSpc>
                <a:spcPct val="90000"/>
              </a:lnSpc>
              <a:spcBef>
                <a:spcPts val="0"/>
              </a:spcBef>
              <a:spcAft>
                <a:spcPts val="0"/>
              </a:spcAft>
              <a:buClr>
                <a:schemeClr val="dk1"/>
              </a:buClr>
              <a:buSzPts val="2350"/>
              <a:buFont typeface="Montserrat"/>
              <a:buChar char="●"/>
            </a:pPr>
            <a:r>
              <a:rPr lang="et-EE" dirty="0">
                <a:solidFill>
                  <a:schemeClr val="dk1"/>
                </a:solidFill>
                <a:latin typeface="Montserrat"/>
                <a:ea typeface="Montserrat"/>
                <a:cs typeface="Montserrat"/>
                <a:sym typeface="Montserrat"/>
              </a:rPr>
              <a:t>korteri-, </a:t>
            </a:r>
            <a:r>
              <a:rPr lang="et-EE" dirty="0">
                <a:latin typeface="Montserrat"/>
                <a:ea typeface="Montserrat"/>
                <a:cs typeface="Montserrat"/>
                <a:sym typeface="Montserrat"/>
              </a:rPr>
              <a:t>suvila-, aiandus-, </a:t>
            </a:r>
            <a:r>
              <a:rPr lang="et-EE" dirty="0">
                <a:solidFill>
                  <a:schemeClr val="dk1"/>
                </a:solidFill>
                <a:latin typeface="Montserrat"/>
                <a:ea typeface="Montserrat"/>
                <a:cs typeface="Montserrat"/>
                <a:sym typeface="Montserrat"/>
              </a:rPr>
              <a:t>garaaži- jmt ühistud;</a:t>
            </a:r>
            <a:br>
              <a:rPr lang="et-EE" dirty="0">
                <a:solidFill>
                  <a:schemeClr val="dk1"/>
                </a:solidFill>
                <a:latin typeface="Montserrat"/>
                <a:ea typeface="Montserrat"/>
                <a:cs typeface="Montserrat"/>
                <a:sym typeface="Montserrat"/>
              </a:rPr>
            </a:br>
            <a:endParaRPr dirty="0">
              <a:latin typeface="Montserrat"/>
              <a:ea typeface="Montserrat"/>
              <a:cs typeface="Montserrat"/>
              <a:sym typeface="Montserrat"/>
            </a:endParaRPr>
          </a:p>
          <a:p>
            <a:pPr marL="457200" lvl="0" indent="-377825" algn="l" rtl="0">
              <a:lnSpc>
                <a:spcPct val="90000"/>
              </a:lnSpc>
              <a:spcBef>
                <a:spcPts val="0"/>
              </a:spcBef>
              <a:spcAft>
                <a:spcPts val="0"/>
              </a:spcAft>
              <a:buClr>
                <a:schemeClr val="dk1"/>
              </a:buClr>
              <a:buSzPts val="2350"/>
              <a:buFont typeface="Arial"/>
              <a:buChar char="●"/>
            </a:pPr>
            <a:r>
              <a:rPr lang="et-EE" dirty="0">
                <a:solidFill>
                  <a:schemeClr val="dk1"/>
                </a:solidFill>
                <a:latin typeface="Montserrat"/>
                <a:ea typeface="Montserrat"/>
                <a:cs typeface="Montserrat"/>
                <a:sym typeface="Montserrat"/>
              </a:rPr>
              <a:t>ühendused, kui nende </a:t>
            </a:r>
            <a:r>
              <a:rPr lang="et-EE" b="1" dirty="0">
                <a:solidFill>
                  <a:schemeClr val="dk1"/>
                </a:solidFill>
                <a:latin typeface="Montserrat"/>
                <a:ea typeface="Montserrat"/>
                <a:cs typeface="Montserrat"/>
                <a:sym typeface="Montserrat"/>
              </a:rPr>
              <a:t>registrijärgne asukoht</a:t>
            </a:r>
            <a:r>
              <a:rPr lang="et-EE" dirty="0">
                <a:solidFill>
                  <a:schemeClr val="dk1"/>
                </a:solidFill>
                <a:latin typeface="Montserrat"/>
                <a:ea typeface="Montserrat"/>
                <a:cs typeface="Montserrat"/>
                <a:sym typeface="Montserrat"/>
              </a:rPr>
              <a:t> on </a:t>
            </a:r>
            <a:r>
              <a:rPr lang="et-EE" b="1" dirty="0">
                <a:solidFill>
                  <a:schemeClr val="dk1"/>
                </a:solidFill>
                <a:latin typeface="Montserrat"/>
                <a:ea typeface="Montserrat"/>
                <a:cs typeface="Montserrat"/>
                <a:sym typeface="Montserrat"/>
              </a:rPr>
              <a:t>teises </a:t>
            </a:r>
            <a:r>
              <a:rPr lang="et-EE" dirty="0">
                <a:solidFill>
                  <a:schemeClr val="dk1"/>
                </a:solidFill>
                <a:latin typeface="Montserrat"/>
                <a:ea typeface="Montserrat"/>
                <a:cs typeface="Montserrat"/>
                <a:sym typeface="Montserrat"/>
              </a:rPr>
              <a:t>kohaliku omavalitsuse </a:t>
            </a:r>
            <a:r>
              <a:rPr lang="et-EE" b="1" dirty="0">
                <a:solidFill>
                  <a:schemeClr val="dk1"/>
                </a:solidFill>
                <a:latin typeface="Montserrat"/>
                <a:ea typeface="Montserrat"/>
                <a:cs typeface="Montserrat"/>
                <a:sym typeface="Montserrat"/>
              </a:rPr>
              <a:t>üksuses </a:t>
            </a:r>
            <a:r>
              <a:rPr lang="et-EE" dirty="0">
                <a:solidFill>
                  <a:schemeClr val="dk1"/>
                </a:solidFill>
                <a:latin typeface="Montserrat"/>
                <a:ea typeface="Montserrat"/>
                <a:cs typeface="Montserrat"/>
                <a:sym typeface="Montserrat"/>
              </a:rPr>
              <a:t>kui projekti </a:t>
            </a:r>
            <a:r>
              <a:rPr lang="et-EE" b="1" dirty="0">
                <a:solidFill>
                  <a:schemeClr val="dk1"/>
                </a:solidFill>
                <a:latin typeface="Montserrat"/>
                <a:ea typeface="Montserrat"/>
                <a:cs typeface="Montserrat"/>
                <a:sym typeface="Montserrat"/>
              </a:rPr>
              <a:t>sihtgrupp</a:t>
            </a:r>
            <a:r>
              <a:rPr lang="et-EE" dirty="0">
                <a:solidFill>
                  <a:schemeClr val="dk1"/>
                </a:solidFill>
                <a:latin typeface="Montserrat"/>
                <a:ea typeface="Montserrat"/>
                <a:cs typeface="Montserrat"/>
                <a:sym typeface="Montserrat"/>
              </a:rPr>
              <a:t>;</a:t>
            </a:r>
          </a:p>
          <a:p>
            <a:pPr marL="79375" lvl="0" indent="0" algn="l" rtl="0">
              <a:lnSpc>
                <a:spcPct val="90000"/>
              </a:lnSpc>
              <a:spcBef>
                <a:spcPts val="0"/>
              </a:spcBef>
              <a:spcAft>
                <a:spcPts val="0"/>
              </a:spcAft>
              <a:buClr>
                <a:schemeClr val="dk1"/>
              </a:buClr>
              <a:buSzPts val="2350"/>
              <a:buNone/>
            </a:pPr>
            <a:endParaRPr dirty="0">
              <a:latin typeface="Montserrat"/>
              <a:ea typeface="Montserrat"/>
              <a:cs typeface="Montserrat"/>
              <a:sym typeface="Montserrat"/>
            </a:endParaRPr>
          </a:p>
          <a:p>
            <a:pPr marL="457200" lvl="0" indent="-377825" algn="l" rtl="0">
              <a:lnSpc>
                <a:spcPct val="90000"/>
              </a:lnSpc>
              <a:spcBef>
                <a:spcPts val="0"/>
              </a:spcBef>
              <a:spcAft>
                <a:spcPts val="0"/>
              </a:spcAft>
              <a:buClr>
                <a:schemeClr val="dk1"/>
              </a:buClr>
              <a:buSzPts val="2350"/>
              <a:buFont typeface="Arial"/>
              <a:buChar char="●"/>
            </a:pPr>
            <a:r>
              <a:rPr lang="et-EE" dirty="0">
                <a:solidFill>
                  <a:schemeClr val="dk1"/>
                </a:solidFill>
                <a:latin typeface="Montserrat"/>
                <a:ea typeface="Montserrat"/>
                <a:cs typeface="Montserrat"/>
                <a:sym typeface="Montserrat"/>
              </a:rPr>
              <a:t>ühendused, mille tegevuse peamised </a:t>
            </a:r>
            <a:r>
              <a:rPr lang="et-EE" b="1" dirty="0">
                <a:solidFill>
                  <a:schemeClr val="dk1"/>
                </a:solidFill>
                <a:latin typeface="Montserrat"/>
                <a:ea typeface="Montserrat"/>
                <a:cs typeface="Montserrat"/>
                <a:sym typeface="Montserrat"/>
              </a:rPr>
              <a:t>eesmärgid </a:t>
            </a:r>
            <a:r>
              <a:rPr lang="et-EE" dirty="0">
                <a:solidFill>
                  <a:schemeClr val="dk1"/>
                </a:solidFill>
                <a:latin typeface="Montserrat"/>
                <a:ea typeface="Montserrat"/>
                <a:cs typeface="Montserrat"/>
                <a:sym typeface="Montserrat"/>
              </a:rPr>
              <a:t>ja peamine </a:t>
            </a:r>
            <a:r>
              <a:rPr lang="et-EE" b="1" dirty="0">
                <a:solidFill>
                  <a:schemeClr val="dk1"/>
                </a:solidFill>
                <a:latin typeface="Montserrat"/>
                <a:ea typeface="Montserrat"/>
                <a:cs typeface="Montserrat"/>
                <a:sym typeface="Montserrat"/>
              </a:rPr>
              <a:t>sihtgrupp </a:t>
            </a:r>
            <a:r>
              <a:rPr lang="et-EE" dirty="0">
                <a:solidFill>
                  <a:schemeClr val="dk1"/>
                </a:solidFill>
                <a:latin typeface="Montserrat"/>
                <a:ea typeface="Montserrat"/>
                <a:cs typeface="Montserrat"/>
                <a:sym typeface="Montserrat"/>
              </a:rPr>
              <a:t>või projekti sihtgrupp </a:t>
            </a:r>
            <a:r>
              <a:rPr lang="et-EE" b="1" dirty="0">
                <a:solidFill>
                  <a:schemeClr val="dk1"/>
                </a:solidFill>
                <a:latin typeface="Montserrat"/>
                <a:ea typeface="Montserrat"/>
                <a:cs typeface="Montserrat"/>
                <a:sym typeface="Montserrat"/>
              </a:rPr>
              <a:t>ületavad </a:t>
            </a:r>
            <a:r>
              <a:rPr lang="et-EE" dirty="0">
                <a:solidFill>
                  <a:schemeClr val="dk1"/>
                </a:solidFill>
                <a:latin typeface="Montserrat"/>
                <a:ea typeface="Montserrat"/>
                <a:cs typeface="Montserrat"/>
                <a:sym typeface="Montserrat"/>
              </a:rPr>
              <a:t>ühe kohaliku omavalitsuse </a:t>
            </a:r>
            <a:r>
              <a:rPr lang="et-EE" b="1" dirty="0">
                <a:solidFill>
                  <a:schemeClr val="dk1"/>
                </a:solidFill>
                <a:latin typeface="Montserrat"/>
                <a:ea typeface="Montserrat"/>
                <a:cs typeface="Montserrat"/>
                <a:sym typeface="Montserrat"/>
              </a:rPr>
              <a:t>piire</a:t>
            </a:r>
            <a:r>
              <a:rPr lang="et-EE" dirty="0">
                <a:solidFill>
                  <a:schemeClr val="dk1"/>
                </a:solidFill>
                <a:latin typeface="Montserrat"/>
                <a:ea typeface="Montserrat"/>
                <a:cs typeface="Montserrat"/>
                <a:sym typeface="Montserrat"/>
              </a:rPr>
              <a:t>, välja arvatud </a:t>
            </a:r>
            <a:r>
              <a:rPr lang="et-EE" dirty="0">
                <a:latin typeface="Montserrat"/>
                <a:ea typeface="Montserrat"/>
                <a:cs typeface="Montserrat"/>
                <a:sym typeface="Montserrat"/>
              </a:rPr>
              <a:t>määruses</a:t>
            </a:r>
            <a:r>
              <a:rPr lang="et-EE" dirty="0">
                <a:solidFill>
                  <a:schemeClr val="dk1"/>
                </a:solidFill>
                <a:latin typeface="Montserrat"/>
                <a:ea typeface="Montserrat"/>
                <a:cs typeface="Montserrat"/>
                <a:sym typeface="Montserrat"/>
              </a:rPr>
              <a:t> nimetatud erandid.</a:t>
            </a:r>
            <a:endParaRPr dirty="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body" idx="1"/>
          </p:nvPr>
        </p:nvSpPr>
        <p:spPr>
          <a:xfrm>
            <a:off x="426275" y="93550"/>
            <a:ext cx="8518500" cy="653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Nõuded taotlejale</a:t>
            </a:r>
            <a:br>
              <a:rPr lang="et-EE" sz="2350" b="1" dirty="0">
                <a:latin typeface="Montserrat"/>
                <a:ea typeface="Montserrat"/>
                <a:cs typeface="Montserrat"/>
                <a:sym typeface="Montserrat"/>
              </a:rPr>
            </a:br>
            <a:endParaRPr sz="1250" dirty="0">
              <a:latin typeface="Montserrat"/>
              <a:ea typeface="Montserrat"/>
              <a:cs typeface="Montserrat"/>
              <a:sym typeface="Montserrat"/>
            </a:endParaRPr>
          </a:p>
          <a:p>
            <a:pPr marL="457200" lvl="0" indent="-368300" algn="l" rtl="0">
              <a:lnSpc>
                <a:spcPct val="100000"/>
              </a:lnSpc>
              <a:spcBef>
                <a:spcPts val="0"/>
              </a:spcBef>
              <a:spcAft>
                <a:spcPts val="0"/>
              </a:spcAft>
              <a:buSzPts val="2200"/>
              <a:buFont typeface="Arial"/>
              <a:buChar char="●"/>
            </a:pPr>
            <a:r>
              <a:rPr lang="et-EE" sz="1800" dirty="0">
                <a:latin typeface="Montserrat"/>
                <a:ea typeface="Montserrat"/>
                <a:cs typeface="Montserrat"/>
                <a:sym typeface="Montserrat"/>
              </a:rPr>
              <a:t>Hiljemalt taotluse esitamise tähtaja seisuga peab taotlejal olema esitatud </a:t>
            </a:r>
            <a:r>
              <a:rPr lang="et-EE" sz="1800" b="1" dirty="0">
                <a:latin typeface="Montserrat"/>
                <a:ea typeface="Montserrat"/>
                <a:cs typeface="Montserrat"/>
                <a:sym typeface="Montserrat"/>
              </a:rPr>
              <a:t>majandusaasta aruanne</a:t>
            </a:r>
            <a:r>
              <a:rPr lang="et-EE" sz="1800" dirty="0">
                <a:latin typeface="Montserrat"/>
                <a:ea typeface="Montserrat"/>
                <a:cs typeface="Montserrat"/>
                <a:sym typeface="Montserrat"/>
              </a:rPr>
              <a:t>, kui selleks on tekkinud seadusest tulenev kohustus.</a:t>
            </a:r>
          </a:p>
          <a:p>
            <a:pPr marL="88900" lvl="0" indent="0" algn="l" rtl="0">
              <a:lnSpc>
                <a:spcPct val="100000"/>
              </a:lnSpc>
              <a:spcBef>
                <a:spcPts val="0"/>
              </a:spcBef>
              <a:spcAft>
                <a:spcPts val="0"/>
              </a:spcAft>
              <a:buSzPts val="2200"/>
              <a:buNone/>
            </a:pPr>
            <a:endParaRPr sz="1800" dirty="0">
              <a:latin typeface="Montserrat"/>
              <a:ea typeface="Montserrat"/>
              <a:cs typeface="Montserrat"/>
              <a:sym typeface="Montserrat"/>
            </a:endParaRPr>
          </a:p>
          <a:p>
            <a:pPr marL="457200" lvl="0" indent="-368300" algn="l" rtl="0">
              <a:lnSpc>
                <a:spcPct val="100000"/>
              </a:lnSpc>
              <a:spcBef>
                <a:spcPts val="0"/>
              </a:spcBef>
              <a:spcAft>
                <a:spcPts val="0"/>
              </a:spcAft>
              <a:buSzPts val="2200"/>
              <a:buFont typeface="Arial"/>
              <a:buChar char="●"/>
            </a:pPr>
            <a:r>
              <a:rPr lang="et-EE" sz="1800" b="1" dirty="0">
                <a:latin typeface="Montserrat"/>
                <a:ea typeface="Montserrat"/>
                <a:cs typeface="Montserrat"/>
                <a:sym typeface="Montserrat"/>
              </a:rPr>
              <a:t>Ehitusinvesteeringute </a:t>
            </a:r>
            <a:r>
              <a:rPr lang="et-EE" sz="1800" dirty="0">
                <a:latin typeface="Montserrat"/>
                <a:ea typeface="Montserrat"/>
                <a:cs typeface="Montserrat"/>
                <a:sym typeface="Montserrat"/>
              </a:rPr>
              <a:t>puhul peab taotleja olema investeeringuobjekti </a:t>
            </a:r>
            <a:r>
              <a:rPr lang="et-EE" sz="1800" b="1" dirty="0">
                <a:latin typeface="Montserrat"/>
                <a:ea typeface="Montserrat"/>
                <a:cs typeface="Montserrat"/>
                <a:sym typeface="Montserrat"/>
              </a:rPr>
              <a:t>omanik </a:t>
            </a:r>
            <a:r>
              <a:rPr lang="et-EE" sz="1800" dirty="0">
                <a:latin typeface="Montserrat"/>
                <a:ea typeface="Montserrat"/>
                <a:cs typeface="Montserrat"/>
                <a:sym typeface="Montserrat"/>
              </a:rPr>
              <a:t>või tal peab olema selle objekti </a:t>
            </a:r>
            <a:r>
              <a:rPr lang="et-EE" sz="1800" b="1" dirty="0">
                <a:latin typeface="Montserrat"/>
                <a:ea typeface="Montserrat"/>
                <a:cs typeface="Montserrat"/>
                <a:sym typeface="Montserrat"/>
              </a:rPr>
              <a:t>kasutusõigus </a:t>
            </a:r>
            <a:r>
              <a:rPr lang="et-EE" sz="1800" dirty="0">
                <a:latin typeface="Montserrat"/>
                <a:ea typeface="Montserrat"/>
                <a:cs typeface="Montserrat"/>
                <a:sym typeface="Montserrat"/>
              </a:rPr>
              <a:t>ja avaliku kasutuse </a:t>
            </a:r>
            <a:r>
              <a:rPr lang="et-EE" sz="1800" b="1" dirty="0">
                <a:latin typeface="Montserrat"/>
                <a:ea typeface="Montserrat"/>
                <a:cs typeface="Montserrat"/>
                <a:sym typeface="Montserrat"/>
              </a:rPr>
              <a:t>leping </a:t>
            </a:r>
            <a:r>
              <a:rPr lang="et-EE" sz="1800" dirty="0">
                <a:latin typeface="Montserrat"/>
                <a:ea typeface="Montserrat"/>
                <a:cs typeface="Montserrat"/>
                <a:sym typeface="Montserrat"/>
              </a:rPr>
              <a:t>vähemalt </a:t>
            </a:r>
            <a:r>
              <a:rPr lang="et-EE" sz="1800" b="1" dirty="0">
                <a:latin typeface="Montserrat"/>
                <a:ea typeface="Montserrat"/>
                <a:cs typeface="Montserrat"/>
                <a:sym typeface="Montserrat"/>
              </a:rPr>
              <a:t>kolmeks</a:t>
            </a:r>
            <a:r>
              <a:rPr lang="et-EE" sz="1800" dirty="0">
                <a:latin typeface="Montserrat"/>
                <a:ea typeface="Montserrat"/>
                <a:cs typeface="Montserrat"/>
                <a:sym typeface="Montserrat"/>
              </a:rPr>
              <a:t> </a:t>
            </a:r>
            <a:r>
              <a:rPr lang="et-EE" sz="1800" b="1" dirty="0">
                <a:latin typeface="Montserrat"/>
                <a:ea typeface="Montserrat"/>
                <a:cs typeface="Montserrat"/>
                <a:sym typeface="Montserrat"/>
              </a:rPr>
              <a:t>aastaks</a:t>
            </a:r>
            <a:r>
              <a:rPr lang="et-EE" sz="1800" dirty="0">
                <a:latin typeface="Montserrat"/>
                <a:ea typeface="Montserrat"/>
                <a:cs typeface="Montserrat"/>
                <a:sym typeface="Montserrat"/>
              </a:rPr>
              <a:t> arvates projekti lõppemisest.</a:t>
            </a:r>
          </a:p>
          <a:p>
            <a:pPr marL="88900" lvl="0" indent="0" algn="l" rtl="0">
              <a:lnSpc>
                <a:spcPct val="100000"/>
              </a:lnSpc>
              <a:spcBef>
                <a:spcPts val="0"/>
              </a:spcBef>
              <a:spcAft>
                <a:spcPts val="0"/>
              </a:spcAft>
              <a:buSzPts val="2200"/>
              <a:buNone/>
            </a:pPr>
            <a:endParaRPr sz="1800" dirty="0">
              <a:latin typeface="Montserrat"/>
              <a:ea typeface="Montserrat"/>
              <a:cs typeface="Montserrat"/>
              <a:sym typeface="Montserrat"/>
            </a:endParaRPr>
          </a:p>
          <a:p>
            <a:pPr marL="457200" lvl="0" indent="-368300" algn="l" rtl="0">
              <a:lnSpc>
                <a:spcPct val="100000"/>
              </a:lnSpc>
              <a:spcBef>
                <a:spcPts val="0"/>
              </a:spcBef>
              <a:spcAft>
                <a:spcPts val="0"/>
              </a:spcAft>
              <a:buSzPts val="2200"/>
              <a:buFont typeface="Arial"/>
              <a:buChar char="●"/>
            </a:pPr>
            <a:r>
              <a:rPr lang="et-EE" sz="1800" dirty="0">
                <a:latin typeface="Montserrat"/>
                <a:ea typeface="Montserrat"/>
                <a:cs typeface="Montserrat"/>
                <a:sym typeface="Montserrat"/>
              </a:rPr>
              <a:t>Taotleja peab tagama investeeringute ja soetuste puhul nende </a:t>
            </a:r>
            <a:r>
              <a:rPr lang="et-EE" sz="1800" b="1" dirty="0">
                <a:latin typeface="Montserrat"/>
                <a:ea typeface="Montserrat"/>
                <a:cs typeface="Montserrat"/>
                <a:sym typeface="Montserrat"/>
              </a:rPr>
              <a:t>säilimise </a:t>
            </a:r>
            <a:r>
              <a:rPr lang="et-EE" sz="1800" dirty="0">
                <a:latin typeface="Montserrat"/>
                <a:ea typeface="Montserrat"/>
                <a:cs typeface="Montserrat"/>
                <a:sym typeface="Montserrat"/>
              </a:rPr>
              <a:t>ja edasise </a:t>
            </a:r>
            <a:r>
              <a:rPr lang="et-EE" sz="1800" b="1" dirty="0">
                <a:latin typeface="Montserrat"/>
                <a:ea typeface="Montserrat"/>
                <a:cs typeface="Montserrat"/>
                <a:sym typeface="Montserrat"/>
              </a:rPr>
              <a:t>avaliku kasutuse </a:t>
            </a:r>
            <a:r>
              <a:rPr lang="et-EE" sz="1800" dirty="0">
                <a:latin typeface="Montserrat"/>
                <a:ea typeface="Montserrat"/>
                <a:cs typeface="Montserrat"/>
                <a:sym typeface="Montserrat"/>
              </a:rPr>
              <a:t>ning töökorras hoidmise vähemalt </a:t>
            </a:r>
            <a:r>
              <a:rPr lang="et-EE" sz="1800" b="1" dirty="0">
                <a:latin typeface="Montserrat"/>
                <a:ea typeface="Montserrat"/>
                <a:cs typeface="Montserrat"/>
                <a:sym typeface="Montserrat"/>
              </a:rPr>
              <a:t>kolme aasta</a:t>
            </a:r>
            <a:r>
              <a:rPr lang="et-EE" sz="1800" dirty="0">
                <a:latin typeface="Montserrat"/>
                <a:ea typeface="Montserrat"/>
                <a:cs typeface="Montserrat"/>
                <a:sym typeface="Montserrat"/>
              </a:rPr>
              <a:t> jooksul projekti abikõlblikkuse perioodi lõppemisest arvates.</a:t>
            </a:r>
          </a:p>
          <a:p>
            <a:pPr marL="88900" lvl="0" indent="0" algn="l" rtl="0">
              <a:lnSpc>
                <a:spcPct val="100000"/>
              </a:lnSpc>
              <a:spcBef>
                <a:spcPts val="0"/>
              </a:spcBef>
              <a:spcAft>
                <a:spcPts val="0"/>
              </a:spcAft>
              <a:buSzPts val="2200"/>
              <a:buNone/>
            </a:pPr>
            <a:endParaRPr sz="1800" dirty="0">
              <a:latin typeface="Montserrat"/>
              <a:ea typeface="Montserrat"/>
              <a:cs typeface="Montserrat"/>
              <a:sym typeface="Montserrat"/>
            </a:endParaRPr>
          </a:p>
          <a:p>
            <a:pPr marL="457200" lvl="0" indent="-368300" algn="l" rtl="0">
              <a:lnSpc>
                <a:spcPct val="100000"/>
              </a:lnSpc>
              <a:spcBef>
                <a:spcPts val="0"/>
              </a:spcBef>
              <a:spcAft>
                <a:spcPts val="0"/>
              </a:spcAft>
              <a:buSzPts val="2200"/>
              <a:buFont typeface="Arial"/>
              <a:buChar char="●"/>
            </a:pPr>
            <a:r>
              <a:rPr lang="et-EE" sz="1800" dirty="0">
                <a:latin typeface="Montserrat"/>
                <a:ea typeface="Montserrat"/>
                <a:cs typeface="Montserrat"/>
                <a:sym typeface="Montserrat"/>
              </a:rPr>
              <a:t>Taotlejal ei tohi olla riiklike maksude </a:t>
            </a:r>
            <a:r>
              <a:rPr lang="et-EE" sz="1800" b="1" dirty="0">
                <a:latin typeface="Montserrat"/>
                <a:ea typeface="Montserrat"/>
                <a:cs typeface="Montserrat"/>
                <a:sym typeface="Montserrat"/>
              </a:rPr>
              <a:t>võlga</a:t>
            </a:r>
            <a:r>
              <a:rPr lang="et-EE" sz="1800" dirty="0">
                <a:latin typeface="Montserrat"/>
                <a:ea typeface="Montserrat"/>
                <a:cs typeface="Montserrat"/>
                <a:sym typeface="Montserrat"/>
              </a:rPr>
              <a:t>, mis on suurem kui 100</a:t>
            </a:r>
            <a:r>
              <a:rPr lang="et-EE" sz="1800" dirty="0">
                <a:solidFill>
                  <a:srgbClr val="C00000"/>
                </a:solidFill>
                <a:latin typeface="Montserrat"/>
                <a:ea typeface="Montserrat"/>
                <a:cs typeface="Montserrat"/>
                <a:sym typeface="Montserrat"/>
              </a:rPr>
              <a:t> </a:t>
            </a:r>
            <a:r>
              <a:rPr lang="et-EE" sz="1800" dirty="0">
                <a:latin typeface="Montserrat"/>
                <a:ea typeface="Montserrat"/>
                <a:cs typeface="Montserrat"/>
                <a:sym typeface="Montserrat"/>
              </a:rPr>
              <a:t>eurot või varasematest taotlusvoorudest tähtajaks esitamata aruandeid.</a:t>
            </a:r>
          </a:p>
          <a:p>
            <a:pPr marL="88900" lvl="0" indent="0" algn="l" rtl="0">
              <a:lnSpc>
                <a:spcPct val="100000"/>
              </a:lnSpc>
              <a:spcBef>
                <a:spcPts val="0"/>
              </a:spcBef>
              <a:spcAft>
                <a:spcPts val="0"/>
              </a:spcAft>
              <a:buSzPts val="2200"/>
              <a:buNone/>
            </a:pPr>
            <a:endParaRPr sz="1800" dirty="0">
              <a:latin typeface="Montserrat"/>
              <a:ea typeface="Montserrat"/>
              <a:cs typeface="Montserrat"/>
              <a:sym typeface="Montserrat"/>
            </a:endParaRPr>
          </a:p>
          <a:p>
            <a:pPr marL="457200" lvl="0" indent="-368300" algn="l" rtl="0">
              <a:lnSpc>
                <a:spcPct val="100000"/>
              </a:lnSpc>
              <a:spcBef>
                <a:spcPts val="0"/>
              </a:spcBef>
              <a:spcAft>
                <a:spcPts val="0"/>
              </a:spcAft>
              <a:buSzPts val="2200"/>
              <a:buFont typeface="Montserrat"/>
              <a:buChar char="●"/>
            </a:pPr>
            <a:r>
              <a:rPr lang="et-EE" sz="1800" dirty="0">
                <a:latin typeface="Montserrat"/>
                <a:ea typeface="Montserrat"/>
                <a:cs typeface="Montserrat"/>
                <a:sym typeface="Montserrat"/>
              </a:rPr>
              <a:t>Taotleja suhtes ei ole algatatud pankroti- või likvideerimismenetlust.</a:t>
            </a:r>
            <a:endParaRPr sz="1800" dirty="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082a129aab_0_139"/>
          <p:cNvSpPr txBox="1">
            <a:spLocks noGrp="1"/>
          </p:cNvSpPr>
          <p:nvPr>
            <p:ph type="body" idx="1"/>
          </p:nvPr>
        </p:nvSpPr>
        <p:spPr>
          <a:xfrm>
            <a:off x="426275" y="474550"/>
            <a:ext cx="8269500" cy="581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t-EE" sz="3600" b="1" dirty="0">
                <a:latin typeface="Montserrat"/>
                <a:ea typeface="Montserrat"/>
                <a:cs typeface="Montserrat"/>
                <a:sym typeface="Montserrat"/>
              </a:rPr>
              <a:t>Taotlus koosneb</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b="1" dirty="0">
                <a:latin typeface="Montserrat"/>
                <a:ea typeface="Montserrat"/>
                <a:cs typeface="Montserrat"/>
                <a:sym typeface="Montserrat"/>
              </a:rPr>
              <a:t>taotlusvormist</a:t>
            </a:r>
            <a:r>
              <a:rPr lang="et-EE" dirty="0">
                <a:latin typeface="Montserrat"/>
                <a:ea typeface="Montserrat"/>
                <a:cs typeface="Montserrat"/>
                <a:sym typeface="Montserrat"/>
              </a:rPr>
              <a:t>, mis sisaldab ka detailset </a:t>
            </a:r>
            <a:r>
              <a:rPr lang="et-EE" b="1" dirty="0">
                <a:latin typeface="Montserrat"/>
                <a:ea typeface="Montserrat"/>
                <a:cs typeface="Montserrat"/>
                <a:sym typeface="Montserrat"/>
              </a:rPr>
              <a:t>eelarvet </a:t>
            </a:r>
            <a:r>
              <a:rPr lang="et-EE" dirty="0">
                <a:latin typeface="Montserrat"/>
                <a:ea typeface="Montserrat"/>
                <a:cs typeface="Montserrat"/>
                <a:sym typeface="Montserrat"/>
              </a:rPr>
              <a:t>tegevuste lõikes;</a:t>
            </a:r>
          </a:p>
          <a:p>
            <a:pPr marL="79375" lvl="0" indent="0" algn="l" rtl="0">
              <a:lnSpc>
                <a:spcPct val="115000"/>
              </a:lnSpc>
              <a:spcBef>
                <a:spcPts val="0"/>
              </a:spcBef>
              <a:spcAft>
                <a:spcPts val="0"/>
              </a:spcAft>
              <a:buSzPts val="2350"/>
              <a:buNone/>
            </a:pPr>
            <a:endParaRPr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b="1" dirty="0">
                <a:latin typeface="Montserrat"/>
                <a:ea typeface="Montserrat"/>
                <a:cs typeface="Montserrat"/>
                <a:sym typeface="Montserrat"/>
              </a:rPr>
              <a:t>volikirjast</a:t>
            </a:r>
            <a:r>
              <a:rPr lang="et-EE" dirty="0">
                <a:latin typeface="Montserrat"/>
                <a:ea typeface="Montserrat"/>
                <a:cs typeface="Montserrat"/>
                <a:sym typeface="Montserrat"/>
              </a:rPr>
              <a:t>, kui taotleja esindusõiguslik isik tegutseb volikirja alusel;</a:t>
            </a:r>
          </a:p>
          <a:p>
            <a:pPr marL="79375" lvl="0" indent="0" algn="l" rtl="0">
              <a:lnSpc>
                <a:spcPct val="115000"/>
              </a:lnSpc>
              <a:spcBef>
                <a:spcPts val="0"/>
              </a:spcBef>
              <a:spcAft>
                <a:spcPts val="0"/>
              </a:spcAft>
              <a:buSzPts val="2350"/>
              <a:buNone/>
            </a:pPr>
            <a:endParaRPr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b="1" dirty="0">
                <a:latin typeface="Montserrat"/>
                <a:ea typeface="Montserrat"/>
                <a:cs typeface="Montserrat"/>
                <a:sym typeface="Montserrat"/>
              </a:rPr>
              <a:t>ehitusinvesteeringute</a:t>
            </a:r>
            <a:r>
              <a:rPr lang="et-EE" dirty="0">
                <a:latin typeface="Montserrat"/>
                <a:ea typeface="Montserrat"/>
                <a:cs typeface="Montserrat"/>
                <a:sym typeface="Montserrat"/>
              </a:rPr>
              <a:t> puhul (ehitus, renoveerimine, remont vms) on kohustuslikud lisad:</a:t>
            </a:r>
            <a:endParaRPr dirty="0">
              <a:latin typeface="Montserrat"/>
              <a:ea typeface="Montserrat"/>
              <a:cs typeface="Montserrat"/>
              <a:sym typeface="Montserrat"/>
            </a:endParaRPr>
          </a:p>
          <a:p>
            <a:pPr marL="719999" lvl="1" indent="-377825" algn="l" rtl="0">
              <a:lnSpc>
                <a:spcPct val="100000"/>
              </a:lnSpc>
              <a:spcBef>
                <a:spcPts val="0"/>
              </a:spcBef>
              <a:spcAft>
                <a:spcPts val="0"/>
              </a:spcAft>
              <a:buSzPts val="2350"/>
              <a:buChar char="○"/>
            </a:pPr>
            <a:r>
              <a:rPr lang="et-EE" dirty="0">
                <a:latin typeface="Montserrat"/>
                <a:ea typeface="Montserrat"/>
                <a:cs typeface="Montserrat"/>
                <a:sym typeface="Montserrat"/>
              </a:rPr>
              <a:t>objekti omandi- või </a:t>
            </a:r>
            <a:r>
              <a:rPr lang="et-EE" b="1" dirty="0">
                <a:latin typeface="Montserrat"/>
                <a:ea typeface="Montserrat"/>
                <a:cs typeface="Montserrat"/>
                <a:sym typeface="Montserrat"/>
              </a:rPr>
              <a:t>kasutusõigust tõendava dokumendi</a:t>
            </a:r>
            <a:r>
              <a:rPr lang="et-EE" dirty="0">
                <a:latin typeface="Montserrat"/>
                <a:ea typeface="Montserrat"/>
                <a:cs typeface="Montserrat"/>
                <a:sym typeface="Montserrat"/>
              </a:rPr>
              <a:t> koopia; </a:t>
            </a:r>
            <a:endParaRPr dirty="0">
              <a:latin typeface="Montserrat"/>
              <a:ea typeface="Montserrat"/>
              <a:cs typeface="Montserrat"/>
              <a:sym typeface="Montserrat"/>
            </a:endParaRPr>
          </a:p>
          <a:p>
            <a:pPr marL="719999" lvl="1" indent="-377825" algn="l" rtl="0">
              <a:lnSpc>
                <a:spcPct val="100000"/>
              </a:lnSpc>
              <a:spcBef>
                <a:spcPts val="0"/>
              </a:spcBef>
              <a:spcAft>
                <a:spcPts val="0"/>
              </a:spcAft>
              <a:buSzPts val="2350"/>
              <a:buChar char="○"/>
            </a:pPr>
            <a:r>
              <a:rPr lang="et-EE" dirty="0">
                <a:latin typeface="Montserrat"/>
                <a:ea typeface="Montserrat"/>
                <a:cs typeface="Montserrat"/>
                <a:sym typeface="Montserrat"/>
              </a:rPr>
              <a:t>objekti </a:t>
            </a:r>
            <a:r>
              <a:rPr lang="et-EE" b="1" dirty="0">
                <a:latin typeface="Montserrat"/>
                <a:ea typeface="Montserrat"/>
                <a:cs typeface="Montserrat"/>
                <a:sym typeface="Montserrat"/>
              </a:rPr>
              <a:t>avaliku kasutuse</a:t>
            </a:r>
            <a:r>
              <a:rPr lang="et-EE" dirty="0">
                <a:latin typeface="Montserrat"/>
                <a:ea typeface="Montserrat"/>
                <a:cs typeface="Montserrat"/>
                <a:sym typeface="Montserrat"/>
              </a:rPr>
              <a:t> </a:t>
            </a:r>
            <a:r>
              <a:rPr lang="et-EE" b="1" dirty="0">
                <a:latin typeface="Montserrat"/>
                <a:ea typeface="Montserrat"/>
                <a:cs typeface="Montserrat"/>
                <a:sym typeface="Montserrat"/>
              </a:rPr>
              <a:t>lepingu </a:t>
            </a:r>
            <a:r>
              <a:rPr lang="et-EE" dirty="0">
                <a:latin typeface="Montserrat"/>
                <a:ea typeface="Montserrat"/>
                <a:cs typeface="Montserrat"/>
                <a:sym typeface="Montserrat"/>
              </a:rPr>
              <a:t>koopia, kui objekt ei ole taotleja omandis;</a:t>
            </a:r>
            <a:endParaRPr dirty="0">
              <a:latin typeface="Montserrat"/>
              <a:ea typeface="Montserrat"/>
              <a:cs typeface="Montserrat"/>
              <a:sym typeface="Montserrat"/>
            </a:endParaRPr>
          </a:p>
          <a:p>
            <a:pPr marL="719999" lvl="1" indent="-377825" algn="l" rtl="0">
              <a:lnSpc>
                <a:spcPct val="100000"/>
              </a:lnSpc>
              <a:spcBef>
                <a:spcPts val="0"/>
              </a:spcBef>
              <a:spcAft>
                <a:spcPts val="0"/>
              </a:spcAft>
              <a:buSzPts val="2350"/>
              <a:buChar char="○"/>
            </a:pPr>
            <a:r>
              <a:rPr lang="et-EE" dirty="0">
                <a:latin typeface="Montserrat"/>
                <a:ea typeface="Montserrat"/>
                <a:cs typeface="Montserrat"/>
                <a:sym typeface="Montserrat"/>
              </a:rPr>
              <a:t>kohaliku omavalitsuse kirjalik </a:t>
            </a:r>
            <a:r>
              <a:rPr lang="et-EE" b="1" dirty="0">
                <a:latin typeface="Montserrat"/>
                <a:ea typeface="Montserrat"/>
                <a:cs typeface="Montserrat"/>
                <a:sym typeface="Montserrat"/>
              </a:rPr>
              <a:t>kinnitus </a:t>
            </a:r>
            <a:r>
              <a:rPr lang="et-EE" dirty="0">
                <a:latin typeface="Montserrat"/>
                <a:ea typeface="Montserrat"/>
                <a:cs typeface="Montserrat"/>
                <a:sym typeface="Montserrat"/>
              </a:rPr>
              <a:t>selle kohta, kas ja millist kooskõlastust või luba see ehitusinvesteering vajab (või ei vaja).</a:t>
            </a:r>
            <a:endParaRPr dirty="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567800" y="256200"/>
            <a:ext cx="8196000" cy="550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t-EE" sz="3600" b="1" dirty="0">
                <a:latin typeface="Montserrat"/>
                <a:ea typeface="Montserrat"/>
                <a:cs typeface="Montserrat"/>
                <a:sym typeface="Montserrat"/>
              </a:rPr>
              <a:t>Abikõlblikkuse periood</a:t>
            </a:r>
            <a:br>
              <a:rPr lang="et-EE" sz="2350" b="1" dirty="0">
                <a:latin typeface="Montserrat"/>
                <a:ea typeface="Montserrat"/>
                <a:cs typeface="Montserrat"/>
                <a:sym typeface="Montserrat"/>
              </a:rPr>
            </a:br>
            <a:endParaRPr sz="220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a:t>
            </a:r>
            <a:r>
              <a:rPr lang="et-EE" sz="2350" dirty="0">
                <a:solidFill>
                  <a:schemeClr val="dk1"/>
                </a:solidFill>
                <a:latin typeface="Montserrat"/>
                <a:ea typeface="Montserrat"/>
                <a:cs typeface="Montserrat"/>
                <a:sym typeface="Montserrat"/>
              </a:rPr>
              <a:t>aotlusvooru </a:t>
            </a:r>
            <a:r>
              <a:rPr lang="et-EE" sz="2350" b="1" dirty="0">
                <a:solidFill>
                  <a:schemeClr val="dk1"/>
                </a:solidFill>
                <a:latin typeface="Montserrat"/>
                <a:ea typeface="Montserrat"/>
                <a:cs typeface="Montserrat"/>
                <a:sym typeface="Montserrat"/>
              </a:rPr>
              <a:t>abikõlblikkuse </a:t>
            </a:r>
            <a:r>
              <a:rPr lang="et-EE" sz="2350" dirty="0">
                <a:solidFill>
                  <a:schemeClr val="dk1"/>
                </a:solidFill>
                <a:latin typeface="Montserrat"/>
                <a:ea typeface="Montserrat"/>
                <a:cs typeface="Montserrat"/>
                <a:sym typeface="Montserrat"/>
              </a:rPr>
              <a:t>periood kestab </a:t>
            </a:r>
            <a:r>
              <a:rPr lang="et-EE" sz="2350" b="1" dirty="0">
                <a:solidFill>
                  <a:schemeClr val="dk1"/>
                </a:solidFill>
                <a:latin typeface="Montserrat"/>
                <a:ea typeface="Montserrat"/>
                <a:cs typeface="Montserrat"/>
                <a:sym typeface="Montserrat"/>
              </a:rPr>
              <a:t>12 kuud </a:t>
            </a:r>
            <a:r>
              <a:rPr lang="et-EE" sz="2350" dirty="0">
                <a:solidFill>
                  <a:schemeClr val="dk1"/>
                </a:solidFill>
                <a:latin typeface="Montserrat"/>
                <a:ea typeface="Montserrat"/>
                <a:cs typeface="Montserrat"/>
                <a:sym typeface="Montserrat"/>
              </a:rPr>
              <a:t>alates taotluste esitamise täht</a:t>
            </a:r>
            <a:r>
              <a:rPr lang="et-EE" sz="2350" dirty="0">
                <a:latin typeface="Montserrat"/>
                <a:ea typeface="Montserrat"/>
                <a:cs typeface="Montserrat"/>
                <a:sym typeface="Montserrat"/>
              </a:rPr>
              <a:t>ajast</a:t>
            </a:r>
            <a:br>
              <a:rPr lang="et-EE" sz="2350" dirty="0">
                <a:latin typeface="Montserrat"/>
                <a:ea typeface="Montserrat"/>
                <a:cs typeface="Montserrat"/>
                <a:sym typeface="Montserrat"/>
              </a:rPr>
            </a:br>
            <a:r>
              <a:rPr lang="et-EE" sz="2350" dirty="0">
                <a:latin typeface="Montserrat"/>
                <a:ea typeface="Montserrat"/>
                <a:cs typeface="Montserrat"/>
                <a:sym typeface="Montserrat"/>
              </a:rPr>
              <a:t>ehk</a:t>
            </a:r>
            <a:r>
              <a:rPr lang="et-EE" sz="2350" dirty="0">
                <a:solidFill>
                  <a:schemeClr val="dk1"/>
                </a:solidFill>
                <a:latin typeface="Montserrat"/>
                <a:ea typeface="Montserrat"/>
                <a:cs typeface="Montserrat"/>
                <a:sym typeface="Montserrat"/>
              </a:rPr>
              <a:t> </a:t>
            </a:r>
            <a:r>
              <a:rPr lang="et-EE" sz="2350" b="1" dirty="0">
                <a:solidFill>
                  <a:srgbClr val="C00000"/>
                </a:solidFill>
                <a:latin typeface="Montserrat"/>
                <a:ea typeface="Montserrat"/>
                <a:cs typeface="Montserrat"/>
                <a:sym typeface="Montserrat"/>
              </a:rPr>
              <a:t>kevad</a:t>
            </a:r>
            <a:r>
              <a:rPr lang="et-EE" sz="2350" b="1" dirty="0">
                <a:solidFill>
                  <a:srgbClr val="CC0000"/>
                </a:solidFill>
                <a:latin typeface="Montserrat"/>
                <a:ea typeface="Montserrat"/>
                <a:cs typeface="Montserrat"/>
                <a:sym typeface="Montserrat"/>
              </a:rPr>
              <a:t>voorus 02.04.2026 kuni 02.04.2027</a:t>
            </a:r>
            <a:r>
              <a:rPr lang="et-EE" sz="2350" b="1" dirty="0">
                <a:latin typeface="Montserrat"/>
                <a:ea typeface="Montserrat"/>
                <a:cs typeface="Montserrat"/>
                <a:sym typeface="Montserrat"/>
              </a:rPr>
              <a:t>.</a:t>
            </a:r>
            <a:endParaRPr sz="2350" b="1"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Projekti </a:t>
            </a:r>
            <a:r>
              <a:rPr lang="et-EE" sz="2350" b="1" dirty="0">
                <a:latin typeface="Montserrat"/>
                <a:ea typeface="Montserrat"/>
                <a:cs typeface="Montserrat"/>
                <a:sym typeface="Montserrat"/>
              </a:rPr>
              <a:t>tegevused viiakse ellu </a:t>
            </a:r>
            <a:r>
              <a:rPr lang="et-EE" sz="2350" dirty="0">
                <a:latin typeface="Montserrat"/>
                <a:ea typeface="Montserrat"/>
                <a:cs typeface="Montserrat"/>
                <a:sym typeface="Montserrat"/>
              </a:rPr>
              <a:t>ja </a:t>
            </a:r>
            <a:r>
              <a:rPr lang="et-EE" sz="2350" b="1" dirty="0">
                <a:latin typeface="Montserrat"/>
                <a:ea typeface="Montserrat"/>
                <a:cs typeface="Montserrat"/>
                <a:sym typeface="Montserrat"/>
              </a:rPr>
              <a:t>kulud </a:t>
            </a:r>
            <a:r>
              <a:rPr lang="et-EE" sz="2350" dirty="0">
                <a:latin typeface="Montserrat"/>
                <a:ea typeface="Montserrat"/>
                <a:cs typeface="Montserrat"/>
                <a:sym typeface="Montserrat"/>
              </a:rPr>
              <a:t>on </a:t>
            </a:r>
            <a:r>
              <a:rPr lang="et-EE" sz="2350" b="1" dirty="0">
                <a:latin typeface="Montserrat"/>
                <a:ea typeface="Montserrat"/>
                <a:cs typeface="Montserrat"/>
                <a:sym typeface="Montserrat"/>
              </a:rPr>
              <a:t>tekkinud </a:t>
            </a:r>
            <a:r>
              <a:rPr lang="et-EE" sz="2350" dirty="0">
                <a:latin typeface="Montserrat"/>
                <a:ea typeface="Montserrat"/>
                <a:cs typeface="Montserrat"/>
                <a:sym typeface="Montserrat"/>
              </a:rPr>
              <a:t>ning </a:t>
            </a:r>
            <a:r>
              <a:rPr lang="et-EE" sz="2350" b="1" dirty="0">
                <a:latin typeface="Montserrat"/>
                <a:ea typeface="Montserrat"/>
                <a:cs typeface="Montserrat"/>
                <a:sym typeface="Montserrat"/>
              </a:rPr>
              <a:t>tasutud abikõlblikkuse perioodil</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Aruande võib </a:t>
            </a:r>
            <a:r>
              <a:rPr lang="et-EE" sz="2350" dirty="0">
                <a:latin typeface="Montserrat"/>
                <a:ea typeface="Montserrat"/>
                <a:cs typeface="Montserrat"/>
                <a:sym typeface="Montserrat"/>
              </a:rPr>
              <a:t>esitada </a:t>
            </a:r>
            <a:r>
              <a:rPr lang="et-EE" sz="2350" b="1" dirty="0">
                <a:latin typeface="Montserrat"/>
                <a:ea typeface="Montserrat"/>
                <a:cs typeface="Montserrat"/>
                <a:sym typeface="Montserrat"/>
              </a:rPr>
              <a:t>varem</a:t>
            </a:r>
            <a:r>
              <a:rPr lang="et-EE" sz="2350" dirty="0">
                <a:latin typeface="Montserrat"/>
                <a:ea typeface="Montserrat"/>
                <a:cs typeface="Montserrat"/>
                <a:sym typeface="Montserrat"/>
              </a:rPr>
              <a:t>, kui projekt viiakse ellu kiiremini.</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Erandjuhuna saab abikõlblikkuse perioodi pikendada kuni 6 kuu võrra eelkõige toetuse saajast mitteoleneval põhjusel riiklikul või kohalikul tasandil kehtestatud eriolukorra või piirangute tõttu, mis teevad võimatuks projekti elluviimise planeeritud ajal.</a:t>
            </a:r>
            <a:endParaRPr sz="2350" dirty="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276125" y="152400"/>
            <a:ext cx="8623500" cy="649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Abikõlblike kulude üldtingimused</a:t>
            </a:r>
            <a:br>
              <a:rPr lang="et-EE" sz="2200" b="1" dirty="0">
                <a:latin typeface="Montserrat"/>
                <a:ea typeface="Montserrat"/>
                <a:cs typeface="Montserrat"/>
                <a:sym typeface="Montserrat"/>
              </a:rPr>
            </a:br>
            <a:endParaRPr sz="700" b="1"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Kulud peavad olema projekti tegevustega otseselt </a:t>
            </a:r>
            <a:r>
              <a:rPr lang="et-EE" sz="2050" b="1" dirty="0">
                <a:latin typeface="Montserrat"/>
                <a:ea typeface="Montserrat"/>
                <a:cs typeface="Montserrat"/>
                <a:sym typeface="Montserrat"/>
              </a:rPr>
              <a:t>seotud</a:t>
            </a:r>
            <a:r>
              <a:rPr lang="et-EE" sz="2050" dirty="0">
                <a:latin typeface="Montserrat"/>
                <a:ea typeface="Montserrat"/>
                <a:cs typeface="Montserrat"/>
                <a:sym typeface="Montserrat"/>
              </a:rPr>
              <a:t>, </a:t>
            </a:r>
            <a:r>
              <a:rPr lang="et-EE" sz="2050" b="1" dirty="0">
                <a:latin typeface="Montserrat"/>
                <a:ea typeface="Montserrat"/>
                <a:cs typeface="Montserrat"/>
                <a:sym typeface="Montserrat"/>
              </a:rPr>
              <a:t>põhjendatud </a:t>
            </a:r>
            <a:r>
              <a:rPr lang="et-EE" sz="2050" dirty="0">
                <a:latin typeface="Montserrat"/>
                <a:ea typeface="Montserrat"/>
                <a:cs typeface="Montserrat"/>
                <a:sym typeface="Montserrat"/>
              </a:rPr>
              <a:t>ja </a:t>
            </a:r>
            <a:r>
              <a:rPr lang="et-EE" sz="2050" b="1" dirty="0">
                <a:latin typeface="Montserrat"/>
                <a:ea typeface="Montserrat"/>
                <a:cs typeface="Montserrat"/>
                <a:sym typeface="Montserrat"/>
              </a:rPr>
              <a:t>vajalikud </a:t>
            </a:r>
            <a:r>
              <a:rPr lang="et-EE" sz="2050" dirty="0">
                <a:latin typeface="Montserrat"/>
                <a:ea typeface="Montserrat"/>
                <a:cs typeface="Montserrat"/>
                <a:sym typeface="Montserrat"/>
              </a:rPr>
              <a:t>projekti elluviimiseks.</a:t>
            </a:r>
            <a:endParaRPr sz="2050"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K</a:t>
            </a:r>
            <a:r>
              <a:rPr lang="et-EE" sz="2050" dirty="0">
                <a:solidFill>
                  <a:schemeClr val="dk1"/>
                </a:solidFill>
                <a:latin typeface="Montserrat"/>
                <a:ea typeface="Montserrat"/>
                <a:cs typeface="Montserrat"/>
                <a:sym typeface="Montserrat"/>
              </a:rPr>
              <a:t>ulud </a:t>
            </a:r>
            <a:r>
              <a:rPr lang="et-EE" sz="2050" dirty="0">
                <a:latin typeface="Montserrat"/>
                <a:ea typeface="Montserrat"/>
                <a:cs typeface="Montserrat"/>
                <a:sym typeface="Montserrat"/>
              </a:rPr>
              <a:t>on</a:t>
            </a:r>
            <a:r>
              <a:rPr lang="et-EE" sz="2050" dirty="0">
                <a:solidFill>
                  <a:schemeClr val="dk1"/>
                </a:solidFill>
                <a:latin typeface="Montserrat"/>
                <a:ea typeface="Montserrat"/>
                <a:cs typeface="Montserrat"/>
                <a:sym typeface="Montserrat"/>
              </a:rPr>
              <a:t> </a:t>
            </a:r>
            <a:r>
              <a:rPr lang="et-EE" sz="2050" b="1" dirty="0">
                <a:latin typeface="Montserrat"/>
                <a:ea typeface="Montserrat"/>
                <a:cs typeface="Montserrat"/>
                <a:sym typeface="Montserrat"/>
              </a:rPr>
              <a:t>tekkinud </a:t>
            </a:r>
            <a:r>
              <a:rPr lang="et-EE" sz="2050" dirty="0">
                <a:latin typeface="Montserrat"/>
                <a:ea typeface="Montserrat"/>
                <a:cs typeface="Montserrat"/>
                <a:sym typeface="Montserrat"/>
              </a:rPr>
              <a:t>ja kuludokumentide alusel </a:t>
            </a:r>
            <a:r>
              <a:rPr lang="et-EE" sz="2050" b="1" dirty="0">
                <a:latin typeface="Montserrat"/>
                <a:ea typeface="Montserrat"/>
                <a:cs typeface="Montserrat"/>
                <a:sym typeface="Montserrat"/>
              </a:rPr>
              <a:t>tasutud </a:t>
            </a:r>
            <a:r>
              <a:rPr lang="et-EE" sz="2050" dirty="0">
                <a:solidFill>
                  <a:schemeClr val="dk1"/>
                </a:solidFill>
                <a:latin typeface="Montserrat"/>
                <a:ea typeface="Montserrat"/>
                <a:cs typeface="Montserrat"/>
                <a:sym typeface="Montserrat"/>
              </a:rPr>
              <a:t>taotlusvooru </a:t>
            </a:r>
            <a:r>
              <a:rPr lang="et-EE" sz="2050" b="1" dirty="0">
                <a:solidFill>
                  <a:schemeClr val="dk1"/>
                </a:solidFill>
                <a:latin typeface="Montserrat"/>
                <a:ea typeface="Montserrat"/>
                <a:cs typeface="Montserrat"/>
                <a:sym typeface="Montserrat"/>
              </a:rPr>
              <a:t>abikõlblikkuse perioodi jooksul</a:t>
            </a:r>
            <a:r>
              <a:rPr lang="et-EE" sz="2050" dirty="0">
                <a:latin typeface="Montserrat"/>
                <a:ea typeface="Montserrat"/>
                <a:cs typeface="Montserrat"/>
                <a:sym typeface="Montserrat"/>
              </a:rPr>
              <a:t>.</a:t>
            </a:r>
            <a:endParaRPr sz="2050"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K</a:t>
            </a:r>
            <a:r>
              <a:rPr lang="et-EE" sz="2050" dirty="0">
                <a:solidFill>
                  <a:schemeClr val="dk1"/>
                </a:solidFill>
                <a:latin typeface="Montserrat"/>
                <a:ea typeface="Montserrat"/>
                <a:cs typeface="Montserrat"/>
                <a:sym typeface="Montserrat"/>
              </a:rPr>
              <a:t>õik projektiga seotud kulud peavad olema </a:t>
            </a:r>
            <a:r>
              <a:rPr lang="et-EE" sz="2050" b="1" dirty="0">
                <a:solidFill>
                  <a:schemeClr val="dk1"/>
                </a:solidFill>
                <a:latin typeface="Montserrat"/>
                <a:ea typeface="Montserrat"/>
                <a:cs typeface="Montserrat"/>
                <a:sym typeface="Montserrat"/>
              </a:rPr>
              <a:t>tasutud toetuse saaja arvelduskontolt</a:t>
            </a:r>
            <a:r>
              <a:rPr lang="et-EE" sz="2050" dirty="0">
                <a:latin typeface="Montserrat"/>
                <a:ea typeface="Montserrat"/>
                <a:cs typeface="Montserrat"/>
                <a:sym typeface="Montserrat"/>
              </a:rPr>
              <a:t>.</a:t>
            </a:r>
            <a:endParaRPr sz="2050"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K</a:t>
            </a:r>
            <a:r>
              <a:rPr lang="et-EE" sz="2050" dirty="0">
                <a:solidFill>
                  <a:schemeClr val="dk1"/>
                </a:solidFill>
                <a:latin typeface="Montserrat"/>
                <a:ea typeface="Montserrat"/>
                <a:cs typeface="Montserrat"/>
                <a:sym typeface="Montserrat"/>
              </a:rPr>
              <a:t>ulud peavad olema </a:t>
            </a:r>
            <a:r>
              <a:rPr lang="et-EE" sz="2050" b="1" dirty="0">
                <a:solidFill>
                  <a:schemeClr val="dk1"/>
                </a:solidFill>
                <a:latin typeface="Montserrat"/>
                <a:ea typeface="Montserrat"/>
                <a:cs typeface="Montserrat"/>
                <a:sym typeface="Montserrat"/>
              </a:rPr>
              <a:t>tõendatavad </a:t>
            </a:r>
            <a:r>
              <a:rPr lang="et-EE" sz="2050" dirty="0">
                <a:solidFill>
                  <a:schemeClr val="dk1"/>
                </a:solidFill>
                <a:latin typeface="Montserrat"/>
                <a:ea typeface="Montserrat"/>
                <a:cs typeface="Montserrat"/>
                <a:sym typeface="Montserrat"/>
              </a:rPr>
              <a:t>algdokumentidega (arve</a:t>
            </a:r>
            <a:r>
              <a:rPr lang="et-EE" sz="2050" dirty="0">
                <a:latin typeface="Montserrat"/>
                <a:ea typeface="Montserrat"/>
                <a:cs typeface="Montserrat"/>
                <a:sym typeface="Montserrat"/>
              </a:rPr>
              <a:t>d, lepingud</a:t>
            </a:r>
            <a:r>
              <a:rPr lang="et-EE" sz="2050" dirty="0">
                <a:solidFill>
                  <a:schemeClr val="dk1"/>
                </a:solidFill>
                <a:latin typeface="Montserrat"/>
                <a:ea typeface="Montserrat"/>
                <a:cs typeface="Montserrat"/>
                <a:sym typeface="Montserrat"/>
              </a:rPr>
              <a:t>) ja nende tasumine pangakonto </a:t>
            </a:r>
            <a:r>
              <a:rPr lang="et-EE" sz="2050" b="1" dirty="0">
                <a:solidFill>
                  <a:schemeClr val="dk1"/>
                </a:solidFill>
                <a:latin typeface="Montserrat"/>
                <a:ea typeface="Montserrat"/>
                <a:cs typeface="Montserrat"/>
                <a:sym typeface="Montserrat"/>
              </a:rPr>
              <a:t>väljavõttega</a:t>
            </a:r>
            <a:r>
              <a:rPr lang="et-EE" sz="2050" dirty="0">
                <a:latin typeface="Montserrat"/>
                <a:ea typeface="Montserrat"/>
                <a:cs typeface="Montserrat"/>
                <a:sym typeface="Montserrat"/>
              </a:rPr>
              <a:t>.</a:t>
            </a:r>
            <a:endParaRPr sz="2050"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K</a:t>
            </a:r>
            <a:r>
              <a:rPr lang="et-EE" sz="2050" dirty="0">
                <a:solidFill>
                  <a:schemeClr val="dk1"/>
                </a:solidFill>
                <a:latin typeface="Montserrat"/>
                <a:ea typeface="Montserrat"/>
                <a:cs typeface="Montserrat"/>
                <a:sym typeface="Montserrat"/>
              </a:rPr>
              <a:t>ulud peavad olema raamatupidamises selgelt </a:t>
            </a:r>
            <a:r>
              <a:rPr lang="et-EE" sz="2050" b="1" dirty="0">
                <a:solidFill>
                  <a:schemeClr val="dk1"/>
                </a:solidFill>
                <a:latin typeface="Montserrat"/>
                <a:ea typeface="Montserrat"/>
                <a:cs typeface="Montserrat"/>
                <a:sym typeface="Montserrat"/>
              </a:rPr>
              <a:t>eristatavad </a:t>
            </a:r>
            <a:r>
              <a:rPr lang="et-EE" sz="2050" dirty="0">
                <a:solidFill>
                  <a:schemeClr val="dk1"/>
                </a:solidFill>
                <a:latin typeface="Montserrat"/>
                <a:ea typeface="Montserrat"/>
                <a:cs typeface="Montserrat"/>
                <a:sym typeface="Montserrat"/>
              </a:rPr>
              <a:t>teistest ühingu kuludest</a:t>
            </a:r>
            <a:r>
              <a:rPr lang="et-EE" sz="2050" dirty="0">
                <a:latin typeface="Montserrat"/>
                <a:ea typeface="Montserrat"/>
                <a:cs typeface="Montserrat"/>
                <a:sym typeface="Montserrat"/>
              </a:rPr>
              <a:t>.</a:t>
            </a:r>
            <a:endParaRPr sz="2050" dirty="0">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Arial"/>
              <a:buChar char="●"/>
            </a:pPr>
            <a:r>
              <a:rPr lang="et-EE" sz="2050" dirty="0">
                <a:latin typeface="Montserrat"/>
                <a:ea typeface="Montserrat"/>
                <a:cs typeface="Montserrat"/>
                <a:sym typeface="Montserrat"/>
              </a:rPr>
              <a:t>Üle </a:t>
            </a:r>
            <a:r>
              <a:rPr lang="et-EE" sz="2050" b="1" dirty="0">
                <a:solidFill>
                  <a:srgbClr val="C00000"/>
                </a:solidFill>
                <a:latin typeface="Montserrat"/>
                <a:ea typeface="Montserrat"/>
                <a:cs typeface="Montserrat"/>
                <a:sym typeface="Montserrat"/>
              </a:rPr>
              <a:t>1000 euro </a:t>
            </a:r>
            <a:r>
              <a:rPr lang="et-EE" sz="2050" dirty="0">
                <a:latin typeface="Montserrat"/>
                <a:ea typeface="Montserrat"/>
                <a:cs typeface="Montserrat"/>
                <a:sym typeface="Montserrat"/>
              </a:rPr>
              <a:t>maksvate tellitud tööde, teenuste ja vara soetamise puhul tuleb taotluse eelarves kirjeldada </a:t>
            </a:r>
            <a:r>
              <a:rPr lang="et-EE" sz="2050" b="1" dirty="0">
                <a:latin typeface="Montserrat"/>
                <a:ea typeface="Montserrat"/>
                <a:cs typeface="Montserrat"/>
                <a:sym typeface="Montserrat"/>
              </a:rPr>
              <a:t>kahe võrreldava hinnapäringu</a:t>
            </a:r>
            <a:r>
              <a:rPr lang="et-EE" sz="2050" dirty="0">
                <a:latin typeface="Montserrat"/>
                <a:ea typeface="Montserrat"/>
                <a:cs typeface="Montserrat"/>
                <a:sym typeface="Montserrat"/>
              </a:rPr>
              <a:t> tulemused ja valiku </a:t>
            </a:r>
            <a:r>
              <a:rPr lang="et-EE" sz="2050" b="1" dirty="0">
                <a:latin typeface="Montserrat"/>
                <a:ea typeface="Montserrat"/>
                <a:cs typeface="Montserrat"/>
                <a:sym typeface="Montserrat"/>
              </a:rPr>
              <a:t>põhjendused</a:t>
            </a:r>
            <a:r>
              <a:rPr lang="et-EE" sz="2050" dirty="0">
                <a:solidFill>
                  <a:schemeClr val="dk1"/>
                </a:solidFill>
                <a:latin typeface="Montserrat"/>
                <a:ea typeface="Montserrat"/>
                <a:cs typeface="Montserrat"/>
                <a:sym typeface="Montserrat"/>
              </a:rPr>
              <a:t>.</a:t>
            </a:r>
            <a:endParaRPr sz="2050"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g2082a129aab_0_39"/>
          <p:cNvSpPr txBox="1">
            <a:spLocks noGrp="1"/>
          </p:cNvSpPr>
          <p:nvPr>
            <p:ph type="body" idx="1"/>
          </p:nvPr>
        </p:nvSpPr>
        <p:spPr>
          <a:xfrm>
            <a:off x="592275" y="258793"/>
            <a:ext cx="7923000" cy="634041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750"/>
              </a:spcBef>
              <a:spcAft>
                <a:spcPts val="0"/>
              </a:spcAft>
              <a:buSzPts val="1800"/>
              <a:buNone/>
            </a:pPr>
            <a:r>
              <a:rPr lang="et-EE" sz="2000" b="1" dirty="0">
                <a:latin typeface="Montserrat"/>
                <a:ea typeface="Montserrat"/>
                <a:cs typeface="Montserrat"/>
                <a:sym typeface="Montserrat"/>
              </a:rPr>
              <a:t>Maakondlikud nõustajad/</a:t>
            </a:r>
            <a:r>
              <a:rPr lang="et-EE" sz="2000" b="1" dirty="0" err="1">
                <a:latin typeface="Montserrat"/>
                <a:ea typeface="Montserrat"/>
                <a:cs typeface="Montserrat"/>
                <a:sym typeface="Montserrat"/>
              </a:rPr>
              <a:t>menetlejad</a:t>
            </a:r>
            <a:r>
              <a:rPr lang="et-EE" sz="2000" dirty="0">
                <a:latin typeface="Montserrat"/>
                <a:ea typeface="Montserrat"/>
                <a:cs typeface="Montserrat"/>
                <a:sym typeface="Montserrat"/>
              </a:rPr>
              <a:t>:</a:t>
            </a:r>
            <a:br>
              <a:rPr lang="et-EE" sz="2000" dirty="0">
                <a:latin typeface="Montserrat"/>
                <a:ea typeface="Montserrat"/>
                <a:cs typeface="Montserrat"/>
                <a:sym typeface="Montserrat"/>
              </a:rPr>
            </a:br>
            <a:br>
              <a:rPr lang="et-EE" sz="2000" dirty="0">
                <a:latin typeface="Montserrat"/>
                <a:ea typeface="Montserrat"/>
                <a:cs typeface="Montserrat"/>
                <a:sym typeface="Montserrat"/>
              </a:rPr>
            </a:br>
            <a:r>
              <a:rPr lang="et-EE" sz="2000" b="1" u="sng" dirty="0">
                <a:solidFill>
                  <a:schemeClr val="tx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Harjumaa</a:t>
            </a:r>
            <a:r>
              <a:rPr lang="et-EE" sz="2000" u="sng" dirty="0">
                <a:solidFill>
                  <a:schemeClr val="tx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Maret Välja</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Hiiumaa</a:t>
            </a:r>
            <a:r>
              <a:rPr lang="et-EE" sz="2000" u="sng" dirty="0">
                <a:solidFill>
                  <a:schemeClr val="tx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 Arenduskeskus</a:t>
            </a:r>
            <a:r>
              <a:rPr lang="et-EE" sz="2000" dirty="0">
                <a:solidFill>
                  <a:schemeClr val="tx1"/>
                </a:solidFill>
                <a:latin typeface="Montserrat"/>
                <a:ea typeface="Montserrat"/>
                <a:cs typeface="Montserrat"/>
                <a:sym typeface="Montserrat"/>
              </a:rPr>
              <a:t>, Kaja Sõrmus</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Ida-Virumaa</a:t>
            </a:r>
            <a:r>
              <a:rPr lang="et-EE" sz="2000" u="sng" dirty="0">
                <a:solidFill>
                  <a:schemeClr val="tx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Alfred Alt</a:t>
            </a:r>
            <a:endParaRPr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u="sng" dirty="0">
                <a:solidFill>
                  <a:schemeClr val="tx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SA </a:t>
            </a:r>
            <a:r>
              <a:rPr lang="et-EE" b="1" u="sng" dirty="0">
                <a:solidFill>
                  <a:schemeClr val="tx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Järvamaa</a:t>
            </a:r>
            <a:r>
              <a:rPr lang="et-EE" dirty="0">
                <a:solidFill>
                  <a:schemeClr val="tx1"/>
                </a:solidFill>
                <a:latin typeface="Montserrat"/>
                <a:ea typeface="Montserrat"/>
                <a:cs typeface="Montserrat"/>
                <a:sym typeface="Montserrat"/>
              </a:rPr>
              <a:t>, Maile Kesküla</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Jõgevamaa</a:t>
            </a:r>
            <a:r>
              <a:rPr lang="et-EE" sz="2000" u="sng" dirty="0">
                <a:solidFill>
                  <a:schemeClr val="tx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 Arendus- ja Ettevõtluskeskus, </a:t>
            </a:r>
            <a:r>
              <a:rPr lang="et-EE" sz="2000" dirty="0">
                <a:solidFill>
                  <a:schemeClr val="tx1"/>
                </a:solidFill>
                <a:latin typeface="Montserrat"/>
                <a:ea typeface="Montserrat"/>
                <a:cs typeface="Montserrat"/>
                <a:sym typeface="Montserrat"/>
              </a:rPr>
              <a:t>Kersti Kurvits</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u="sng" dirty="0">
                <a:solidFill>
                  <a:schemeClr val="tx1"/>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SA </a:t>
            </a:r>
            <a:r>
              <a:rPr lang="et-EE" sz="2000" b="1" u="sng" dirty="0">
                <a:solidFill>
                  <a:schemeClr val="tx1"/>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Läänemaa</a:t>
            </a:r>
            <a:r>
              <a:rPr lang="et-EE" sz="2000" dirty="0">
                <a:solidFill>
                  <a:schemeClr val="tx1"/>
                </a:solidFill>
                <a:latin typeface="Montserrat"/>
                <a:ea typeface="Montserrat"/>
                <a:cs typeface="Montserrat"/>
                <a:sym typeface="Montserrat"/>
              </a:rPr>
              <a:t>, Maarja Läänesaar</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Lääne-Viru</a:t>
            </a:r>
            <a:r>
              <a:rPr lang="et-EE" sz="2000" u="sng" dirty="0">
                <a:solidFill>
                  <a:schemeClr val="tx1"/>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a:t>
            </a:r>
            <a:r>
              <a:rPr lang="et-EE" dirty="0">
                <a:solidFill>
                  <a:schemeClr val="tx1"/>
                </a:solidFill>
                <a:latin typeface="Montserrat"/>
                <a:ea typeface="Montserrat"/>
                <a:cs typeface="Montserrat"/>
                <a:sym typeface="Montserrat"/>
              </a:rPr>
              <a:t>Liisa Lotta Mumm</a:t>
            </a:r>
            <a:endParaRPr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Clr>
                <a:schemeClr val="dk1"/>
              </a:buClr>
              <a:buSzPts val="1100"/>
              <a:buFont typeface="Arial"/>
              <a:buNone/>
            </a:pPr>
            <a:r>
              <a:rPr lang="et-EE" b="1" u="sng" dirty="0">
                <a:solidFill>
                  <a:schemeClr val="tx1"/>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Pärnumaa</a:t>
            </a:r>
            <a:r>
              <a:rPr lang="et-EE" u="sng" dirty="0">
                <a:solidFill>
                  <a:schemeClr val="tx1"/>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 Omavalitsuste Liit</a:t>
            </a:r>
            <a:r>
              <a:rPr lang="et-EE" dirty="0">
                <a:solidFill>
                  <a:schemeClr val="tx1"/>
                </a:solidFill>
                <a:latin typeface="Montserrat"/>
                <a:ea typeface="Montserrat"/>
                <a:cs typeface="Montserrat"/>
                <a:sym typeface="Montserrat"/>
              </a:rPr>
              <a:t>, Karoliine Aus</a:t>
            </a:r>
            <a:endParaRPr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Põlvamaa</a:t>
            </a:r>
            <a:r>
              <a:rPr lang="et-EE" sz="2000" u="sng" dirty="0">
                <a:solidFill>
                  <a:schemeClr val="tx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Eve Neemsalu</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Raplamaa</a:t>
            </a:r>
            <a:r>
              <a:rPr lang="et-EE" sz="2000" u="sng" dirty="0">
                <a:solidFill>
                  <a:schemeClr val="tx1"/>
                </a:solid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 Arendus- ja Ettevõtluskeskus</a:t>
            </a:r>
            <a:r>
              <a:rPr lang="et-EE" sz="2000" dirty="0">
                <a:solidFill>
                  <a:schemeClr val="tx1"/>
                </a:solidFill>
                <a:latin typeface="Montserrat"/>
                <a:ea typeface="Montserrat"/>
                <a:cs typeface="Montserrat"/>
                <a:sym typeface="Montserrat"/>
              </a:rPr>
              <a:t>, </a:t>
            </a:r>
            <a:r>
              <a:rPr lang="et-EE" dirty="0">
                <a:solidFill>
                  <a:schemeClr val="tx1"/>
                </a:solidFill>
                <a:latin typeface="Montserrat"/>
                <a:ea typeface="Montserrat"/>
                <a:cs typeface="Montserrat"/>
                <a:sym typeface="Montserrat"/>
              </a:rPr>
              <a:t>Age </a:t>
            </a:r>
            <a:r>
              <a:rPr lang="et-EE" dirty="0" err="1">
                <a:solidFill>
                  <a:schemeClr val="tx1"/>
                </a:solidFill>
                <a:latin typeface="Montserrat"/>
                <a:ea typeface="Montserrat"/>
                <a:cs typeface="Montserrat"/>
                <a:sym typeface="Montserrat"/>
              </a:rPr>
              <a:t>Tekku</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Saaremaa</a:t>
            </a:r>
            <a:r>
              <a:rPr lang="et-EE" sz="2000" u="sng" dirty="0">
                <a:solidFill>
                  <a:schemeClr val="tx1"/>
                </a:solid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 Vallavalitsus</a:t>
            </a:r>
            <a:r>
              <a:rPr lang="et-EE" sz="2000">
                <a:solidFill>
                  <a:schemeClr val="tx1"/>
                </a:solidFill>
                <a:latin typeface="Montserrat"/>
                <a:ea typeface="Montserrat"/>
                <a:cs typeface="Montserrat"/>
                <a:sym typeface="Montserrat"/>
              </a:rPr>
              <a:t>, Hanna </a:t>
            </a:r>
            <a:r>
              <a:rPr lang="et-EE">
                <a:solidFill>
                  <a:schemeClr val="tx1"/>
                </a:solidFill>
                <a:latin typeface="Montserrat"/>
                <a:ea typeface="Montserrat"/>
                <a:cs typeface="Montserrat"/>
                <a:sym typeface="Montserrat"/>
              </a:rPr>
              <a:t>Saar </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Tartumaa</a:t>
            </a:r>
            <a:r>
              <a:rPr lang="et-EE" sz="2000" u="sng" dirty="0">
                <a:solidFill>
                  <a:schemeClr val="tx1"/>
                </a:solid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Heili Uuk</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5">
                  <a:extLst>
                    <a:ext uri="{A12FA001-AC4F-418D-AE19-62706E023703}">
                      <ahyp:hlinkClr xmlns:ahyp="http://schemas.microsoft.com/office/drawing/2018/hyperlinkcolor" val="tx"/>
                    </a:ext>
                  </a:extLst>
                </a:hlinkClick>
              </a:rPr>
              <a:t>Valgamaa</a:t>
            </a:r>
            <a:r>
              <a:rPr lang="et-EE" sz="2000" u="sng" dirty="0">
                <a:solidFill>
                  <a:schemeClr val="tx1"/>
                </a:solidFill>
                <a:latin typeface="Montserrat"/>
                <a:ea typeface="Montserrat"/>
                <a:cs typeface="Montserrat"/>
                <a:sym typeface="Montserrat"/>
                <a:hlinkClick r:id="rId15">
                  <a:extLst>
                    <a:ext uri="{A12FA001-AC4F-418D-AE19-62706E023703}">
                      <ahyp:hlinkClr xmlns:ahyp="http://schemas.microsoft.com/office/drawing/2018/hyperlinkcolor" val="tx"/>
                    </a:ext>
                  </a:extLst>
                </a:hlinkClick>
              </a:rPr>
              <a:t> Arenguagentuur</a:t>
            </a:r>
            <a:r>
              <a:rPr lang="et-EE" sz="2000" dirty="0">
                <a:solidFill>
                  <a:schemeClr val="tx1"/>
                </a:solidFill>
                <a:latin typeface="Montserrat"/>
                <a:ea typeface="Montserrat"/>
                <a:cs typeface="Montserrat"/>
                <a:sym typeface="Montserrat"/>
              </a:rPr>
              <a:t>, Aet Arula-Piir</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6">
                  <a:extLst>
                    <a:ext uri="{A12FA001-AC4F-418D-AE19-62706E023703}">
                      <ahyp:hlinkClr xmlns:ahyp="http://schemas.microsoft.com/office/drawing/2018/hyperlinkcolor" val="tx"/>
                    </a:ext>
                  </a:extLst>
                </a:hlinkClick>
              </a:rPr>
              <a:t>Viljandimaa</a:t>
            </a:r>
            <a:r>
              <a:rPr lang="et-EE" sz="2000" u="sng" dirty="0">
                <a:solidFill>
                  <a:schemeClr val="tx1"/>
                </a:solidFill>
                <a:latin typeface="Montserrat"/>
                <a:ea typeface="Montserrat"/>
                <a:cs typeface="Montserrat"/>
                <a:sym typeface="Montserrat"/>
                <a:hlinkClick r:id="rId16">
                  <a:extLst>
                    <a:ext uri="{A12FA001-AC4F-418D-AE19-62706E023703}">
                      <ahyp:hlinkClr xmlns:ahyp="http://schemas.microsoft.com/office/drawing/2018/hyperlinkcolor" val="tx"/>
                    </a:ext>
                  </a:extLst>
                </a:hlinkClick>
              </a:rPr>
              <a:t> Omavalitsuste Liit</a:t>
            </a:r>
            <a:r>
              <a:rPr lang="et-EE" sz="2000" dirty="0">
                <a:solidFill>
                  <a:schemeClr val="tx1"/>
                </a:solidFill>
                <a:latin typeface="Montserrat"/>
                <a:ea typeface="Montserrat"/>
                <a:cs typeface="Montserrat"/>
                <a:sym typeface="Montserrat"/>
              </a:rPr>
              <a:t>, K</a:t>
            </a:r>
            <a:r>
              <a:rPr lang="et-EE" dirty="0">
                <a:solidFill>
                  <a:schemeClr val="tx1"/>
                </a:solidFill>
                <a:latin typeface="Montserrat"/>
                <a:ea typeface="Montserrat"/>
                <a:cs typeface="Montserrat"/>
                <a:sym typeface="Montserrat"/>
              </a:rPr>
              <a:t>rista </a:t>
            </a:r>
            <a:r>
              <a:rPr lang="et-EE" dirty="0" err="1">
                <a:solidFill>
                  <a:schemeClr val="tx1"/>
                </a:solidFill>
                <a:latin typeface="Montserrat"/>
                <a:ea typeface="Montserrat"/>
                <a:cs typeface="Montserrat"/>
                <a:sym typeface="Montserrat"/>
              </a:rPr>
              <a:t>Ojamäe</a:t>
            </a:r>
            <a:endParaRPr sz="2000" dirty="0">
              <a:solidFill>
                <a:schemeClr val="tx1"/>
              </a:solidFill>
              <a:latin typeface="Montserrat"/>
              <a:ea typeface="Montserrat"/>
              <a:cs typeface="Montserrat"/>
              <a:sym typeface="Montserrat"/>
            </a:endParaRPr>
          </a:p>
          <a:p>
            <a:pPr marL="0" lvl="0" indent="0" rtl="0">
              <a:lnSpc>
                <a:spcPct val="90000"/>
              </a:lnSpc>
              <a:spcBef>
                <a:spcPts val="750"/>
              </a:spcBef>
              <a:spcAft>
                <a:spcPts val="0"/>
              </a:spcAft>
              <a:buSzPts val="1800"/>
              <a:buNone/>
            </a:pPr>
            <a:r>
              <a:rPr lang="et-EE" sz="2000" b="1" u="sng" dirty="0">
                <a:solidFill>
                  <a:schemeClr val="tx1"/>
                </a:solidFill>
                <a:latin typeface="Montserrat"/>
                <a:ea typeface="Montserrat"/>
                <a:cs typeface="Montserrat"/>
                <a:sym typeface="Montserrat"/>
                <a:hlinkClick r:id="rId17">
                  <a:extLst>
                    <a:ext uri="{A12FA001-AC4F-418D-AE19-62706E023703}">
                      <ahyp:hlinkClr xmlns:ahyp="http://schemas.microsoft.com/office/drawing/2018/hyperlinkcolor" val="tx"/>
                    </a:ext>
                  </a:extLst>
                </a:hlinkClick>
              </a:rPr>
              <a:t>Võrumaa</a:t>
            </a:r>
            <a:r>
              <a:rPr lang="et-EE" sz="2000" u="sng" dirty="0">
                <a:solidFill>
                  <a:schemeClr val="tx1"/>
                </a:solidFill>
                <a:latin typeface="Montserrat"/>
                <a:ea typeface="Montserrat"/>
                <a:cs typeface="Montserrat"/>
                <a:sym typeface="Montserrat"/>
                <a:hlinkClick r:id="rId17">
                  <a:extLst>
                    <a:ext uri="{A12FA001-AC4F-418D-AE19-62706E023703}">
                      <ahyp:hlinkClr xmlns:ahyp="http://schemas.microsoft.com/office/drawing/2018/hyperlinkcolor" val="tx"/>
                    </a:ext>
                  </a:extLst>
                </a:hlinkClick>
              </a:rPr>
              <a:t> Arenduskeskus</a:t>
            </a:r>
            <a:r>
              <a:rPr lang="et-EE" sz="2000" dirty="0">
                <a:solidFill>
                  <a:schemeClr val="tx1"/>
                </a:solidFill>
                <a:latin typeface="Montserrat"/>
                <a:ea typeface="Montserrat"/>
                <a:cs typeface="Montserrat"/>
                <a:sym typeface="Montserrat"/>
              </a:rPr>
              <a:t>, </a:t>
            </a:r>
            <a:r>
              <a:rPr lang="et-EE" dirty="0">
                <a:solidFill>
                  <a:schemeClr val="tx1"/>
                </a:solidFill>
                <a:latin typeface="Montserrat"/>
                <a:ea typeface="Montserrat"/>
                <a:cs typeface="Montserrat"/>
                <a:sym typeface="Montserrat"/>
              </a:rPr>
              <a:t>Kaire Trumm</a:t>
            </a:r>
            <a:endParaRPr sz="2000" dirty="0">
              <a:solidFill>
                <a:schemeClr val="tx1"/>
              </a:solidFill>
              <a:latin typeface="Montserrat"/>
              <a:ea typeface="Montserrat"/>
              <a:cs typeface="Montserrat"/>
              <a:sym typeface="Montserrat"/>
            </a:endParaRPr>
          </a:p>
          <a:p>
            <a:pPr marL="0" lvl="0" indent="0" algn="ctr" rtl="0">
              <a:lnSpc>
                <a:spcPct val="90000"/>
              </a:lnSpc>
              <a:spcBef>
                <a:spcPts val="750"/>
              </a:spcBef>
              <a:spcAft>
                <a:spcPts val="0"/>
              </a:spcAft>
              <a:buSzPts val="1800"/>
              <a:buNone/>
            </a:pPr>
            <a:endParaRPr sz="2000" dirty="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57200" y="163276"/>
            <a:ext cx="8229600" cy="53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Mitteabikõlblikud kulud</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K</a:t>
            </a:r>
            <a:r>
              <a:rPr lang="et-EE" sz="2050" dirty="0">
                <a:solidFill>
                  <a:schemeClr val="dk1"/>
                </a:solidFill>
                <a:latin typeface="Montserrat"/>
                <a:ea typeface="Montserrat"/>
                <a:cs typeface="Montserrat"/>
                <a:sym typeface="Montserrat"/>
              </a:rPr>
              <a:t>ulud, mis ei vasta abikõlblike kulude </a:t>
            </a:r>
            <a:r>
              <a:rPr lang="et-EE" sz="2050" dirty="0">
                <a:latin typeface="Montserrat"/>
                <a:ea typeface="Montserrat"/>
                <a:cs typeface="Montserrat"/>
                <a:sym typeface="Montserrat"/>
              </a:rPr>
              <a:t>üldtingimustele.</a:t>
            </a:r>
            <a:r>
              <a:rPr lang="et-EE" sz="2050" dirty="0">
                <a:solidFill>
                  <a:schemeClr val="dk1"/>
                </a:solidFill>
                <a:latin typeface="Montserrat"/>
                <a:ea typeface="Montserrat"/>
                <a:cs typeface="Montserrat"/>
                <a:sym typeface="Montserrat"/>
              </a:rPr>
              <a:t> </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050" dirty="0">
                <a:latin typeface="Montserrat"/>
                <a:ea typeface="Montserrat"/>
                <a:cs typeface="Montserrat"/>
                <a:sym typeface="Montserrat"/>
              </a:rPr>
              <a:t>Kulud, mis on tehtud toetuse saaja ja temaga seotud </a:t>
            </a:r>
            <a:r>
              <a:rPr lang="et-EE" sz="2050" b="1" dirty="0">
                <a:latin typeface="Montserrat"/>
                <a:ea typeface="Montserrat"/>
                <a:cs typeface="Montserrat"/>
                <a:sym typeface="Montserrat"/>
              </a:rPr>
              <a:t>isikute </a:t>
            </a:r>
            <a:r>
              <a:rPr lang="et-EE" sz="2050" dirty="0">
                <a:latin typeface="Montserrat"/>
                <a:ea typeface="Montserrat"/>
                <a:cs typeface="Montserrat"/>
                <a:sym typeface="Montserrat"/>
              </a:rPr>
              <a:t>huvide </a:t>
            </a:r>
            <a:r>
              <a:rPr lang="et-EE" sz="2050" b="1" dirty="0">
                <a:latin typeface="Montserrat"/>
                <a:ea typeface="Montserrat"/>
                <a:cs typeface="Montserrat"/>
                <a:sym typeface="Montserrat"/>
              </a:rPr>
              <a:t>konflikti </a:t>
            </a:r>
            <a:r>
              <a:rPr lang="et-EE" sz="2050" dirty="0">
                <a:latin typeface="Montserrat"/>
                <a:ea typeface="Montserrat"/>
                <a:cs typeface="Montserrat"/>
                <a:sym typeface="Montserrat"/>
              </a:rPr>
              <a:t>olukorras (v.a juhul kui toetuse saaja on esitanud ühingu üldkoosoleku protokolli tehinguga nõustumise kohta).</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Projekti elluviimise seisukohast muud põhjendamatud ja ebaolulised kulud (alkoholi- ja tubakatoodete kulud, panga ülekande- ja hooldustasud, kindlustamiskulud, intressid, viivised, trahvid jne).</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Kulud projekti raamatupidamisele.</a:t>
            </a:r>
            <a:endParaRPr sz="2050" dirty="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082a129aab_0_150"/>
          <p:cNvSpPr txBox="1">
            <a:spLocks noGrp="1"/>
          </p:cNvSpPr>
          <p:nvPr>
            <p:ph type="body" idx="1"/>
          </p:nvPr>
        </p:nvSpPr>
        <p:spPr>
          <a:xfrm>
            <a:off x="457200" y="564565"/>
            <a:ext cx="8229600" cy="53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t-EE" sz="3600" b="1" dirty="0">
                <a:latin typeface="Montserrat"/>
                <a:ea typeface="Montserrat"/>
                <a:cs typeface="Montserrat"/>
                <a:sym typeface="Montserrat"/>
              </a:rPr>
              <a:t>Mitteabikõlblikud kulud</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Projektijuhtimise kulud </a:t>
            </a:r>
            <a:r>
              <a:rPr lang="et-EE" sz="2050" dirty="0" err="1">
                <a:latin typeface="Montserrat"/>
                <a:ea typeface="Montserrat"/>
                <a:cs typeface="Montserrat"/>
                <a:sym typeface="Montserrat"/>
              </a:rPr>
              <a:t>sisseostetud</a:t>
            </a:r>
            <a:r>
              <a:rPr lang="et-EE" sz="2050" dirty="0">
                <a:latin typeface="Montserrat"/>
                <a:ea typeface="Montserrat"/>
                <a:cs typeface="Montserrat"/>
                <a:sym typeface="Montserrat"/>
              </a:rPr>
              <a:t> teenusena teiselt  juriidiliselt isikult ja FIE-</a:t>
            </a:r>
            <a:r>
              <a:rPr lang="et-EE" sz="2050" dirty="0" err="1">
                <a:latin typeface="Montserrat"/>
                <a:ea typeface="Montserrat"/>
                <a:cs typeface="Montserrat"/>
                <a:sym typeface="Montserrat"/>
              </a:rPr>
              <a:t>lt</a:t>
            </a:r>
            <a:r>
              <a:rPr lang="et-EE" sz="2050"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dirty="0">
                <a:latin typeface="Montserrat"/>
                <a:ea typeface="Montserrat"/>
                <a:cs typeface="Montserrat"/>
                <a:sym typeface="Montserrat"/>
              </a:rPr>
              <a:t>Esinduskulud, </a:t>
            </a:r>
            <a:r>
              <a:rPr lang="et-EE" sz="2050" b="1" dirty="0">
                <a:latin typeface="Montserrat"/>
                <a:ea typeface="Montserrat"/>
                <a:cs typeface="Montserrat"/>
                <a:sym typeface="Montserrat"/>
              </a:rPr>
              <a:t>meened, auhinnad ja kingitused</a:t>
            </a:r>
            <a:r>
              <a:rPr lang="et-EE" sz="2050"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Amortisatsioonikulud.</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Organisatsioonide liikmemaksud.</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Riiklikud maksud ja lõivud, mis on riigi poolt taotlejale tagastatavad (näiteks </a:t>
            </a:r>
            <a:r>
              <a:rPr lang="et-EE" sz="2050" b="1" dirty="0">
                <a:latin typeface="Montserrat"/>
                <a:ea typeface="Montserrat"/>
                <a:cs typeface="Montserrat"/>
                <a:sym typeface="Montserrat"/>
              </a:rPr>
              <a:t>käibemaks</a:t>
            </a:r>
            <a:r>
              <a:rPr lang="et-EE" sz="2050" dirty="0">
                <a:latin typeface="Montserrat"/>
                <a:ea typeface="Montserrat"/>
                <a:cs typeface="Montserrat"/>
                <a:sym typeface="Montserrat"/>
              </a:rPr>
              <a:t>, kui MTÜ on käibemaksukohuslane).</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Kulud, mis ei ole projekti tegevustega otseselt seotud, sh toetuse saaja igapäevased haldus-, transpordi-, sidevahendite-, majandamis- ja kontorikulud.</a:t>
            </a:r>
            <a:endParaRPr sz="2050" dirty="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533400" y="708650"/>
            <a:ext cx="8077200" cy="545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000"/>
              <a:buFont typeface="Arial"/>
              <a:buNone/>
            </a:pPr>
            <a:r>
              <a:rPr lang="et-EE" sz="3600" b="1" dirty="0">
                <a:latin typeface="Montserrat"/>
                <a:ea typeface="Montserrat"/>
                <a:cs typeface="Montserrat"/>
                <a:sym typeface="Montserrat"/>
              </a:rPr>
              <a:t>Meetme “Kogukonna areng” mitteabikõlblikud kulud</a:t>
            </a:r>
            <a:endParaRPr sz="3600" b="1" dirty="0">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sz="2350" dirty="0">
              <a:solidFill>
                <a:srgbClr val="000000"/>
              </a:solidFill>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dirty="0">
                <a:solidFill>
                  <a:srgbClr val="000000"/>
                </a:solidFill>
                <a:latin typeface="Montserrat"/>
                <a:ea typeface="Montserrat"/>
                <a:cs typeface="Montserrat"/>
                <a:sym typeface="Montserrat"/>
              </a:rPr>
              <a:t>Hoonete, rajatiste ja ruumide </a:t>
            </a:r>
            <a:r>
              <a:rPr lang="et-EE" sz="2050" b="1" dirty="0">
                <a:solidFill>
                  <a:srgbClr val="000000"/>
                </a:solidFill>
                <a:latin typeface="Montserrat"/>
                <a:ea typeface="Montserrat"/>
                <a:cs typeface="Montserrat"/>
                <a:sym typeface="Montserrat"/>
              </a:rPr>
              <a:t>ehitus</a:t>
            </a:r>
            <a:r>
              <a:rPr lang="et-EE" sz="2050" dirty="0">
                <a:solidFill>
                  <a:srgbClr val="000000"/>
                </a:solidFill>
                <a:latin typeface="Montserrat"/>
                <a:ea typeface="Montserrat"/>
                <a:cs typeface="Montserrat"/>
                <a:sym typeface="Montserrat"/>
              </a:rPr>
              <a:t>-, </a:t>
            </a:r>
            <a:r>
              <a:rPr lang="et-EE" sz="2050" b="1" dirty="0">
                <a:solidFill>
                  <a:srgbClr val="000000"/>
                </a:solidFill>
                <a:latin typeface="Montserrat"/>
                <a:ea typeface="Montserrat"/>
                <a:cs typeface="Montserrat"/>
                <a:sym typeface="Montserrat"/>
              </a:rPr>
              <a:t>rekonstrueerimis</a:t>
            </a:r>
            <a:r>
              <a:rPr lang="et-EE" sz="2050" dirty="0">
                <a:solidFill>
                  <a:srgbClr val="000000"/>
                </a:solidFill>
                <a:latin typeface="Montserrat"/>
                <a:ea typeface="Montserrat"/>
                <a:cs typeface="Montserrat"/>
                <a:sym typeface="Montserrat"/>
              </a:rPr>
              <a:t>- ja </a:t>
            </a:r>
            <a:r>
              <a:rPr lang="et-EE" sz="2050" b="1" dirty="0">
                <a:solidFill>
                  <a:srgbClr val="000000"/>
                </a:solidFill>
                <a:latin typeface="Montserrat"/>
                <a:ea typeface="Montserrat"/>
                <a:cs typeface="Montserrat"/>
                <a:sym typeface="Montserrat"/>
              </a:rPr>
              <a:t>remonttööde</a:t>
            </a:r>
            <a:r>
              <a:rPr lang="et-EE" sz="2050" dirty="0">
                <a:solidFill>
                  <a:srgbClr val="000000"/>
                </a:solidFill>
                <a:latin typeface="Montserrat"/>
                <a:ea typeface="Montserrat"/>
                <a:cs typeface="Montserrat"/>
                <a:sym typeface="Montserrat"/>
              </a:rPr>
              <a:t> kulud.</a:t>
            </a:r>
          </a:p>
          <a:p>
            <a:pPr marL="79375" lvl="0" indent="0" algn="l" rtl="0">
              <a:lnSpc>
                <a:spcPct val="115000"/>
              </a:lnSpc>
              <a:spcBef>
                <a:spcPts val="0"/>
              </a:spcBef>
              <a:spcAft>
                <a:spcPts val="0"/>
              </a:spcAft>
              <a:buClr>
                <a:srgbClr val="000000"/>
              </a:buClr>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dirty="0">
                <a:solidFill>
                  <a:srgbClr val="000000"/>
                </a:solidFill>
                <a:latin typeface="Montserrat"/>
                <a:ea typeface="Montserrat"/>
                <a:cs typeface="Montserrat"/>
                <a:sym typeface="Montserrat"/>
              </a:rPr>
              <a:t>Üle </a:t>
            </a:r>
            <a:r>
              <a:rPr lang="et-EE" sz="2050" b="1" dirty="0">
                <a:solidFill>
                  <a:srgbClr val="000000"/>
                </a:solidFill>
                <a:latin typeface="Montserrat"/>
                <a:ea typeface="Montserrat"/>
                <a:cs typeface="Montserrat"/>
                <a:sym typeface="Montserrat"/>
              </a:rPr>
              <a:t>100 euro</a:t>
            </a:r>
            <a:r>
              <a:rPr lang="et-EE" sz="2050" dirty="0">
                <a:solidFill>
                  <a:srgbClr val="000000"/>
                </a:solidFill>
                <a:latin typeface="Montserrat"/>
                <a:ea typeface="Montserrat"/>
                <a:cs typeface="Montserrat"/>
                <a:sym typeface="Montserrat"/>
              </a:rPr>
              <a:t> maksvate </a:t>
            </a:r>
            <a:r>
              <a:rPr lang="et-EE" sz="2050" b="1" dirty="0">
                <a:solidFill>
                  <a:srgbClr val="000000"/>
                </a:solidFill>
                <a:latin typeface="Montserrat"/>
                <a:ea typeface="Montserrat"/>
                <a:cs typeface="Montserrat"/>
                <a:sym typeface="Montserrat"/>
              </a:rPr>
              <a:t>seadmete </a:t>
            </a:r>
            <a:r>
              <a:rPr lang="et-EE" sz="2050" dirty="0">
                <a:solidFill>
                  <a:srgbClr val="000000"/>
                </a:solidFill>
                <a:latin typeface="Montserrat"/>
                <a:ea typeface="Montserrat"/>
                <a:cs typeface="Montserrat"/>
                <a:sym typeface="Montserrat"/>
              </a:rPr>
              <a:t>soetamine (sh tööriistad, masinad, elektroonilised seadmed jms), mille eeldatav kasutusiga on oluliselt pikem kui projekti elluviimise periood ja mida on võimalik projekti tegevusteks rentida või laenata.</a:t>
            </a:r>
          </a:p>
          <a:p>
            <a:pPr marL="79375" lvl="0" indent="0" algn="l" rtl="0">
              <a:lnSpc>
                <a:spcPct val="115000"/>
              </a:lnSpc>
              <a:spcBef>
                <a:spcPts val="0"/>
              </a:spcBef>
              <a:spcAft>
                <a:spcPts val="0"/>
              </a:spcAft>
              <a:buClr>
                <a:srgbClr val="000000"/>
              </a:buClr>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dirty="0">
                <a:solidFill>
                  <a:srgbClr val="000000"/>
                </a:solidFill>
                <a:latin typeface="Montserrat"/>
                <a:ea typeface="Montserrat"/>
                <a:cs typeface="Montserrat"/>
                <a:sym typeface="Montserrat"/>
              </a:rPr>
              <a:t>Kulud </a:t>
            </a:r>
            <a:r>
              <a:rPr lang="et-EE" sz="2050" b="1" dirty="0">
                <a:solidFill>
                  <a:srgbClr val="000000"/>
                </a:solidFill>
                <a:latin typeface="Montserrat"/>
                <a:ea typeface="Montserrat"/>
                <a:cs typeface="Montserrat"/>
                <a:sym typeface="Montserrat"/>
              </a:rPr>
              <a:t>toiduainetele </a:t>
            </a:r>
            <a:r>
              <a:rPr lang="et-EE" sz="2050" dirty="0">
                <a:solidFill>
                  <a:srgbClr val="000000"/>
                </a:solidFill>
                <a:latin typeface="Montserrat"/>
                <a:ea typeface="Montserrat"/>
                <a:cs typeface="Montserrat"/>
                <a:sym typeface="Montserrat"/>
              </a:rPr>
              <a:t>ja </a:t>
            </a:r>
            <a:r>
              <a:rPr lang="et-EE" sz="2050" b="1" dirty="0">
                <a:solidFill>
                  <a:srgbClr val="000000"/>
                </a:solidFill>
                <a:latin typeface="Montserrat"/>
                <a:ea typeface="Montserrat"/>
                <a:cs typeface="Montserrat"/>
                <a:sym typeface="Montserrat"/>
              </a:rPr>
              <a:t>toitlustusele</a:t>
            </a:r>
            <a:r>
              <a:rPr lang="et-EE" sz="2050" dirty="0">
                <a:solidFill>
                  <a:srgbClr val="000000"/>
                </a:solidFill>
                <a:latin typeface="Montserrat"/>
                <a:ea typeface="Montserrat"/>
                <a:cs typeface="Montserrat"/>
                <a:sym typeface="Montserrat"/>
              </a:rPr>
              <a:t>, mis </a:t>
            </a:r>
            <a:r>
              <a:rPr lang="et-EE" sz="2050" b="1" dirty="0">
                <a:solidFill>
                  <a:srgbClr val="000000"/>
                </a:solidFill>
                <a:latin typeface="Montserrat"/>
                <a:ea typeface="Montserrat"/>
                <a:cs typeface="Montserrat"/>
                <a:sym typeface="Montserrat"/>
              </a:rPr>
              <a:t>ületavad 10% projekti abikõlblikest kuludest</a:t>
            </a:r>
            <a:r>
              <a:rPr lang="et-EE" sz="2050" dirty="0">
                <a:solidFill>
                  <a:srgbClr val="000000"/>
                </a:solidFill>
                <a:latin typeface="Montserrat"/>
                <a:ea typeface="Montserrat"/>
                <a:cs typeface="Montserrat"/>
                <a:sym typeface="Montserrat"/>
              </a:rPr>
              <a:t>.</a:t>
            </a:r>
            <a:endParaRPr sz="2050" dirty="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457200" y="134303"/>
            <a:ext cx="8077200" cy="56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000"/>
              <a:buFont typeface="Arial"/>
              <a:buNone/>
            </a:pPr>
            <a:r>
              <a:rPr lang="et-EE" sz="3400" b="1" dirty="0">
                <a:latin typeface="Montserrat"/>
                <a:ea typeface="Montserrat"/>
                <a:cs typeface="Montserrat"/>
                <a:sym typeface="Montserrat"/>
              </a:rPr>
              <a:t>Meetme „Investeeringud ja kogukonnateenuste arendamine“ mitteabikõlblikud kulud</a:t>
            </a:r>
            <a:endParaRPr sz="3400" b="1"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1250" dirty="0">
              <a:solidFill>
                <a:srgbClr val="000000"/>
              </a:solidFill>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b="1" dirty="0">
                <a:solidFill>
                  <a:srgbClr val="000000"/>
                </a:solidFill>
                <a:latin typeface="Montserrat"/>
                <a:ea typeface="Montserrat"/>
                <a:cs typeface="Montserrat"/>
                <a:sym typeface="Montserrat"/>
              </a:rPr>
              <a:t>Koolituste </a:t>
            </a:r>
            <a:r>
              <a:rPr lang="et-EE" sz="2050" dirty="0">
                <a:solidFill>
                  <a:srgbClr val="000000"/>
                </a:solidFill>
                <a:latin typeface="Montserrat"/>
                <a:ea typeface="Montserrat"/>
                <a:cs typeface="Montserrat"/>
                <a:sym typeface="Montserrat"/>
              </a:rPr>
              <a:t>ja </a:t>
            </a:r>
            <a:r>
              <a:rPr lang="et-EE" sz="2050" b="1" dirty="0">
                <a:solidFill>
                  <a:srgbClr val="000000"/>
                </a:solidFill>
                <a:latin typeface="Montserrat"/>
                <a:ea typeface="Montserrat"/>
                <a:cs typeface="Montserrat"/>
                <a:sym typeface="Montserrat"/>
              </a:rPr>
              <a:t>ürituste </a:t>
            </a:r>
            <a:r>
              <a:rPr lang="et-EE" sz="2050" dirty="0">
                <a:solidFill>
                  <a:srgbClr val="000000"/>
                </a:solidFill>
                <a:latin typeface="Montserrat"/>
                <a:ea typeface="Montserrat"/>
                <a:cs typeface="Montserrat"/>
                <a:sym typeface="Montserrat"/>
              </a:rPr>
              <a:t>korraldamise kulud, sh kulud infopäevadele, külapäevadele ja muule sellisele.</a:t>
            </a:r>
          </a:p>
          <a:p>
            <a:pPr marL="457200" lvl="0" indent="-377825" algn="l" rtl="0">
              <a:lnSpc>
                <a:spcPct val="115000"/>
              </a:lnSpc>
              <a:spcBef>
                <a:spcPts val="0"/>
              </a:spcBef>
              <a:spcAft>
                <a:spcPts val="0"/>
              </a:spcAft>
              <a:buClr>
                <a:srgbClr val="000000"/>
              </a:buClr>
              <a:buSzPts val="2350"/>
              <a:buFont typeface="Arial"/>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dirty="0">
                <a:solidFill>
                  <a:srgbClr val="000000"/>
                </a:solidFill>
                <a:latin typeface="Montserrat"/>
                <a:ea typeface="Montserrat"/>
                <a:cs typeface="Montserrat"/>
                <a:sym typeface="Montserrat"/>
              </a:rPr>
              <a:t>Investeeringute ja ostude kasutusele võtmisega seotud teenuste (transpordi- ja ehitusteenused, seadmete paigaldamine jms) kulud, mis on tehtud </a:t>
            </a:r>
            <a:r>
              <a:rPr lang="et-EE" sz="2050" b="1" dirty="0">
                <a:solidFill>
                  <a:srgbClr val="000000"/>
                </a:solidFill>
                <a:latin typeface="Montserrat"/>
                <a:ea typeface="Montserrat"/>
                <a:cs typeface="Montserrat"/>
                <a:sym typeface="Montserrat"/>
              </a:rPr>
              <a:t>eraisikute </a:t>
            </a:r>
            <a:r>
              <a:rPr lang="et-EE" sz="2050" dirty="0">
                <a:solidFill>
                  <a:srgbClr val="000000"/>
                </a:solidFill>
                <a:latin typeface="Montserrat"/>
                <a:ea typeface="Montserrat"/>
                <a:cs typeface="Montserrat"/>
                <a:sym typeface="Montserrat"/>
              </a:rPr>
              <a:t>poolt</a:t>
            </a:r>
            <a:r>
              <a:rPr lang="et-EE" sz="2050" b="1" dirty="0">
                <a:solidFill>
                  <a:srgbClr val="000000"/>
                </a:solidFill>
                <a:latin typeface="Montserrat"/>
                <a:ea typeface="Montserrat"/>
                <a:cs typeface="Montserrat"/>
                <a:sym typeface="Montserrat"/>
              </a:rPr>
              <a:t> </a:t>
            </a:r>
            <a:r>
              <a:rPr lang="et-EE" sz="2050" dirty="0">
                <a:solidFill>
                  <a:srgbClr val="000000"/>
                </a:solidFill>
                <a:latin typeface="Montserrat"/>
                <a:ea typeface="Montserrat"/>
                <a:cs typeface="Montserrat"/>
                <a:sym typeface="Montserrat"/>
              </a:rPr>
              <a:t>(tasutud lepingute alusel).</a:t>
            </a:r>
          </a:p>
          <a:p>
            <a:pPr marL="457200" lvl="0" indent="-377825" algn="l" rtl="0">
              <a:lnSpc>
                <a:spcPct val="115000"/>
              </a:lnSpc>
              <a:spcBef>
                <a:spcPts val="0"/>
              </a:spcBef>
              <a:spcAft>
                <a:spcPts val="0"/>
              </a:spcAft>
              <a:buClr>
                <a:srgbClr val="000000"/>
              </a:buClr>
              <a:buSzPts val="2350"/>
              <a:buFont typeface="Arial"/>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Clr>
                <a:srgbClr val="000000"/>
              </a:buClr>
              <a:buSzPts val="2350"/>
              <a:buFont typeface="Arial"/>
              <a:buChar char="●"/>
            </a:pPr>
            <a:r>
              <a:rPr lang="et-EE" sz="2050" dirty="0">
                <a:solidFill>
                  <a:srgbClr val="000000"/>
                </a:solidFill>
                <a:latin typeface="Montserrat"/>
                <a:ea typeface="Montserrat"/>
                <a:cs typeface="Montserrat"/>
                <a:sym typeface="Montserrat"/>
              </a:rPr>
              <a:t>Kulud </a:t>
            </a:r>
            <a:r>
              <a:rPr lang="et-EE" sz="2050" b="1" dirty="0">
                <a:solidFill>
                  <a:srgbClr val="000000"/>
                </a:solidFill>
                <a:latin typeface="Montserrat"/>
                <a:ea typeface="Montserrat"/>
                <a:cs typeface="Montserrat"/>
                <a:sym typeface="Montserrat"/>
              </a:rPr>
              <a:t>toiduainetele </a:t>
            </a:r>
            <a:r>
              <a:rPr lang="et-EE" sz="2050" dirty="0">
                <a:solidFill>
                  <a:srgbClr val="000000"/>
                </a:solidFill>
                <a:latin typeface="Montserrat"/>
                <a:ea typeface="Montserrat"/>
                <a:cs typeface="Montserrat"/>
                <a:sym typeface="Montserrat"/>
              </a:rPr>
              <a:t>ja </a:t>
            </a:r>
            <a:r>
              <a:rPr lang="et-EE" sz="2050" b="1" dirty="0">
                <a:solidFill>
                  <a:srgbClr val="000000"/>
                </a:solidFill>
                <a:latin typeface="Montserrat"/>
                <a:ea typeface="Montserrat"/>
                <a:cs typeface="Montserrat"/>
                <a:sym typeface="Montserrat"/>
              </a:rPr>
              <a:t>toitlustusele</a:t>
            </a:r>
            <a:r>
              <a:rPr lang="et-EE" sz="2050" dirty="0">
                <a:solidFill>
                  <a:srgbClr val="000000"/>
                </a:solidFill>
                <a:latin typeface="Montserrat"/>
                <a:ea typeface="Montserrat"/>
                <a:cs typeface="Montserrat"/>
                <a:sym typeface="Montserrat"/>
              </a:rPr>
              <a:t>.</a:t>
            </a:r>
            <a:endParaRPr sz="2050" dirty="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body" idx="1"/>
          </p:nvPr>
        </p:nvSpPr>
        <p:spPr>
          <a:xfrm>
            <a:off x="516048" y="869900"/>
            <a:ext cx="8075691" cy="454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Taotluse esitamine</a:t>
            </a:r>
            <a:endParaRPr sz="3600" dirty="0">
              <a:solidFill>
                <a:srgbClr val="000000"/>
              </a:solidFill>
              <a:latin typeface="Montserrat"/>
              <a:ea typeface="Montserrat"/>
              <a:cs typeface="Montserrat"/>
              <a:sym typeface="Montserrat"/>
            </a:endParaRPr>
          </a:p>
          <a:p>
            <a:pPr marL="0" lvl="0" indent="0" algn="l" rtl="0">
              <a:lnSpc>
                <a:spcPct val="90000"/>
              </a:lnSpc>
              <a:spcBef>
                <a:spcPts val="0"/>
              </a:spcBef>
              <a:spcAft>
                <a:spcPts val="0"/>
              </a:spcAft>
              <a:buSzPts val="1800"/>
              <a:buNone/>
            </a:pPr>
            <a:br>
              <a:rPr lang="et-EE" sz="2350" dirty="0">
                <a:latin typeface="Montserrat"/>
                <a:ea typeface="Montserrat"/>
                <a:cs typeface="Montserrat"/>
                <a:sym typeface="Montserrat"/>
              </a:rPr>
            </a:br>
            <a:r>
              <a:rPr lang="et-EE" sz="2350" dirty="0">
                <a:latin typeface="Montserrat"/>
                <a:ea typeface="Montserrat"/>
                <a:cs typeface="Montserrat"/>
                <a:sym typeface="Montserrat"/>
              </a:rPr>
              <a:t>T</a:t>
            </a:r>
            <a:r>
              <a:rPr lang="et-EE" sz="2350" dirty="0">
                <a:solidFill>
                  <a:schemeClr val="dk1"/>
                </a:solidFill>
                <a:latin typeface="Montserrat"/>
                <a:ea typeface="Montserrat"/>
                <a:cs typeface="Montserrat"/>
                <a:sym typeface="Montserrat"/>
              </a:rPr>
              <a:t>aotluse koos vajalike lisadega </a:t>
            </a:r>
            <a:r>
              <a:rPr lang="et-EE" sz="2350" b="1" dirty="0">
                <a:solidFill>
                  <a:schemeClr val="dk1"/>
                </a:solidFill>
                <a:latin typeface="Montserrat"/>
                <a:ea typeface="Montserrat"/>
                <a:cs typeface="Montserrat"/>
                <a:sym typeface="Montserrat"/>
              </a:rPr>
              <a:t>esitab </a:t>
            </a:r>
            <a:r>
              <a:rPr lang="et-EE" sz="2350" dirty="0">
                <a:solidFill>
                  <a:schemeClr val="dk1"/>
                </a:solidFill>
                <a:latin typeface="Montserrat"/>
                <a:ea typeface="Montserrat"/>
                <a:cs typeface="Montserrat"/>
                <a:sym typeface="Montserrat"/>
              </a:rPr>
              <a:t>taotleja </a:t>
            </a:r>
            <a:r>
              <a:rPr lang="et-EE" sz="2350" b="1" dirty="0">
                <a:solidFill>
                  <a:schemeClr val="dk1"/>
                </a:solidFill>
                <a:latin typeface="Montserrat"/>
                <a:ea typeface="Montserrat"/>
                <a:cs typeface="Montserrat"/>
                <a:sym typeface="Montserrat"/>
              </a:rPr>
              <a:t>seaduslik esindaja </a:t>
            </a:r>
            <a:r>
              <a:rPr lang="et-EE" sz="2350" b="1" dirty="0">
                <a:solidFill>
                  <a:srgbClr val="C00000"/>
                </a:solidFill>
                <a:latin typeface="Montserrat"/>
                <a:ea typeface="Montserrat"/>
                <a:cs typeface="Montserrat"/>
                <a:sym typeface="Montserrat"/>
              </a:rPr>
              <a:t>digitaalselt allkirjastatult </a:t>
            </a:r>
            <a:br>
              <a:rPr lang="et-EE" sz="2350" dirty="0">
                <a:solidFill>
                  <a:srgbClr val="C00000"/>
                </a:solidFill>
                <a:latin typeface="Montserrat"/>
                <a:ea typeface="Montserrat"/>
                <a:cs typeface="Montserrat"/>
                <a:sym typeface="Montserrat"/>
              </a:rPr>
            </a:br>
            <a:r>
              <a:rPr lang="et-EE" sz="2350" b="1" dirty="0">
                <a:solidFill>
                  <a:srgbClr val="C00000"/>
                </a:solidFill>
                <a:latin typeface="Montserrat"/>
                <a:ea typeface="Montserrat"/>
                <a:cs typeface="Montserrat"/>
                <a:sym typeface="Montserrat"/>
              </a:rPr>
              <a:t>e-toetuse keskkonnas</a:t>
            </a:r>
            <a:r>
              <a:rPr lang="et-EE" sz="2350" b="1" dirty="0">
                <a:latin typeface="Montserrat"/>
                <a:ea typeface="Montserrat"/>
                <a:cs typeface="Montserrat"/>
                <a:sym typeface="Montserrat"/>
              </a:rPr>
              <a:t> </a:t>
            </a:r>
            <a:r>
              <a:rPr lang="et-EE" sz="2350" u="sng" dirty="0">
                <a:solidFill>
                  <a:schemeClr val="hlink"/>
                </a:solidFill>
                <a:latin typeface="Montserrat"/>
                <a:ea typeface="Montserrat"/>
                <a:cs typeface="Montserrat"/>
                <a:sym typeface="Montserrat"/>
                <a:hlinkClick r:id="rId3"/>
              </a:rPr>
              <a:t>https://etoetus.rtk.ee</a:t>
            </a:r>
            <a:br>
              <a:rPr lang="et-EE" sz="2350" dirty="0">
                <a:latin typeface="Montserrat"/>
                <a:ea typeface="Montserrat"/>
                <a:cs typeface="Montserrat"/>
                <a:sym typeface="Montserrat"/>
              </a:rPr>
            </a:br>
            <a:r>
              <a:rPr lang="et-EE" sz="2350" dirty="0">
                <a:latin typeface="Montserrat"/>
                <a:ea typeface="Montserrat"/>
                <a:cs typeface="Montserrat"/>
                <a:sym typeface="Montserrat"/>
              </a:rPr>
              <a:t>hiljemalt</a:t>
            </a:r>
            <a:r>
              <a:rPr lang="et-EE" sz="2350" b="1" dirty="0">
                <a:solidFill>
                  <a:srgbClr val="C00000"/>
                </a:solidFill>
                <a:latin typeface="Montserrat"/>
                <a:ea typeface="Montserrat"/>
                <a:cs typeface="Montserrat"/>
                <a:sym typeface="Montserrat"/>
              </a:rPr>
              <a:t> 02.04.2026 kell 16.30</a:t>
            </a:r>
            <a:r>
              <a:rPr lang="et-EE" sz="2350" b="1" dirty="0">
                <a:latin typeface="Montserrat"/>
                <a:ea typeface="Montserrat"/>
                <a:cs typeface="Montserrat"/>
                <a:sym typeface="Montserrat"/>
              </a:rPr>
              <a:t>.</a:t>
            </a:r>
            <a:br>
              <a:rPr lang="et-EE" sz="2350" dirty="0">
                <a:latin typeface="Montserrat"/>
                <a:ea typeface="Montserrat"/>
                <a:cs typeface="Montserrat"/>
                <a:sym typeface="Montserrat"/>
              </a:rPr>
            </a:br>
            <a:br>
              <a:rPr lang="et-EE" sz="2350" dirty="0">
                <a:latin typeface="Montserrat"/>
                <a:ea typeface="Montserrat"/>
                <a:cs typeface="Montserrat"/>
                <a:sym typeface="Montserrat"/>
              </a:rPr>
            </a:br>
            <a:r>
              <a:rPr lang="et-EE" sz="2350" dirty="0">
                <a:latin typeface="Montserrat"/>
                <a:ea typeface="Montserrat"/>
                <a:cs typeface="Montserrat"/>
                <a:sym typeface="Montserrat"/>
              </a:rPr>
              <a:t>Taotlusi saab </a:t>
            </a:r>
            <a:r>
              <a:rPr lang="et-EE" sz="2350" b="1" dirty="0">
                <a:latin typeface="Montserrat"/>
                <a:ea typeface="Montserrat"/>
                <a:cs typeface="Montserrat"/>
                <a:sym typeface="Montserrat"/>
              </a:rPr>
              <a:t>esitada </a:t>
            </a:r>
            <a:r>
              <a:rPr lang="et-EE" sz="2350" dirty="0">
                <a:latin typeface="Montserrat"/>
                <a:ea typeface="Montserrat"/>
                <a:cs typeface="Montserrat"/>
                <a:sym typeface="Montserrat"/>
              </a:rPr>
              <a:t>kogu taotlusvooru avatud oleku ajal ehk </a:t>
            </a:r>
            <a:r>
              <a:rPr lang="et-EE" sz="2350" b="1" dirty="0">
                <a:latin typeface="Montserrat"/>
                <a:ea typeface="Montserrat"/>
                <a:cs typeface="Montserrat"/>
                <a:sym typeface="Montserrat"/>
              </a:rPr>
              <a:t>02.03-02.04 kella 16.30-ni</a:t>
            </a:r>
            <a:r>
              <a:rPr lang="et-EE" sz="2350" dirty="0">
                <a:latin typeface="Montserrat"/>
                <a:ea typeface="Montserrat"/>
                <a:cs typeface="Montserrat"/>
                <a:sym typeface="Montserrat"/>
              </a:rPr>
              <a:t>.</a:t>
            </a:r>
            <a:br>
              <a:rPr lang="et-EE" sz="2350" dirty="0">
                <a:latin typeface="Montserrat"/>
                <a:ea typeface="Montserrat"/>
                <a:cs typeface="Montserrat"/>
                <a:sym typeface="Montserrat"/>
              </a:rPr>
            </a:br>
            <a:br>
              <a:rPr lang="et-EE" sz="2350" dirty="0">
                <a:latin typeface="Montserrat"/>
                <a:ea typeface="Montserrat"/>
                <a:cs typeface="Montserrat"/>
                <a:sym typeface="Montserrat"/>
              </a:rPr>
            </a:br>
            <a:r>
              <a:rPr lang="et-EE" sz="2350" dirty="0">
                <a:latin typeface="Montserrat"/>
                <a:ea typeface="Montserrat"/>
                <a:cs typeface="Montserrat"/>
                <a:sym typeface="Montserrat"/>
              </a:rPr>
              <a:t>Taotlusvoorus võib taotleja esitada kuni </a:t>
            </a:r>
            <a:r>
              <a:rPr lang="et-EE" sz="2350" b="1" dirty="0">
                <a:solidFill>
                  <a:srgbClr val="C00000"/>
                </a:solidFill>
                <a:latin typeface="Montserrat"/>
                <a:ea typeface="Montserrat"/>
                <a:cs typeface="Montserrat"/>
                <a:sym typeface="Montserrat"/>
              </a:rPr>
              <a:t>kaks </a:t>
            </a:r>
            <a:r>
              <a:rPr lang="et-EE" sz="2350" dirty="0">
                <a:latin typeface="Montserrat"/>
                <a:ea typeface="Montserrat"/>
                <a:cs typeface="Montserrat"/>
                <a:sym typeface="Montserrat"/>
              </a:rPr>
              <a:t>taotlust ehk ühe taotluse kummassegi meetmesse.</a:t>
            </a:r>
            <a:endParaRPr sz="2350" dirty="0">
              <a:latin typeface="Montserrat"/>
              <a:ea typeface="Montserrat"/>
              <a:cs typeface="Montserrat"/>
              <a:sym typeface="Montserrat"/>
            </a:endParaRPr>
          </a:p>
          <a:p>
            <a:pPr marL="0" lvl="0" indent="0" algn="ctr" rtl="0">
              <a:lnSpc>
                <a:spcPct val="90000"/>
              </a:lnSpc>
              <a:spcBef>
                <a:spcPts val="750"/>
              </a:spcBef>
              <a:spcAft>
                <a:spcPts val="0"/>
              </a:spcAft>
              <a:buClr>
                <a:schemeClr val="dk1"/>
              </a:buClr>
              <a:buSzPts val="2800"/>
              <a:buNone/>
            </a:pPr>
            <a:endParaRPr sz="2350" dirty="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ddbdad3751_6_12"/>
          <p:cNvSpPr txBox="1">
            <a:spLocks noGrp="1"/>
          </p:cNvSpPr>
          <p:nvPr>
            <p:ph type="body" idx="1"/>
          </p:nvPr>
        </p:nvSpPr>
        <p:spPr>
          <a:xfrm>
            <a:off x="467550" y="602550"/>
            <a:ext cx="8208900" cy="1377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r>
              <a:rPr lang="et-EE" sz="3600" b="1" dirty="0">
                <a:latin typeface="Montserrat"/>
                <a:ea typeface="Montserrat"/>
                <a:cs typeface="Montserrat"/>
                <a:sym typeface="Montserrat"/>
              </a:rPr>
              <a:t>Taotluse esitamine</a:t>
            </a:r>
            <a:br>
              <a:rPr lang="et-EE" sz="3600" b="1" dirty="0">
                <a:latin typeface="Montserrat"/>
                <a:ea typeface="Montserrat"/>
                <a:cs typeface="Montserrat"/>
                <a:sym typeface="Montserrat"/>
              </a:rPr>
            </a:br>
            <a:br>
              <a:rPr lang="et-EE" sz="1000" b="1" dirty="0">
                <a:latin typeface="Montserrat"/>
                <a:ea typeface="Montserrat"/>
                <a:cs typeface="Montserrat"/>
                <a:sym typeface="Montserrat"/>
              </a:rPr>
            </a:br>
            <a:r>
              <a:rPr lang="et-EE" sz="2350" dirty="0">
                <a:latin typeface="Montserrat"/>
                <a:ea typeface="Montserrat"/>
                <a:cs typeface="Montserrat"/>
                <a:sym typeface="Montserrat"/>
              </a:rPr>
              <a:t>Taotluse sisestamise </a:t>
            </a:r>
            <a:r>
              <a:rPr lang="et-EE" sz="2350" b="1" dirty="0">
                <a:latin typeface="Montserrat"/>
                <a:ea typeface="Montserrat"/>
                <a:cs typeface="Montserrat"/>
                <a:sym typeface="Montserrat"/>
              </a:rPr>
              <a:t>videojuhendi </a:t>
            </a:r>
            <a:r>
              <a:rPr lang="et-EE" sz="2350" dirty="0">
                <a:latin typeface="Montserrat"/>
                <a:ea typeface="Montserrat"/>
                <a:cs typeface="Montserrat"/>
                <a:sym typeface="Montserrat"/>
              </a:rPr>
              <a:t>leiab </a:t>
            </a:r>
            <a:r>
              <a:rPr lang="et-EE" sz="2350" u="sng" dirty="0">
                <a:solidFill>
                  <a:schemeClr val="hlink"/>
                </a:solidFill>
                <a:latin typeface="Montserrat"/>
                <a:ea typeface="Montserrat"/>
                <a:cs typeface="Montserrat"/>
                <a:sym typeface="Montserrat"/>
                <a:hlinkClick r:id="rId3"/>
              </a:rPr>
              <a:t>siit</a:t>
            </a:r>
            <a:r>
              <a:rPr lang="et-EE" sz="2350" dirty="0">
                <a:latin typeface="Montserrat"/>
                <a:ea typeface="Montserrat"/>
                <a:cs typeface="Montserrat"/>
                <a:sym typeface="Montserrat"/>
              </a:rPr>
              <a:t>.</a:t>
            </a:r>
            <a:endParaRPr sz="3600" dirty="0">
              <a:latin typeface="Montserrat"/>
              <a:ea typeface="Montserrat"/>
              <a:cs typeface="Montserrat"/>
              <a:sym typeface="Montserrat"/>
            </a:endParaRPr>
          </a:p>
          <a:p>
            <a:pPr marL="0" lvl="0" indent="0" algn="ctr" rtl="0">
              <a:lnSpc>
                <a:spcPct val="115000"/>
              </a:lnSpc>
              <a:spcBef>
                <a:spcPts val="0"/>
              </a:spcBef>
              <a:spcAft>
                <a:spcPts val="0"/>
              </a:spcAft>
              <a:buSzPts val="1800"/>
              <a:buNone/>
            </a:pPr>
            <a:endParaRPr sz="2350" dirty="0">
              <a:latin typeface="Montserrat"/>
              <a:ea typeface="Montserrat"/>
              <a:cs typeface="Montserrat"/>
              <a:sym typeface="Montserrat"/>
            </a:endParaRPr>
          </a:p>
          <a:p>
            <a:pPr marL="0" lvl="0" indent="0" algn="ctr" rtl="0">
              <a:lnSpc>
                <a:spcPct val="115000"/>
              </a:lnSpc>
              <a:spcBef>
                <a:spcPts val="0"/>
              </a:spcBef>
              <a:spcAft>
                <a:spcPts val="0"/>
              </a:spcAft>
              <a:buSzPts val="1800"/>
              <a:buNone/>
            </a:pPr>
            <a:endParaRPr sz="2350" dirty="0">
              <a:latin typeface="Montserrat"/>
              <a:ea typeface="Montserrat"/>
              <a:cs typeface="Montserrat"/>
              <a:sym typeface="Montserrat"/>
            </a:endParaRPr>
          </a:p>
        </p:txBody>
      </p:sp>
      <p:pic>
        <p:nvPicPr>
          <p:cNvPr id="158" name="Google Shape;158;g1ddbdad3751_6_12"/>
          <p:cNvPicPr preferRelativeResize="0"/>
          <p:nvPr/>
        </p:nvPicPr>
        <p:blipFill rotWithShape="1">
          <a:blip r:embed="rId4">
            <a:alphaModFix/>
          </a:blip>
          <a:srcRect/>
          <a:stretch/>
        </p:blipFill>
        <p:spPr>
          <a:xfrm>
            <a:off x="1201438" y="2182000"/>
            <a:ext cx="6741126" cy="41613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445450" y="655950"/>
            <a:ext cx="8070000" cy="5303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Taotluse menetlemine</a:t>
            </a:r>
            <a:br>
              <a:rPr lang="et-EE" sz="235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050" dirty="0">
                <a:latin typeface="Montserrat"/>
                <a:ea typeface="Montserrat"/>
                <a:cs typeface="Montserrat"/>
                <a:sym typeface="Montserrat"/>
              </a:rPr>
              <a:t>T</a:t>
            </a:r>
            <a:r>
              <a:rPr lang="et-EE" sz="2050" dirty="0">
                <a:solidFill>
                  <a:schemeClr val="dk1"/>
                </a:solidFill>
                <a:latin typeface="Montserrat"/>
                <a:ea typeface="Montserrat"/>
                <a:cs typeface="Montserrat"/>
                <a:sym typeface="Montserrat"/>
              </a:rPr>
              <a:t>aotluste menetlemise aeg on </a:t>
            </a:r>
            <a:r>
              <a:rPr lang="et-EE" sz="2050" dirty="0">
                <a:latin typeface="Montserrat"/>
                <a:ea typeface="Montserrat"/>
                <a:cs typeface="Montserrat"/>
                <a:sym typeface="Montserrat"/>
              </a:rPr>
              <a:t>üldjuhul kuni</a:t>
            </a:r>
            <a:r>
              <a:rPr lang="et-EE" sz="2050" dirty="0">
                <a:solidFill>
                  <a:schemeClr val="dk1"/>
                </a:solidFill>
                <a:latin typeface="Montserrat"/>
                <a:ea typeface="Montserrat"/>
                <a:cs typeface="Montserrat"/>
                <a:sym typeface="Montserrat"/>
              </a:rPr>
              <a:t> </a:t>
            </a:r>
            <a:r>
              <a:rPr lang="et-EE" sz="2050" b="1" dirty="0">
                <a:solidFill>
                  <a:srgbClr val="C00000"/>
                </a:solidFill>
                <a:latin typeface="Montserrat"/>
                <a:ea typeface="Montserrat"/>
                <a:cs typeface="Montserrat"/>
                <a:sym typeface="Montserrat"/>
              </a:rPr>
              <a:t>50 tööpäeva</a:t>
            </a:r>
            <a:r>
              <a:rPr lang="et-EE" sz="2050" b="1" dirty="0">
                <a:solidFill>
                  <a:schemeClr val="dk1"/>
                </a:solidFill>
                <a:latin typeface="Montserrat"/>
                <a:ea typeface="Montserrat"/>
                <a:cs typeface="Montserrat"/>
                <a:sym typeface="Montserrat"/>
              </a:rPr>
              <a:t> </a:t>
            </a:r>
            <a:r>
              <a:rPr lang="et-EE" sz="2050" dirty="0">
                <a:solidFill>
                  <a:schemeClr val="dk1"/>
                </a:solidFill>
                <a:latin typeface="Montserrat"/>
                <a:ea typeface="Montserrat"/>
                <a:cs typeface="Montserrat"/>
                <a:sym typeface="Montserrat"/>
              </a:rPr>
              <a:t>alates taotluse esitamise täht</a:t>
            </a:r>
            <a:r>
              <a:rPr lang="et-EE" sz="2050" dirty="0">
                <a:latin typeface="Montserrat"/>
                <a:ea typeface="Montserrat"/>
                <a:cs typeface="Montserrat"/>
                <a:sym typeface="Montserrat"/>
              </a:rPr>
              <a:t>ajast.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050" dirty="0">
                <a:latin typeface="Montserrat"/>
                <a:ea typeface="Montserrat"/>
                <a:cs typeface="Montserrat"/>
                <a:sym typeface="Montserrat"/>
              </a:rPr>
              <a:t>P</a:t>
            </a:r>
            <a:r>
              <a:rPr lang="et-EE" sz="2050" dirty="0">
                <a:solidFill>
                  <a:schemeClr val="dk1"/>
                </a:solidFill>
                <a:latin typeface="Montserrat"/>
                <a:ea typeface="Montserrat"/>
                <a:cs typeface="Montserrat"/>
                <a:sym typeface="Montserrat"/>
              </a:rPr>
              <a:t>uuduste ja ebatäpsuste </a:t>
            </a:r>
            <a:r>
              <a:rPr lang="et-EE" sz="2050" b="1" dirty="0">
                <a:solidFill>
                  <a:schemeClr val="dk1"/>
                </a:solidFill>
                <a:latin typeface="Montserrat"/>
                <a:ea typeface="Montserrat"/>
                <a:cs typeface="Montserrat"/>
                <a:sym typeface="Montserrat"/>
              </a:rPr>
              <a:t>kõrvaldamiseks </a:t>
            </a:r>
            <a:r>
              <a:rPr lang="et-EE" sz="2050" dirty="0">
                <a:solidFill>
                  <a:schemeClr val="dk1"/>
                </a:solidFill>
                <a:latin typeface="Montserrat"/>
                <a:ea typeface="Montserrat"/>
                <a:cs typeface="Montserrat"/>
                <a:sym typeface="Montserrat"/>
              </a:rPr>
              <a:t>antakse aega kuni </a:t>
            </a:r>
            <a:r>
              <a:rPr lang="et-EE" sz="2050" b="1" dirty="0">
                <a:solidFill>
                  <a:schemeClr val="dk1"/>
                </a:solidFill>
                <a:latin typeface="Montserrat"/>
                <a:ea typeface="Montserrat"/>
                <a:cs typeface="Montserrat"/>
                <a:sym typeface="Montserrat"/>
              </a:rPr>
              <a:t>5 tööpäeva</a:t>
            </a:r>
            <a:r>
              <a:rPr lang="et-EE" sz="2050" dirty="0">
                <a:latin typeface="Montserrat"/>
                <a:ea typeface="Montserrat"/>
                <a:cs typeface="Montserrat"/>
                <a:sym typeface="Montserrat"/>
              </a:rPr>
              <a:t>.</a:t>
            </a:r>
            <a:r>
              <a:rPr lang="et-EE" sz="2050" dirty="0">
                <a:solidFill>
                  <a:schemeClr val="dk1"/>
                </a:solidFill>
                <a:latin typeface="Montserrat"/>
                <a:ea typeface="Montserrat"/>
                <a:cs typeface="Montserrat"/>
                <a:sym typeface="Montserrat"/>
              </a:rPr>
              <a:t> Taotlust ja eelarvet võib muuta </a:t>
            </a:r>
            <a:r>
              <a:rPr lang="et-EE" sz="2050" b="1" dirty="0">
                <a:latin typeface="Montserrat"/>
                <a:ea typeface="Montserrat"/>
                <a:cs typeface="Montserrat"/>
                <a:sym typeface="Montserrat"/>
              </a:rPr>
              <a:t>ainult menetleja </a:t>
            </a:r>
            <a:r>
              <a:rPr lang="et-EE" sz="2050" dirty="0">
                <a:latin typeface="Montserrat"/>
                <a:ea typeface="Montserrat"/>
                <a:cs typeface="Montserrat"/>
                <a:sym typeface="Montserrat"/>
              </a:rPr>
              <a:t>poolt </a:t>
            </a:r>
            <a:r>
              <a:rPr lang="et-EE" sz="2050" b="1" dirty="0">
                <a:latin typeface="Montserrat"/>
                <a:ea typeface="Montserrat"/>
                <a:cs typeface="Montserrat"/>
                <a:sym typeface="Montserrat"/>
              </a:rPr>
              <a:t>viidatud </a:t>
            </a:r>
            <a:r>
              <a:rPr lang="et-EE" sz="2050" dirty="0">
                <a:latin typeface="Montserrat"/>
                <a:ea typeface="Montserrat"/>
                <a:cs typeface="Montserrat"/>
                <a:sym typeface="Montserrat"/>
              </a:rPr>
              <a:t>puuduste ja nendega kaasnevate muudatuste osas, taotluse </a:t>
            </a:r>
            <a:r>
              <a:rPr lang="et-EE" sz="2050" b="1" dirty="0">
                <a:latin typeface="Montserrat"/>
                <a:ea typeface="Montserrat"/>
                <a:cs typeface="Montserrat"/>
                <a:sym typeface="Montserrat"/>
              </a:rPr>
              <a:t>sisuline</a:t>
            </a:r>
            <a:r>
              <a:rPr lang="et-EE" sz="2050" dirty="0">
                <a:latin typeface="Montserrat"/>
                <a:ea typeface="Montserrat"/>
                <a:cs typeface="Montserrat"/>
                <a:sym typeface="Montserrat"/>
              </a:rPr>
              <a:t> muutmine </a:t>
            </a:r>
            <a:r>
              <a:rPr lang="et-EE" sz="2050" b="1" dirty="0">
                <a:latin typeface="Montserrat"/>
                <a:ea typeface="Montserrat"/>
                <a:cs typeface="Montserrat"/>
                <a:sym typeface="Montserrat"/>
              </a:rPr>
              <a:t>ei ole lubatud</a:t>
            </a:r>
            <a:r>
              <a:rPr lang="et-EE" sz="2050" dirty="0">
                <a:latin typeface="Montserrat"/>
                <a:ea typeface="Montserrat"/>
                <a:cs typeface="Montserrat"/>
                <a:sym typeface="Montserrat"/>
              </a:rPr>
              <a:t>.</a:t>
            </a:r>
          </a:p>
          <a:p>
            <a:pPr marL="457200" lvl="0" indent="-377825" algn="l" rtl="0">
              <a:lnSpc>
                <a:spcPct val="115000"/>
              </a:lnSpc>
              <a:spcBef>
                <a:spcPts val="0"/>
              </a:spcBef>
              <a:spcAft>
                <a:spcPts val="0"/>
              </a:spcAft>
              <a:buSzPts val="2350"/>
              <a:buFont typeface="Arial"/>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050" dirty="0" err="1">
                <a:latin typeface="Montserrat"/>
                <a:ea typeface="Montserrat"/>
                <a:cs typeface="Montserrat"/>
                <a:sym typeface="Montserrat"/>
              </a:rPr>
              <a:t>KOP-i</a:t>
            </a:r>
            <a:r>
              <a:rPr lang="et-EE" sz="2050" dirty="0">
                <a:latin typeface="Montserrat"/>
                <a:ea typeface="Montserrat"/>
                <a:cs typeface="Montserrat"/>
                <a:sym typeface="Montserrat"/>
              </a:rPr>
              <a:t> m</a:t>
            </a:r>
            <a:r>
              <a:rPr lang="et-EE" sz="2050" dirty="0">
                <a:solidFill>
                  <a:schemeClr val="dk1"/>
                </a:solidFill>
                <a:latin typeface="Montserrat"/>
                <a:ea typeface="Montserrat"/>
                <a:cs typeface="Montserrat"/>
                <a:sym typeface="Montserrat"/>
              </a:rPr>
              <a:t>ääruse </a:t>
            </a:r>
            <a:r>
              <a:rPr lang="et-EE" sz="2050" b="1" dirty="0">
                <a:solidFill>
                  <a:schemeClr val="dk1"/>
                </a:solidFill>
                <a:latin typeface="Montserrat"/>
                <a:ea typeface="Montserrat"/>
                <a:cs typeface="Montserrat"/>
                <a:sym typeface="Montserrat"/>
              </a:rPr>
              <a:t>§ 14 lg 6</a:t>
            </a:r>
            <a:r>
              <a:rPr lang="et-EE" sz="2050" dirty="0">
                <a:solidFill>
                  <a:schemeClr val="dk1"/>
                </a:solidFill>
                <a:latin typeface="Montserrat"/>
                <a:ea typeface="Montserrat"/>
                <a:cs typeface="Montserrat"/>
                <a:sym typeface="Montserrat"/>
              </a:rPr>
              <a:t> sätestab </a:t>
            </a:r>
            <a:r>
              <a:rPr lang="et-EE" sz="2050" dirty="0">
                <a:latin typeface="Montserrat"/>
                <a:ea typeface="Montserrat"/>
                <a:cs typeface="Montserrat"/>
                <a:sym typeface="Montserrat"/>
              </a:rPr>
              <a:t>asjaolud</a:t>
            </a:r>
            <a:r>
              <a:rPr lang="et-EE" sz="2050" dirty="0">
                <a:solidFill>
                  <a:schemeClr val="dk1"/>
                </a:solidFill>
                <a:latin typeface="Montserrat"/>
                <a:ea typeface="Montserrat"/>
                <a:cs typeface="Montserrat"/>
                <a:sym typeface="Montserrat"/>
              </a:rPr>
              <a:t>, mille puhul </a:t>
            </a:r>
            <a:r>
              <a:rPr lang="et-EE" sz="2050" b="1" dirty="0">
                <a:solidFill>
                  <a:schemeClr val="dk1"/>
                </a:solidFill>
                <a:latin typeface="Montserrat"/>
                <a:ea typeface="Montserrat"/>
                <a:cs typeface="Montserrat"/>
                <a:sym typeface="Montserrat"/>
              </a:rPr>
              <a:t>taotlus tunnistatakse </a:t>
            </a:r>
            <a:r>
              <a:rPr lang="et-EE" sz="2050" dirty="0">
                <a:solidFill>
                  <a:schemeClr val="dk1"/>
                </a:solidFill>
                <a:latin typeface="Montserrat"/>
                <a:ea typeface="Montserrat"/>
                <a:cs typeface="Montserrat"/>
                <a:sym typeface="Montserrat"/>
              </a:rPr>
              <a:t>nõuetele </a:t>
            </a:r>
            <a:r>
              <a:rPr lang="et-EE" sz="2050" b="1" dirty="0">
                <a:solidFill>
                  <a:schemeClr val="dk1"/>
                </a:solidFill>
                <a:latin typeface="Montserrat"/>
                <a:ea typeface="Montserrat"/>
                <a:cs typeface="Montserrat"/>
                <a:sym typeface="Montserrat"/>
              </a:rPr>
              <a:t>mittevastavaks</a:t>
            </a:r>
            <a:r>
              <a:rPr lang="et-EE" sz="2050" dirty="0">
                <a:solidFill>
                  <a:schemeClr val="dk1"/>
                </a:solidFill>
                <a:latin typeface="Montserrat"/>
                <a:ea typeface="Montserrat"/>
                <a:cs typeface="Montserrat"/>
                <a:sym typeface="Montserrat"/>
              </a:rPr>
              <a:t>.</a:t>
            </a:r>
            <a:endParaRPr sz="2050" dirty="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body" idx="1"/>
          </p:nvPr>
        </p:nvSpPr>
        <p:spPr>
          <a:xfrm>
            <a:off x="304800" y="168175"/>
            <a:ext cx="8455500" cy="632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Taotluste hindamine</a:t>
            </a:r>
            <a:endParaRPr sz="3600" dirty="0">
              <a:latin typeface="Montserrat"/>
              <a:ea typeface="Montserrat"/>
              <a:cs typeface="Montserrat"/>
              <a:sym typeface="Montserrat"/>
            </a:endParaRPr>
          </a:p>
          <a:p>
            <a:pPr marL="0" lvl="0" indent="0" algn="l" rtl="0">
              <a:lnSpc>
                <a:spcPct val="115000"/>
              </a:lnSpc>
              <a:spcBef>
                <a:spcPts val="0"/>
              </a:spcBef>
              <a:spcAft>
                <a:spcPts val="0"/>
              </a:spcAft>
              <a:buSzPts val="1800"/>
              <a:buNone/>
            </a:pPr>
            <a:br>
              <a:rPr lang="et-EE" sz="1000" dirty="0">
                <a:latin typeface="Montserrat"/>
                <a:ea typeface="Montserrat"/>
                <a:cs typeface="Montserrat"/>
                <a:sym typeface="Montserrat"/>
              </a:rPr>
            </a:br>
            <a:r>
              <a:rPr lang="et-EE" sz="2350" dirty="0">
                <a:solidFill>
                  <a:schemeClr val="dk1"/>
                </a:solidFill>
                <a:latin typeface="Montserrat"/>
                <a:ea typeface="Montserrat"/>
                <a:cs typeface="Montserrat"/>
                <a:sym typeface="Montserrat"/>
              </a:rPr>
              <a:t>Taotlusi hindab </a:t>
            </a:r>
            <a:r>
              <a:rPr lang="et-EE" sz="2350" b="1" dirty="0">
                <a:solidFill>
                  <a:schemeClr val="dk1"/>
                </a:solidFill>
                <a:latin typeface="Montserrat"/>
                <a:ea typeface="Montserrat"/>
                <a:cs typeface="Montserrat"/>
                <a:sym typeface="Montserrat"/>
              </a:rPr>
              <a:t>viie</a:t>
            </a:r>
            <a:r>
              <a:rPr lang="et-EE" sz="2350" b="1" dirty="0">
                <a:latin typeface="Montserrat"/>
                <a:ea typeface="Montserrat"/>
                <a:cs typeface="Montserrat"/>
                <a:sym typeface="Montserrat"/>
              </a:rPr>
              <a:t>liikmeline </a:t>
            </a:r>
            <a:r>
              <a:rPr lang="et-EE" sz="2350" b="1" dirty="0">
                <a:solidFill>
                  <a:schemeClr val="dk1"/>
                </a:solidFill>
                <a:latin typeface="Montserrat"/>
                <a:ea typeface="Montserrat"/>
                <a:cs typeface="Montserrat"/>
                <a:sym typeface="Montserrat"/>
              </a:rPr>
              <a:t>hindamiskomisjon</a:t>
            </a:r>
            <a:r>
              <a:rPr lang="et-EE" sz="2350" dirty="0">
                <a:solidFill>
                  <a:schemeClr val="dk1"/>
                </a:solidFill>
                <a:latin typeface="Montserrat"/>
                <a:ea typeface="Montserrat"/>
                <a:cs typeface="Montserrat"/>
                <a:sym typeface="Montserrat"/>
              </a:rPr>
              <a:t>.</a:t>
            </a:r>
            <a:br>
              <a:rPr lang="et-EE" sz="2350" dirty="0">
                <a:solidFill>
                  <a:schemeClr val="dk1"/>
                </a:solidFill>
                <a:latin typeface="Montserrat"/>
                <a:ea typeface="Montserrat"/>
                <a:cs typeface="Montserrat"/>
                <a:sym typeface="Montserrat"/>
              </a:rPr>
            </a:br>
            <a:endParaRPr sz="1000" dirty="0">
              <a:latin typeface="Montserrat"/>
              <a:ea typeface="Montserrat"/>
              <a:cs typeface="Montserrat"/>
              <a:sym typeface="Montserrat"/>
            </a:endParaRPr>
          </a:p>
          <a:p>
            <a:pPr marL="0" lvl="0" indent="0" algn="l" rtl="0">
              <a:lnSpc>
                <a:spcPct val="115000"/>
              </a:lnSpc>
              <a:spcBef>
                <a:spcPts val="750"/>
              </a:spcBef>
              <a:spcAft>
                <a:spcPts val="0"/>
              </a:spcAft>
              <a:buSzPts val="1800"/>
              <a:buNone/>
            </a:pPr>
            <a:r>
              <a:rPr lang="et-EE" sz="2350" b="1" dirty="0">
                <a:solidFill>
                  <a:schemeClr val="dk1"/>
                </a:solidFill>
                <a:latin typeface="Montserrat"/>
                <a:ea typeface="Montserrat"/>
                <a:cs typeface="Montserrat"/>
                <a:sym typeface="Montserrat"/>
              </a:rPr>
              <a:t>Hindamiskriteeriumid:</a:t>
            </a:r>
            <a:endParaRPr sz="2350" dirty="0">
              <a:latin typeface="Montserrat"/>
              <a:ea typeface="Montserrat"/>
              <a:cs typeface="Montserrat"/>
              <a:sym typeface="Montserrat"/>
            </a:endParaRPr>
          </a:p>
          <a:p>
            <a:pPr marL="457200" lvl="0" indent="-377825" algn="l" rtl="0">
              <a:lnSpc>
                <a:spcPct val="115000"/>
              </a:lnSpc>
              <a:spcBef>
                <a:spcPts val="375"/>
              </a:spcBef>
              <a:spcAft>
                <a:spcPts val="0"/>
              </a:spcAft>
              <a:buSzPts val="2350"/>
              <a:buFont typeface="Arial"/>
              <a:buChar char="●"/>
            </a:pPr>
            <a:r>
              <a:rPr lang="et-EE" sz="2350" b="1" dirty="0">
                <a:latin typeface="Montserrat"/>
                <a:ea typeface="Montserrat"/>
                <a:cs typeface="Montserrat"/>
                <a:sym typeface="Montserrat"/>
              </a:rPr>
              <a:t>projekti </a:t>
            </a:r>
            <a:r>
              <a:rPr lang="et-EE" sz="2350" dirty="0">
                <a:latin typeface="Montserrat"/>
                <a:ea typeface="Montserrat"/>
                <a:cs typeface="Montserrat"/>
                <a:sym typeface="Montserrat"/>
              </a:rPr>
              <a:t>tegevuste eesmärgi </a:t>
            </a:r>
            <a:r>
              <a:rPr lang="et-EE" sz="2350" b="1" dirty="0">
                <a:latin typeface="Montserrat"/>
                <a:ea typeface="Montserrat"/>
                <a:cs typeface="Montserrat"/>
                <a:sym typeface="Montserrat"/>
              </a:rPr>
              <a:t>vastavus</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programmi eesmärgile </a:t>
            </a:r>
            <a:r>
              <a:rPr lang="et-EE" sz="2350" dirty="0">
                <a:latin typeface="Montserrat"/>
                <a:ea typeface="Montserrat"/>
                <a:cs typeface="Montserrat"/>
                <a:sym typeface="Montserrat"/>
              </a:rPr>
              <a:t>ja mõju kogukonna elujõulisuse tugevnemisele (osakaal 30%);</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projekti </a:t>
            </a:r>
            <a:r>
              <a:rPr lang="et-EE" sz="2350" b="1" dirty="0">
                <a:latin typeface="Montserrat"/>
                <a:ea typeface="Montserrat"/>
                <a:cs typeface="Montserrat"/>
                <a:sym typeface="Montserrat"/>
              </a:rPr>
              <a:t>vajalikkus kogukonna </a:t>
            </a:r>
            <a:r>
              <a:rPr lang="et-EE" sz="2350" dirty="0">
                <a:latin typeface="Montserrat"/>
                <a:ea typeface="Montserrat"/>
                <a:cs typeface="Montserrat"/>
                <a:sym typeface="Montserrat"/>
              </a:rPr>
              <a:t>jaoks ja kogukonnaliikmete </a:t>
            </a:r>
            <a:r>
              <a:rPr lang="et-EE" sz="2350" b="1" dirty="0">
                <a:latin typeface="Montserrat"/>
                <a:ea typeface="Montserrat"/>
                <a:cs typeface="Montserrat"/>
                <a:sym typeface="Montserrat"/>
              </a:rPr>
              <a:t>kaasatus </a:t>
            </a:r>
            <a:r>
              <a:rPr lang="et-EE" sz="2350" dirty="0">
                <a:latin typeface="Montserrat"/>
                <a:ea typeface="Montserrat"/>
                <a:cs typeface="Montserrat"/>
                <a:sym typeface="Montserrat"/>
              </a:rPr>
              <a:t>projekti elluviimisesse (20%);</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projekti </a:t>
            </a:r>
            <a:r>
              <a:rPr lang="et-EE" sz="2350" b="1" dirty="0">
                <a:latin typeface="Montserrat"/>
                <a:ea typeface="Montserrat"/>
                <a:cs typeface="Montserrat"/>
                <a:sym typeface="Montserrat"/>
              </a:rPr>
              <a:t>tegevuste põhjendatus</a:t>
            </a:r>
            <a:r>
              <a:rPr lang="et-EE" sz="2350" dirty="0">
                <a:latin typeface="Montserrat"/>
                <a:ea typeface="Montserrat"/>
                <a:cs typeface="Montserrat"/>
                <a:sym typeface="Montserrat"/>
              </a:rPr>
              <a:t>, tegevuste </a:t>
            </a:r>
            <a:r>
              <a:rPr lang="et-EE" sz="2350" b="1" dirty="0">
                <a:latin typeface="Montserrat"/>
                <a:ea typeface="Montserrat"/>
                <a:cs typeface="Montserrat"/>
                <a:sym typeface="Montserrat"/>
              </a:rPr>
              <a:t>vajalikkus </a:t>
            </a:r>
            <a:r>
              <a:rPr lang="et-EE" sz="2350" dirty="0">
                <a:latin typeface="Montserrat"/>
                <a:ea typeface="Montserrat"/>
                <a:cs typeface="Montserrat"/>
                <a:sym typeface="Montserrat"/>
              </a:rPr>
              <a:t>kavandatud tulemuse saavutamiseks ja projekti tulemuste </a:t>
            </a:r>
            <a:r>
              <a:rPr lang="et-EE" sz="2350" b="1" dirty="0">
                <a:latin typeface="Montserrat"/>
                <a:ea typeface="Montserrat"/>
                <a:cs typeface="Montserrat"/>
                <a:sym typeface="Montserrat"/>
              </a:rPr>
              <a:t>jätkusuutlikkus </a:t>
            </a:r>
            <a:r>
              <a:rPr lang="et-EE" sz="2350" dirty="0">
                <a:latin typeface="Montserrat"/>
                <a:ea typeface="Montserrat"/>
                <a:cs typeface="Montserrat"/>
                <a:sym typeface="Montserrat"/>
              </a:rPr>
              <a:t>(25%);</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projekti </a:t>
            </a:r>
            <a:r>
              <a:rPr lang="et-EE" sz="2350" b="1" dirty="0">
                <a:latin typeface="Montserrat"/>
                <a:ea typeface="Montserrat"/>
                <a:cs typeface="Montserrat"/>
                <a:sym typeface="Montserrat"/>
              </a:rPr>
              <a:t>eelarve põhjendatus </a:t>
            </a:r>
            <a:r>
              <a:rPr lang="et-EE" sz="2350" dirty="0">
                <a:latin typeface="Montserrat"/>
                <a:ea typeface="Montserrat"/>
                <a:cs typeface="Montserrat"/>
                <a:sym typeface="Montserrat"/>
              </a:rPr>
              <a:t>ja </a:t>
            </a:r>
            <a:r>
              <a:rPr lang="et-EE" sz="2350" b="1" dirty="0">
                <a:latin typeface="Montserrat"/>
                <a:ea typeface="Montserrat"/>
                <a:cs typeface="Montserrat"/>
                <a:sym typeface="Montserrat"/>
              </a:rPr>
              <a:t>kuluefektiivsus </a:t>
            </a:r>
            <a:r>
              <a:rPr lang="et-EE" sz="2350" dirty="0">
                <a:latin typeface="Montserrat"/>
                <a:ea typeface="Montserrat"/>
                <a:cs typeface="Montserrat"/>
                <a:sym typeface="Montserrat"/>
              </a:rPr>
              <a:t>(25%).</a:t>
            </a:r>
            <a:endParaRPr sz="2350" dirty="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504500" y="470025"/>
            <a:ext cx="8224500" cy="59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Taotluste hindamine</a:t>
            </a:r>
            <a:br>
              <a:rPr lang="et-EE" sz="3600" b="1"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dirty="0">
                <a:latin typeface="Montserrat"/>
                <a:ea typeface="Montserrat"/>
                <a:cs typeface="Montserrat"/>
                <a:sym typeface="Montserrat"/>
              </a:rPr>
              <a:t>Hindamisskaala on vahemikus </a:t>
            </a:r>
            <a:r>
              <a:rPr lang="et-EE" sz="2350" b="1" dirty="0">
                <a:latin typeface="Montserrat"/>
                <a:ea typeface="Montserrat"/>
                <a:cs typeface="Montserrat"/>
                <a:sym typeface="Montserrat"/>
              </a:rPr>
              <a:t>0-4</a:t>
            </a:r>
            <a:r>
              <a:rPr lang="et-EE" sz="2350" dirty="0">
                <a:latin typeface="Montserrat"/>
                <a:ea typeface="Montserrat"/>
                <a:cs typeface="Montserrat"/>
                <a:sym typeface="Montserrat"/>
              </a:rPr>
              <a:t> punkti.</a:t>
            </a: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dirty="0">
                <a:latin typeface="Montserrat"/>
                <a:ea typeface="Montserrat"/>
                <a:cs typeface="Montserrat"/>
                <a:sym typeface="Montserrat"/>
              </a:rPr>
              <a:t>Hinnang taotlusele on </a:t>
            </a:r>
            <a:r>
              <a:rPr lang="et-EE" sz="2350" b="1" dirty="0">
                <a:latin typeface="Montserrat"/>
                <a:ea typeface="Montserrat"/>
                <a:cs typeface="Montserrat"/>
                <a:sym typeface="Montserrat"/>
              </a:rPr>
              <a:t>positiivne</a:t>
            </a:r>
            <a:r>
              <a:rPr lang="et-EE" sz="2350" dirty="0">
                <a:latin typeface="Montserrat"/>
                <a:ea typeface="Montserrat"/>
                <a:cs typeface="Montserrat"/>
                <a:sym typeface="Montserrat"/>
              </a:rPr>
              <a:t>, kui hinnete kaalutud keskmine on vähemalt </a:t>
            </a:r>
            <a:r>
              <a:rPr lang="et-EE" sz="2350" b="1" dirty="0">
                <a:latin typeface="Montserrat"/>
                <a:ea typeface="Montserrat"/>
                <a:cs typeface="Montserrat"/>
                <a:sym typeface="Montserrat"/>
              </a:rPr>
              <a:t>2,5 punkti.</a:t>
            </a: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dirty="0">
                <a:latin typeface="Montserrat"/>
                <a:ea typeface="Montserrat"/>
                <a:cs typeface="Montserrat"/>
                <a:sym typeface="Montserrat"/>
              </a:rPr>
              <a:t>Taotluste </a:t>
            </a:r>
            <a:r>
              <a:rPr lang="et-EE" sz="2350" b="1" dirty="0">
                <a:latin typeface="Montserrat"/>
                <a:ea typeface="Montserrat"/>
                <a:cs typeface="Montserrat"/>
                <a:sym typeface="Montserrat"/>
              </a:rPr>
              <a:t>pingerida </a:t>
            </a:r>
            <a:r>
              <a:rPr lang="et-EE" sz="2350" dirty="0">
                <a:latin typeface="Montserrat"/>
                <a:ea typeface="Montserrat"/>
                <a:cs typeface="Montserrat"/>
                <a:sym typeface="Montserrat"/>
              </a:rPr>
              <a:t>moodustatakse mõlema meetme taotluste kohta ühiselt.</a:t>
            </a: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dirty="0">
                <a:latin typeface="Montserrat"/>
                <a:ea typeface="Montserrat"/>
                <a:cs typeface="Montserrat"/>
                <a:sym typeface="Montserrat"/>
              </a:rPr>
              <a:t>Komisjoni ettepaneku alusel teeb MARO otsuse taotluse </a:t>
            </a:r>
            <a:r>
              <a:rPr lang="et-EE" sz="2350" b="1" dirty="0">
                <a:latin typeface="Montserrat"/>
                <a:ea typeface="Montserrat"/>
                <a:cs typeface="Montserrat"/>
                <a:sym typeface="Montserrat"/>
              </a:rPr>
              <a:t>rahuldamise</a:t>
            </a:r>
            <a:r>
              <a:rPr lang="et-EE" sz="2350" dirty="0">
                <a:latin typeface="Montserrat"/>
                <a:ea typeface="Montserrat"/>
                <a:cs typeface="Montserrat"/>
                <a:sym typeface="Montserrat"/>
              </a:rPr>
              <a:t>, </a:t>
            </a:r>
            <a:r>
              <a:rPr lang="et-EE" sz="2350" b="1" dirty="0">
                <a:latin typeface="Montserrat"/>
                <a:ea typeface="Montserrat"/>
                <a:cs typeface="Montserrat"/>
                <a:sym typeface="Montserrat"/>
              </a:rPr>
              <a:t>osalise rahuldamise </a:t>
            </a:r>
            <a:r>
              <a:rPr lang="et-EE" sz="2350" dirty="0">
                <a:latin typeface="Montserrat"/>
                <a:ea typeface="Montserrat"/>
                <a:cs typeface="Montserrat"/>
                <a:sym typeface="Montserrat"/>
              </a:rPr>
              <a:t>või </a:t>
            </a:r>
            <a:r>
              <a:rPr lang="et-EE" sz="2350" b="1" dirty="0">
                <a:latin typeface="Montserrat"/>
                <a:ea typeface="Montserrat"/>
                <a:cs typeface="Montserrat"/>
                <a:sym typeface="Montserrat"/>
              </a:rPr>
              <a:t>rahuldamata jätmise </a:t>
            </a:r>
            <a:r>
              <a:rPr lang="et-EE" sz="2350" dirty="0">
                <a:latin typeface="Montserrat"/>
                <a:ea typeface="Montserrat"/>
                <a:cs typeface="Montserrat"/>
                <a:sym typeface="Montserrat"/>
              </a:rPr>
              <a:t>kohta. </a:t>
            </a:r>
            <a:r>
              <a:rPr lang="et-EE" sz="2350" b="1" dirty="0">
                <a:latin typeface="Montserrat"/>
                <a:ea typeface="Montserrat"/>
                <a:cs typeface="Montserrat"/>
                <a:sym typeface="Montserrat"/>
              </a:rPr>
              <a:t>Otsus </a:t>
            </a:r>
            <a:r>
              <a:rPr lang="et-EE" sz="2350" dirty="0">
                <a:latin typeface="Montserrat"/>
                <a:ea typeface="Montserrat"/>
                <a:cs typeface="Montserrat"/>
                <a:sym typeface="Montserrat"/>
              </a:rPr>
              <a:t>saadetakse taotlejale </a:t>
            </a:r>
            <a:r>
              <a:rPr lang="et-EE" sz="2350" b="1" dirty="0">
                <a:latin typeface="Montserrat"/>
                <a:ea typeface="Montserrat"/>
                <a:cs typeface="Montserrat"/>
                <a:sym typeface="Montserrat"/>
              </a:rPr>
              <a:t>e-toetuse keskkonna</a:t>
            </a:r>
            <a:r>
              <a:rPr lang="et-EE" sz="2350" dirty="0">
                <a:latin typeface="Montserrat"/>
                <a:ea typeface="Montserrat"/>
                <a:cs typeface="Montserrat"/>
                <a:sym typeface="Montserrat"/>
              </a:rPr>
              <a:t> kaudu.</a:t>
            </a: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b="1" dirty="0">
                <a:latin typeface="Montserrat"/>
                <a:ea typeface="Montserrat"/>
                <a:cs typeface="Montserrat"/>
                <a:sym typeface="Montserrat"/>
              </a:rPr>
              <a:t>Rahuldatud </a:t>
            </a:r>
            <a:r>
              <a:rPr lang="et-EE" sz="2350" dirty="0">
                <a:latin typeface="Montserrat"/>
                <a:ea typeface="Montserrat"/>
                <a:cs typeface="Montserrat"/>
                <a:sym typeface="Montserrat"/>
              </a:rPr>
              <a:t>taotluste </a:t>
            </a:r>
            <a:r>
              <a:rPr lang="et-EE" sz="2350" b="1" dirty="0">
                <a:latin typeface="Montserrat"/>
                <a:ea typeface="Montserrat"/>
                <a:cs typeface="Montserrat"/>
                <a:sym typeface="Montserrat"/>
              </a:rPr>
              <a:t>nimekiri avaldatakse </a:t>
            </a:r>
            <a:r>
              <a:rPr lang="et-EE" sz="2350" dirty="0">
                <a:latin typeface="Montserrat"/>
                <a:ea typeface="Montserrat"/>
                <a:cs typeface="Montserrat"/>
                <a:sym typeface="Montserrat"/>
              </a:rPr>
              <a:t>MARO veebilehel.</a:t>
            </a:r>
            <a:endParaRPr sz="2350" dirty="0">
              <a:latin typeface="Montserrat"/>
              <a:ea typeface="Montserrat"/>
              <a:cs typeface="Montserrat"/>
              <a:sym typeface="Montserrat"/>
            </a:endParaRPr>
          </a:p>
          <a:p>
            <a:pPr marL="457200" lvl="0" indent="-377825" algn="l" rtl="0">
              <a:lnSpc>
                <a:spcPct val="105000"/>
              </a:lnSpc>
              <a:spcBef>
                <a:spcPts val="0"/>
              </a:spcBef>
              <a:spcAft>
                <a:spcPts val="0"/>
              </a:spcAft>
              <a:buSzPts val="2350"/>
              <a:buFont typeface="Arial"/>
              <a:buChar char="●"/>
            </a:pPr>
            <a:r>
              <a:rPr lang="et-EE" sz="2350" dirty="0">
                <a:latin typeface="Montserrat"/>
                <a:ea typeface="Montserrat"/>
                <a:cs typeface="Montserrat"/>
                <a:sym typeface="Montserrat"/>
              </a:rPr>
              <a:t>Toetus makstakse välja 10 tööpäeva jooksul otsuse tegemisest.</a:t>
            </a:r>
            <a:endParaRPr sz="2350" dirty="0">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body" idx="1"/>
          </p:nvPr>
        </p:nvSpPr>
        <p:spPr>
          <a:xfrm>
            <a:off x="467550" y="159800"/>
            <a:ext cx="8208900" cy="58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Kokkuvõtteks</a:t>
            </a:r>
            <a:endParaRPr sz="3600"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Kogukonna arengu</a:t>
            </a:r>
            <a:r>
              <a:rPr lang="et-EE" sz="2350" dirty="0">
                <a:latin typeface="Montserrat"/>
                <a:ea typeface="Montserrat"/>
                <a:cs typeface="Montserrat"/>
                <a:sym typeface="Montserrat"/>
              </a:rPr>
              <a:t> meetme kaudu toetatakse kõiki nn “</a:t>
            </a:r>
            <a:r>
              <a:rPr lang="et-EE" sz="2350" b="1" dirty="0">
                <a:latin typeface="Montserrat"/>
                <a:ea typeface="Montserrat"/>
                <a:cs typeface="Montserrat"/>
                <a:sym typeface="Montserrat"/>
              </a:rPr>
              <a:t>pehmeid tegevusi</a:t>
            </a:r>
            <a:r>
              <a:rPr lang="et-EE" sz="2350" dirty="0">
                <a:latin typeface="Montserrat"/>
                <a:ea typeface="Montserrat"/>
                <a:cs typeface="Montserrat"/>
                <a:sym typeface="Montserrat"/>
              </a:rPr>
              <a:t>”, mis tugevdavad kogukonda, sh võib soetada tegevuste elluviimiseks vajalikke vahendeid ja materjale.</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Investeeringute </a:t>
            </a:r>
            <a:r>
              <a:rPr lang="et-EE" sz="2350" dirty="0">
                <a:latin typeface="Montserrat"/>
                <a:ea typeface="Montserrat"/>
                <a:cs typeface="Montserrat"/>
                <a:sym typeface="Montserrat"/>
              </a:rPr>
              <a:t>ja kogukonna</a:t>
            </a:r>
            <a:r>
              <a:rPr lang="et-EE" sz="2350" b="1" dirty="0">
                <a:latin typeface="Montserrat"/>
                <a:ea typeface="Montserrat"/>
                <a:cs typeface="Montserrat"/>
                <a:sym typeface="Montserrat"/>
              </a:rPr>
              <a:t>teenuste</a:t>
            </a:r>
            <a:r>
              <a:rPr lang="et-EE" sz="2350" dirty="0">
                <a:latin typeface="Montserrat"/>
                <a:ea typeface="Montserrat"/>
                <a:cs typeface="Montserrat"/>
                <a:sym typeface="Montserrat"/>
              </a:rPr>
              <a:t> arendamise meetme kaudu toetatakse </a:t>
            </a:r>
            <a:r>
              <a:rPr lang="et-EE" sz="2350" b="1" dirty="0">
                <a:latin typeface="Montserrat"/>
                <a:ea typeface="Montserrat"/>
                <a:cs typeface="Montserrat"/>
                <a:sym typeface="Montserrat"/>
              </a:rPr>
              <a:t>investeeringuid </a:t>
            </a:r>
            <a:r>
              <a:rPr lang="et-EE" sz="2350" dirty="0">
                <a:latin typeface="Montserrat"/>
                <a:ea typeface="Montserrat"/>
                <a:cs typeface="Montserrat"/>
                <a:sym typeface="Montserrat"/>
              </a:rPr>
              <a:t>ja investeeringute kasutuselevõtuks otseselt vajalikke </a:t>
            </a:r>
            <a:r>
              <a:rPr lang="et-EE" sz="2350" dirty="0" err="1">
                <a:latin typeface="Montserrat"/>
                <a:ea typeface="Montserrat"/>
                <a:cs typeface="Montserrat"/>
                <a:sym typeface="Montserrat"/>
              </a:rPr>
              <a:t>sisseostetavaid</a:t>
            </a:r>
            <a:r>
              <a:rPr lang="et-EE" sz="2350" dirty="0">
                <a:latin typeface="Montserrat"/>
                <a:ea typeface="Montserrat"/>
                <a:cs typeface="Montserrat"/>
                <a:sym typeface="Montserrat"/>
              </a:rPr>
              <a:t> teenuseid ainult juriidilistelt isikutelt.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Mõlema meetme jaoks on </a:t>
            </a:r>
            <a:r>
              <a:rPr lang="et-EE" sz="2350" b="1" dirty="0">
                <a:solidFill>
                  <a:srgbClr val="C00000"/>
                </a:solidFill>
                <a:latin typeface="Montserrat"/>
                <a:ea typeface="Montserrat"/>
                <a:cs typeface="Montserrat"/>
                <a:sym typeface="Montserrat"/>
              </a:rPr>
              <a:t>eraldi </a:t>
            </a:r>
            <a:r>
              <a:rPr lang="et-EE" sz="2350" b="1" dirty="0">
                <a:latin typeface="Montserrat"/>
                <a:ea typeface="Montserrat"/>
                <a:cs typeface="Montserrat"/>
                <a:sym typeface="Montserrat"/>
              </a:rPr>
              <a:t>taotlusvormid</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solidFill>
                  <a:srgbClr val="C00000"/>
                </a:solidFill>
                <a:latin typeface="Montserrat"/>
                <a:ea typeface="Montserrat"/>
                <a:cs typeface="Montserrat"/>
                <a:sym typeface="Montserrat"/>
              </a:rPr>
              <a:t>Kaks </a:t>
            </a:r>
            <a:r>
              <a:rPr lang="et-EE" sz="2350" b="1" dirty="0">
                <a:latin typeface="Montserrat"/>
                <a:ea typeface="Montserrat"/>
                <a:cs typeface="Montserrat"/>
                <a:sym typeface="Montserrat"/>
              </a:rPr>
              <a:t>taotlust </a:t>
            </a:r>
            <a:r>
              <a:rPr lang="et-EE" sz="2350" dirty="0">
                <a:latin typeface="Montserrat"/>
                <a:ea typeface="Montserrat"/>
                <a:cs typeface="Montserrat"/>
                <a:sym typeface="Montserrat"/>
              </a:rPr>
              <a:t>võib taotleja esitada juhul, kui need on </a:t>
            </a:r>
            <a:r>
              <a:rPr lang="et-EE" sz="2350" b="1" dirty="0">
                <a:solidFill>
                  <a:srgbClr val="C00000"/>
                </a:solidFill>
                <a:latin typeface="Montserrat"/>
                <a:ea typeface="Montserrat"/>
                <a:cs typeface="Montserrat"/>
                <a:sym typeface="Montserrat"/>
              </a:rPr>
              <a:t>erinevates </a:t>
            </a:r>
            <a:r>
              <a:rPr lang="et-EE" sz="2350" b="1" dirty="0">
                <a:latin typeface="Montserrat"/>
                <a:ea typeface="Montserrat"/>
                <a:cs typeface="Montserrat"/>
                <a:sym typeface="Montserrat"/>
              </a:rPr>
              <a:t>meetmetes</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20000" contrast="-20000"/>
                    </a14:imgEffect>
                  </a14:imgLayer>
                </a14:imgProps>
              </a:ext>
            </a:extLst>
          </a:blip>
          <a:srcRect/>
          <a:stretch>
            <a:fillRect/>
          </a:stretch>
        </a:blipFill>
        <a:effectLst/>
      </p:bgPr>
    </p:bg>
    <p:spTree>
      <p:nvGrpSpPr>
        <p:cNvPr id="1" name="Shape 43"/>
        <p:cNvGrpSpPr/>
        <p:nvPr/>
      </p:nvGrpSpPr>
      <p:grpSpPr>
        <a:xfrm>
          <a:off x="0" y="0"/>
          <a:ext cx="0" cy="0"/>
          <a:chOff x="0" y="0"/>
          <a:chExt cx="0" cy="0"/>
        </a:xfrm>
      </p:grpSpPr>
      <p:sp>
        <p:nvSpPr>
          <p:cNvPr id="44" name="Google Shape;44;g2fd90b23c5e_0_0"/>
          <p:cNvSpPr txBox="1">
            <a:spLocks noGrp="1"/>
          </p:cNvSpPr>
          <p:nvPr>
            <p:ph type="body" idx="1"/>
          </p:nvPr>
        </p:nvSpPr>
        <p:spPr>
          <a:xfrm>
            <a:off x="494175" y="441350"/>
            <a:ext cx="8116500" cy="5876700"/>
          </a:xfrm>
          <a:prstGeom prst="rect">
            <a:avLst/>
          </a:prstGeom>
          <a:noFill/>
          <a:ln>
            <a:noFill/>
          </a:ln>
        </p:spPr>
        <p:txBody>
          <a:bodyPr spcFirstLastPara="1" wrap="square" lIns="91425" tIns="45700" rIns="91425" bIns="45700" anchor="ctr" anchorCtr="0">
            <a:noAutofit/>
          </a:bodyPr>
          <a:lstStyle/>
          <a:p>
            <a:pPr marL="457200" lvl="0" indent="-377825" algn="l" rtl="0">
              <a:lnSpc>
                <a:spcPct val="100000"/>
              </a:lnSpc>
              <a:spcBef>
                <a:spcPts val="0"/>
              </a:spcBef>
              <a:spcAft>
                <a:spcPts val="0"/>
              </a:spcAft>
              <a:buSzPts val="2350"/>
              <a:buFont typeface="Arial"/>
              <a:buChar char="●"/>
            </a:pPr>
            <a:r>
              <a:rPr lang="et-EE" sz="2350" dirty="0">
                <a:latin typeface="Montserrat"/>
                <a:ea typeface="Montserrat"/>
                <a:cs typeface="Montserrat"/>
                <a:sym typeface="Montserrat"/>
              </a:rPr>
              <a:t>Programmi n</a:t>
            </a:r>
            <a:r>
              <a:rPr lang="et-EE" sz="2350" dirty="0">
                <a:solidFill>
                  <a:schemeClr val="dk1"/>
                </a:solidFill>
                <a:latin typeface="Montserrat"/>
                <a:ea typeface="Montserrat"/>
                <a:cs typeface="Montserrat"/>
                <a:sym typeface="Montserrat"/>
              </a:rPr>
              <a:t>õuded on sätestatud vastavas </a:t>
            </a:r>
            <a:r>
              <a:rPr lang="et-EE" sz="2350" b="1" u="sng" dirty="0">
                <a:solidFill>
                  <a:schemeClr val="tx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määruses</a:t>
            </a:r>
            <a:r>
              <a:rPr lang="et-EE" sz="2350" dirty="0">
                <a:solidFill>
                  <a:schemeClr val="dk1"/>
                </a:solidFill>
                <a:latin typeface="Montserrat"/>
                <a:ea typeface="Montserrat"/>
                <a:cs typeface="Montserrat"/>
                <a:sym typeface="Montserrat"/>
              </a:rPr>
              <a:t>.</a:t>
            </a:r>
            <a:endParaRPr sz="2350" dirty="0">
              <a:solidFill>
                <a:schemeClr val="dk1"/>
              </a:solidFill>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a:latin typeface="Montserrat"/>
                <a:ea typeface="Montserrat"/>
                <a:cs typeface="Montserrat"/>
                <a:sym typeface="Montserrat"/>
              </a:rPr>
              <a:t>Ü</a:t>
            </a:r>
            <a:r>
              <a:rPr lang="et-EE" sz="2350" dirty="0">
                <a:solidFill>
                  <a:schemeClr val="dk1"/>
                </a:solidFill>
                <a:latin typeface="Montserrat"/>
                <a:ea typeface="Montserrat"/>
                <a:cs typeface="Montserrat"/>
                <a:sym typeface="Montserrat"/>
              </a:rPr>
              <a:t>ldise </a:t>
            </a:r>
            <a:r>
              <a:rPr lang="et-EE" sz="2350" dirty="0">
                <a:latin typeface="Montserrat"/>
                <a:ea typeface="Montserrat"/>
                <a:cs typeface="Montserrat"/>
                <a:sym typeface="Montserrat"/>
              </a:rPr>
              <a:t>koordineerimise, väljatöötamise ja järelevalve korraldamise eest vastutab </a:t>
            </a:r>
            <a:r>
              <a:rPr lang="et-EE" sz="2350" b="1" u="sng" dirty="0">
                <a:solidFill>
                  <a:schemeClr val="tx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Regionaal- ja Põllumajandusministeerium</a:t>
            </a:r>
            <a:r>
              <a:rPr lang="et-EE" sz="2350" dirty="0">
                <a:solidFill>
                  <a:schemeClr val="tx1"/>
                </a:solidFill>
                <a:latin typeface="Montserrat"/>
                <a:ea typeface="Montserrat"/>
                <a:cs typeface="Montserrat"/>
                <a:sym typeface="Montserrat"/>
              </a:rPr>
              <a:t>.</a:t>
            </a:r>
            <a:endParaRPr sz="2350" dirty="0">
              <a:solidFill>
                <a:schemeClr val="tx1"/>
              </a:solidFill>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a:latin typeface="Montserrat"/>
                <a:ea typeface="Montserrat"/>
                <a:cs typeface="Montserrat"/>
                <a:sym typeface="Montserrat"/>
              </a:rPr>
              <a:t>Programmi rakendaja riiklikul tasandil on </a:t>
            </a:r>
            <a:r>
              <a:rPr lang="et-EE" sz="2350" b="1" u="sng" dirty="0">
                <a:solidFill>
                  <a:schemeClr val="tx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Riigi Tugiteenuste Keskus</a:t>
            </a:r>
            <a:r>
              <a:rPr lang="et-EE" sz="2350" dirty="0">
                <a:solidFill>
                  <a:schemeClr val="tx1"/>
                </a:solidFill>
                <a:latin typeface="Montserrat"/>
                <a:ea typeface="Montserrat"/>
                <a:cs typeface="Montserrat"/>
                <a:sym typeface="Montserrat"/>
              </a:rPr>
              <a:t> </a:t>
            </a:r>
            <a:r>
              <a:rPr lang="et-EE" sz="2350" dirty="0">
                <a:latin typeface="Montserrat"/>
                <a:ea typeface="Montserrat"/>
                <a:cs typeface="Montserrat"/>
                <a:sym typeface="Montserrat"/>
              </a:rPr>
              <a:t>(RTK).</a:t>
            </a:r>
            <a:endParaRPr sz="2350" dirty="0">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err="1">
                <a:latin typeface="Montserrat"/>
                <a:ea typeface="Montserrat"/>
                <a:cs typeface="Montserrat"/>
                <a:sym typeface="Montserrat"/>
              </a:rPr>
              <a:t>R</a:t>
            </a:r>
            <a:r>
              <a:rPr lang="et-EE" sz="2350" dirty="0" err="1">
                <a:solidFill>
                  <a:schemeClr val="dk1"/>
                </a:solidFill>
                <a:latin typeface="Montserrat"/>
                <a:ea typeface="Montserrat"/>
                <a:cs typeface="Montserrat"/>
                <a:sym typeface="Montserrat"/>
              </a:rPr>
              <a:t>akendajateks</a:t>
            </a:r>
            <a:r>
              <a:rPr lang="et-EE" sz="2350" dirty="0">
                <a:solidFill>
                  <a:schemeClr val="dk1"/>
                </a:solidFill>
                <a:latin typeface="Montserrat"/>
                <a:ea typeface="Montserrat"/>
                <a:cs typeface="Montserrat"/>
                <a:sym typeface="Montserrat"/>
              </a:rPr>
              <a:t> maakondades on maakondlikud arendusorganisatsioonid (</a:t>
            </a:r>
            <a:r>
              <a:rPr lang="et-EE" sz="2350" b="1" dirty="0" err="1">
                <a:solidFill>
                  <a:schemeClr val="dk1"/>
                </a:solidFill>
                <a:latin typeface="Montserrat"/>
                <a:ea typeface="Montserrat"/>
                <a:cs typeface="Montserrat"/>
                <a:sym typeface="Montserrat"/>
              </a:rPr>
              <a:t>MARO</a:t>
            </a:r>
            <a:r>
              <a:rPr lang="et-EE" sz="2350" dirty="0" err="1">
                <a:solidFill>
                  <a:schemeClr val="dk1"/>
                </a:solidFill>
                <a:latin typeface="Montserrat"/>
                <a:ea typeface="Montserrat"/>
                <a:cs typeface="Montserrat"/>
                <a:sym typeface="Montserrat"/>
              </a:rPr>
              <a:t>-d</a:t>
            </a:r>
            <a:r>
              <a:rPr lang="et-EE" sz="2350" dirty="0">
                <a:solidFill>
                  <a:schemeClr val="dk1"/>
                </a:solidFill>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a:latin typeface="Montserrat"/>
                <a:ea typeface="Montserrat"/>
                <a:cs typeface="Montserrat"/>
                <a:sym typeface="Montserrat"/>
              </a:rPr>
              <a:t>Voorud on</a:t>
            </a:r>
            <a:r>
              <a:rPr lang="et-EE" sz="2350" dirty="0">
                <a:solidFill>
                  <a:schemeClr val="dk1"/>
                </a:solidFill>
                <a:latin typeface="Montserrat"/>
                <a:ea typeface="Montserrat"/>
                <a:cs typeface="Montserrat"/>
                <a:sym typeface="Montserrat"/>
              </a:rPr>
              <a:t> </a:t>
            </a:r>
            <a:r>
              <a:rPr lang="et-EE" sz="2350" b="1" dirty="0">
                <a:solidFill>
                  <a:schemeClr val="dk1"/>
                </a:solidFill>
                <a:latin typeface="Montserrat"/>
                <a:ea typeface="Montserrat"/>
                <a:cs typeface="Montserrat"/>
                <a:sym typeface="Montserrat"/>
              </a:rPr>
              <a:t>kaks </a:t>
            </a:r>
            <a:r>
              <a:rPr lang="et-EE" sz="2350" dirty="0">
                <a:solidFill>
                  <a:schemeClr val="dk1"/>
                </a:solidFill>
                <a:latin typeface="Montserrat"/>
                <a:ea typeface="Montserrat"/>
                <a:cs typeface="Montserrat"/>
                <a:sym typeface="Montserrat"/>
              </a:rPr>
              <a:t>korda aastas: </a:t>
            </a:r>
            <a:r>
              <a:rPr lang="et-EE" sz="2350" b="1" dirty="0">
                <a:latin typeface="Montserrat"/>
                <a:ea typeface="Montserrat"/>
                <a:cs typeface="Montserrat"/>
                <a:sym typeface="Montserrat"/>
              </a:rPr>
              <a:t>kevadel </a:t>
            </a:r>
            <a:r>
              <a:rPr lang="et-EE" sz="2350" dirty="0">
                <a:solidFill>
                  <a:schemeClr val="dk1"/>
                </a:solidFill>
                <a:latin typeface="Montserrat"/>
                <a:ea typeface="Montserrat"/>
                <a:cs typeface="Montserrat"/>
                <a:sym typeface="Montserrat"/>
              </a:rPr>
              <a:t>ja </a:t>
            </a:r>
            <a:r>
              <a:rPr lang="et-EE" sz="2350" b="1" dirty="0">
                <a:latin typeface="Montserrat"/>
                <a:ea typeface="Montserrat"/>
                <a:cs typeface="Montserrat"/>
                <a:sym typeface="Montserrat"/>
              </a:rPr>
              <a:t>sügisel.</a:t>
            </a:r>
            <a:endParaRPr sz="2350" dirty="0">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a:solidFill>
                  <a:schemeClr val="dk1"/>
                </a:solidFill>
                <a:latin typeface="Montserrat"/>
                <a:ea typeface="Montserrat"/>
                <a:cs typeface="Montserrat"/>
                <a:sym typeface="Montserrat"/>
              </a:rPr>
              <a:t>2026. aasta kevad</a:t>
            </a:r>
            <a:r>
              <a:rPr lang="et-EE" sz="2350" dirty="0">
                <a:latin typeface="Montserrat"/>
                <a:ea typeface="Montserrat"/>
                <a:cs typeface="Montserrat"/>
                <a:sym typeface="Montserrat"/>
              </a:rPr>
              <a:t>vooru </a:t>
            </a:r>
            <a:r>
              <a:rPr lang="et-EE" sz="2350" dirty="0">
                <a:solidFill>
                  <a:schemeClr val="dk1"/>
                </a:solidFill>
                <a:latin typeface="Montserrat"/>
                <a:ea typeface="Montserrat"/>
                <a:cs typeface="Montserrat"/>
                <a:sym typeface="Montserrat"/>
              </a:rPr>
              <a:t>taotluste esitami</a:t>
            </a:r>
            <a:r>
              <a:rPr lang="et-EE" sz="2350" dirty="0">
                <a:latin typeface="Montserrat"/>
                <a:ea typeface="Montserrat"/>
                <a:cs typeface="Montserrat"/>
                <a:sym typeface="Montserrat"/>
              </a:rPr>
              <a:t>ne toimub </a:t>
            </a:r>
            <a:r>
              <a:rPr lang="et-EE" sz="2350" b="1" dirty="0">
                <a:solidFill>
                  <a:srgbClr val="C00000"/>
                </a:solidFill>
                <a:latin typeface="Montserrat"/>
                <a:ea typeface="Montserrat"/>
                <a:cs typeface="Montserrat"/>
                <a:sym typeface="Montserrat"/>
              </a:rPr>
              <a:t>02.03</a:t>
            </a:r>
            <a:r>
              <a:rPr lang="et-EE" sz="2350" dirty="0">
                <a:latin typeface="Montserrat"/>
                <a:ea typeface="Montserrat"/>
                <a:cs typeface="Montserrat"/>
                <a:sym typeface="Montserrat"/>
              </a:rPr>
              <a:t> kuni</a:t>
            </a:r>
            <a:r>
              <a:rPr lang="et-EE" sz="2350" dirty="0">
                <a:solidFill>
                  <a:schemeClr val="dk1"/>
                </a:solidFill>
                <a:latin typeface="Montserrat"/>
                <a:ea typeface="Montserrat"/>
                <a:cs typeface="Montserrat"/>
                <a:sym typeface="Montserrat"/>
              </a:rPr>
              <a:t> </a:t>
            </a:r>
            <a:r>
              <a:rPr lang="et-EE" sz="2350" b="1" dirty="0">
                <a:solidFill>
                  <a:srgbClr val="C00000"/>
                </a:solidFill>
                <a:latin typeface="Montserrat"/>
                <a:ea typeface="Montserrat"/>
                <a:cs typeface="Montserrat"/>
                <a:sym typeface="Montserrat"/>
              </a:rPr>
              <a:t>02.04 kell 16.30</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00000"/>
              </a:lnSpc>
              <a:spcBef>
                <a:spcPts val="0"/>
              </a:spcBef>
              <a:spcAft>
                <a:spcPts val="0"/>
              </a:spcAft>
              <a:buSzPts val="2350"/>
              <a:buFont typeface="Arial"/>
              <a:buChar char="●"/>
            </a:pPr>
            <a:r>
              <a:rPr lang="et-EE" sz="2350" dirty="0">
                <a:latin typeface="Montserrat"/>
                <a:ea typeface="Montserrat"/>
                <a:cs typeface="Montserrat"/>
                <a:sym typeface="Montserrat"/>
              </a:rPr>
              <a:t>Taotluste ja aruannete </a:t>
            </a:r>
            <a:r>
              <a:rPr lang="et-EE" sz="2350" b="1" dirty="0">
                <a:latin typeface="Montserrat"/>
                <a:ea typeface="Montserrat"/>
                <a:cs typeface="Montserrat"/>
                <a:sym typeface="Montserrat"/>
              </a:rPr>
              <a:t>esitamine </a:t>
            </a:r>
            <a:r>
              <a:rPr lang="et-EE" sz="2350" dirty="0">
                <a:latin typeface="Montserrat"/>
                <a:ea typeface="Montserrat"/>
                <a:cs typeface="Montserrat"/>
                <a:sym typeface="Montserrat"/>
              </a:rPr>
              <a:t>toimub </a:t>
            </a:r>
            <a:r>
              <a:rPr lang="et-EE" sz="2350" b="1" dirty="0">
                <a:latin typeface="Montserrat"/>
                <a:ea typeface="Montserrat"/>
                <a:cs typeface="Montserrat"/>
                <a:sym typeface="Montserrat"/>
              </a:rPr>
              <a:t>ainult veebis </a:t>
            </a:r>
            <a:r>
              <a:rPr lang="et-EE" sz="2350" u="sng" dirty="0">
                <a:solidFill>
                  <a:schemeClr val="tx1"/>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e-toetuse keskkonnas</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082a129aab_0_165"/>
          <p:cNvSpPr txBox="1">
            <a:spLocks noGrp="1"/>
          </p:cNvSpPr>
          <p:nvPr>
            <p:ph type="body" idx="1"/>
          </p:nvPr>
        </p:nvSpPr>
        <p:spPr>
          <a:xfrm>
            <a:off x="467550" y="998000"/>
            <a:ext cx="8208900" cy="470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t-EE" sz="3600" b="1" dirty="0">
                <a:latin typeface="Montserrat"/>
                <a:ea typeface="Montserrat"/>
                <a:cs typeface="Montserrat"/>
                <a:sym typeface="Montserrat"/>
              </a:rPr>
              <a:t>Kokkuvõtteks</a:t>
            </a:r>
            <a:endParaRPr sz="3600"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Taotlused tuleb esitada </a:t>
            </a:r>
            <a:r>
              <a:rPr lang="et-EE" sz="2350" b="1" dirty="0">
                <a:latin typeface="Montserrat"/>
                <a:ea typeface="Montserrat"/>
                <a:cs typeface="Montserrat"/>
                <a:sym typeface="Montserrat"/>
              </a:rPr>
              <a:t>e-toetuse keskkonnas</a:t>
            </a:r>
            <a:r>
              <a:rPr lang="et-EE" sz="2350" dirty="0">
                <a:latin typeface="Montserrat"/>
                <a:ea typeface="Montserrat"/>
                <a:cs typeface="Montserrat"/>
                <a:sym typeface="Montserrat"/>
              </a:rPr>
              <a:t> hiljemalt ettenähtud kuupäevaks ja kellaajaks - </a:t>
            </a:r>
            <a:r>
              <a:rPr lang="et-EE" sz="2350" b="1" dirty="0">
                <a:solidFill>
                  <a:srgbClr val="C00000"/>
                </a:solidFill>
                <a:latin typeface="Montserrat"/>
                <a:ea typeface="Montserrat"/>
                <a:cs typeface="Montserrat"/>
                <a:sym typeface="Montserrat"/>
              </a:rPr>
              <a:t>02.04 kell 16.30</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Taotluse </a:t>
            </a:r>
            <a:r>
              <a:rPr lang="et-EE" sz="2350" b="1" dirty="0">
                <a:solidFill>
                  <a:srgbClr val="C00000"/>
                </a:solidFill>
                <a:latin typeface="Montserrat"/>
                <a:ea typeface="Montserrat"/>
                <a:cs typeface="Montserrat"/>
                <a:sym typeface="Montserrat"/>
              </a:rPr>
              <a:t>allkirjastaja </a:t>
            </a:r>
            <a:r>
              <a:rPr lang="et-EE" sz="2350" dirty="0">
                <a:latin typeface="Montserrat"/>
                <a:ea typeface="Montserrat"/>
                <a:cs typeface="Montserrat"/>
                <a:sym typeface="Montserrat"/>
              </a:rPr>
              <a:t>peab olema </a:t>
            </a:r>
            <a:r>
              <a:rPr lang="et-EE" sz="2350" b="1" dirty="0">
                <a:latin typeface="Montserrat"/>
                <a:ea typeface="Montserrat"/>
                <a:cs typeface="Montserrat"/>
                <a:sym typeface="Montserrat"/>
              </a:rPr>
              <a:t>registrijärgne </a:t>
            </a:r>
            <a:r>
              <a:rPr lang="et-EE" sz="2350" b="1" dirty="0">
                <a:solidFill>
                  <a:srgbClr val="C00000"/>
                </a:solidFill>
                <a:latin typeface="Montserrat"/>
                <a:ea typeface="Montserrat"/>
                <a:cs typeface="Montserrat"/>
                <a:sym typeface="Montserrat"/>
              </a:rPr>
              <a:t>juhatuse liige</a:t>
            </a:r>
            <a:r>
              <a:rPr lang="et-EE" sz="2350" dirty="0">
                <a:latin typeface="Montserrat"/>
                <a:ea typeface="Montserrat"/>
                <a:cs typeface="Montserrat"/>
                <a:sym typeface="Montserrat"/>
              </a:rPr>
              <a:t>. Kui allkiri antakse </a:t>
            </a:r>
            <a:r>
              <a:rPr lang="et-EE" sz="2350" b="1" dirty="0">
                <a:latin typeface="Montserrat"/>
                <a:ea typeface="Montserrat"/>
                <a:cs typeface="Montserrat"/>
                <a:sym typeface="Montserrat"/>
              </a:rPr>
              <a:t>volikirja </a:t>
            </a:r>
            <a:r>
              <a:rPr lang="et-EE" sz="2350" dirty="0">
                <a:latin typeface="Montserrat"/>
                <a:ea typeface="Montserrat"/>
                <a:cs typeface="Montserrat"/>
                <a:sym typeface="Montserrat"/>
              </a:rPr>
              <a:t>alusel, tuleb taotlusele lisada volikiri.</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Asumipõhisuse nõue </a:t>
            </a:r>
            <a:r>
              <a:rPr lang="et-EE" sz="2350" dirty="0">
                <a:latin typeface="Montserrat"/>
                <a:ea typeface="Montserrat"/>
                <a:cs typeface="Montserrat"/>
                <a:sym typeface="Montserrat"/>
              </a:rPr>
              <a:t>kehtib ainult</a:t>
            </a:r>
            <a:r>
              <a:rPr lang="et-EE" sz="2350" b="1" dirty="0">
                <a:latin typeface="Montserrat"/>
                <a:ea typeface="Montserrat"/>
                <a:cs typeface="Montserrat"/>
                <a:sym typeface="Montserrat"/>
              </a:rPr>
              <a:t> </a:t>
            </a:r>
            <a:r>
              <a:rPr lang="et-EE" sz="2350" b="1" dirty="0">
                <a:solidFill>
                  <a:srgbClr val="C00000"/>
                </a:solidFill>
                <a:latin typeface="Montserrat"/>
                <a:ea typeface="Montserrat"/>
                <a:cs typeface="Montserrat"/>
                <a:sym typeface="Montserrat"/>
              </a:rPr>
              <a:t>Tallinnas</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Omafinantseering </a:t>
            </a:r>
            <a:r>
              <a:rPr lang="et-EE" sz="2350" dirty="0">
                <a:latin typeface="Montserrat"/>
                <a:ea typeface="Montserrat"/>
                <a:cs typeface="Montserrat"/>
                <a:sym typeface="Montserrat"/>
              </a:rPr>
              <a:t>peab olema </a:t>
            </a:r>
            <a:r>
              <a:rPr lang="et-EE" sz="2350" b="1" dirty="0">
                <a:solidFill>
                  <a:srgbClr val="C00000"/>
                </a:solidFill>
                <a:latin typeface="Montserrat"/>
                <a:ea typeface="Montserrat"/>
                <a:cs typeface="Montserrat"/>
                <a:sym typeface="Montserrat"/>
              </a:rPr>
              <a:t>rahaline</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b="1" dirty="0">
                <a:latin typeface="Montserrat"/>
                <a:ea typeface="Montserrat"/>
                <a:cs typeface="Montserrat"/>
                <a:sym typeface="Montserrat"/>
              </a:rPr>
              <a:t>Sularahamaksed ei ole lubatud</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0f36cdc485_0_8"/>
          <p:cNvSpPr txBox="1">
            <a:spLocks noGrp="1"/>
          </p:cNvSpPr>
          <p:nvPr>
            <p:ph type="body" idx="1"/>
          </p:nvPr>
        </p:nvSpPr>
        <p:spPr>
          <a:xfrm>
            <a:off x="467550" y="169650"/>
            <a:ext cx="8208900" cy="578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t-EE" sz="3600" b="1" dirty="0">
                <a:latin typeface="Montserrat"/>
                <a:ea typeface="Montserrat"/>
                <a:cs typeface="Montserrat"/>
                <a:sym typeface="Montserrat"/>
              </a:rPr>
              <a:t>Projekti elluviimine ja aruandlus</a:t>
            </a:r>
            <a:endParaRPr sz="3600" b="1" dirty="0">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br>
              <a:rPr lang="et-EE" sz="2350" b="1" dirty="0">
                <a:latin typeface="Montserrat"/>
                <a:ea typeface="Montserrat"/>
                <a:cs typeface="Montserrat"/>
                <a:sym typeface="Montserrat"/>
              </a:rPr>
            </a:br>
            <a:r>
              <a:rPr lang="et-EE" sz="2350" b="1" dirty="0">
                <a:latin typeface="Montserrat"/>
                <a:ea typeface="Montserrat"/>
                <a:cs typeface="Montserrat"/>
                <a:sym typeface="Montserrat"/>
              </a:rPr>
              <a:t>Mida jälgida kogu projekti kestel?</a:t>
            </a:r>
            <a:endParaRPr sz="2350" b="1"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16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050" dirty="0">
                <a:latin typeface="Montserrat"/>
                <a:ea typeface="Montserrat"/>
                <a:cs typeface="Montserrat"/>
                <a:sym typeface="Montserrat"/>
              </a:rPr>
              <a:t>Tegevuse aluseks projekti elluviimisel on toetuse eraldamise otsus, projekt ise ja programmi määrus.</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dirty="0">
                <a:latin typeface="Montserrat"/>
                <a:ea typeface="Montserrat"/>
                <a:cs typeface="Montserrat"/>
                <a:sym typeface="Montserrat"/>
              </a:rPr>
              <a:t>Projekti </a:t>
            </a:r>
            <a:r>
              <a:rPr lang="et-EE" sz="2050" b="1" dirty="0">
                <a:latin typeface="Montserrat"/>
                <a:ea typeface="Montserrat"/>
                <a:cs typeface="Montserrat"/>
                <a:sym typeface="Montserrat"/>
              </a:rPr>
              <a:t>tegevusi </a:t>
            </a:r>
            <a:r>
              <a:rPr lang="et-EE" sz="2050" dirty="0">
                <a:latin typeface="Montserrat"/>
                <a:ea typeface="Montserrat"/>
                <a:cs typeface="Montserrat"/>
                <a:sym typeface="Montserrat"/>
              </a:rPr>
              <a:t>ja </a:t>
            </a:r>
            <a:r>
              <a:rPr lang="et-EE" sz="2050" b="1" dirty="0">
                <a:latin typeface="Montserrat"/>
                <a:ea typeface="Montserrat"/>
                <a:cs typeface="Montserrat"/>
                <a:sym typeface="Montserrat"/>
              </a:rPr>
              <a:t>makseid</a:t>
            </a:r>
            <a:r>
              <a:rPr lang="et-EE" sz="2050" dirty="0">
                <a:latin typeface="Montserrat"/>
                <a:ea typeface="Montserrat"/>
                <a:cs typeface="Montserrat"/>
                <a:sym typeface="Montserrat"/>
              </a:rPr>
              <a:t> tohib teha ainult projekti </a:t>
            </a:r>
            <a:r>
              <a:rPr lang="et-EE" sz="2050" b="1" dirty="0">
                <a:solidFill>
                  <a:srgbClr val="C00000"/>
                </a:solidFill>
                <a:latin typeface="Montserrat"/>
                <a:ea typeface="Montserrat"/>
                <a:cs typeface="Montserrat"/>
                <a:sym typeface="Montserrat"/>
              </a:rPr>
              <a:t>abikõlblikkuse perioodil</a:t>
            </a:r>
            <a:r>
              <a:rPr lang="et-EE" sz="2050" dirty="0">
                <a:latin typeface="Montserrat"/>
                <a:ea typeface="Montserrat"/>
                <a:cs typeface="Montserrat"/>
                <a:sym typeface="Montserrat"/>
              </a:rPr>
              <a:t> ehk vooru alguskuupäevast kuni lõppkuupäevani </a:t>
            </a:r>
            <a:r>
              <a:rPr lang="et-EE" sz="2050" b="1" dirty="0">
                <a:solidFill>
                  <a:srgbClr val="C00000"/>
                </a:solidFill>
                <a:latin typeface="Montserrat"/>
                <a:ea typeface="Montserrat"/>
                <a:cs typeface="Montserrat"/>
                <a:sym typeface="Montserrat"/>
              </a:rPr>
              <a:t>02.04.2026-02.04.2027</a:t>
            </a:r>
            <a:r>
              <a:rPr lang="et-EE" sz="2050"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b="1" dirty="0">
                <a:solidFill>
                  <a:srgbClr val="C00000"/>
                </a:solidFill>
                <a:latin typeface="Montserrat"/>
                <a:ea typeface="Montserrat"/>
                <a:cs typeface="Montserrat"/>
                <a:sym typeface="Montserrat"/>
              </a:rPr>
              <a:t>Viimane lubatud ülekannete</a:t>
            </a:r>
            <a:r>
              <a:rPr lang="et-EE" sz="2050" b="1" dirty="0">
                <a:latin typeface="Montserrat"/>
                <a:ea typeface="Montserrat"/>
                <a:cs typeface="Montserrat"/>
                <a:sym typeface="Montserrat"/>
              </a:rPr>
              <a:t> </a:t>
            </a:r>
            <a:r>
              <a:rPr lang="et-EE" sz="2050" dirty="0">
                <a:latin typeface="Montserrat"/>
                <a:ea typeface="Montserrat"/>
                <a:cs typeface="Montserrat"/>
                <a:sym typeface="Montserrat"/>
              </a:rPr>
              <a:t>kuupäev on </a:t>
            </a:r>
            <a:r>
              <a:rPr lang="et-EE" sz="2050" b="1" dirty="0">
                <a:solidFill>
                  <a:srgbClr val="C00000"/>
                </a:solidFill>
                <a:latin typeface="Montserrat"/>
                <a:ea typeface="Montserrat"/>
                <a:cs typeface="Montserrat"/>
                <a:sym typeface="Montserrat"/>
              </a:rPr>
              <a:t>02.04.2027</a:t>
            </a:r>
            <a:r>
              <a:rPr lang="et-EE" sz="2050"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b="1" dirty="0">
                <a:solidFill>
                  <a:srgbClr val="C00000"/>
                </a:solidFill>
                <a:latin typeface="Montserrat"/>
                <a:ea typeface="Montserrat"/>
                <a:cs typeface="Montserrat"/>
                <a:sym typeface="Montserrat"/>
              </a:rPr>
              <a:t>Aruanne </a:t>
            </a:r>
            <a:r>
              <a:rPr lang="et-EE" sz="2050" dirty="0">
                <a:latin typeface="Montserrat"/>
                <a:ea typeface="Montserrat"/>
                <a:cs typeface="Montserrat"/>
                <a:sym typeface="Montserrat"/>
              </a:rPr>
              <a:t>tuleb </a:t>
            </a:r>
            <a:r>
              <a:rPr lang="et-EE" sz="2050" b="1" dirty="0">
                <a:solidFill>
                  <a:srgbClr val="C00000"/>
                </a:solidFill>
                <a:latin typeface="Montserrat"/>
                <a:ea typeface="Montserrat"/>
                <a:cs typeface="Montserrat"/>
                <a:sym typeface="Montserrat"/>
              </a:rPr>
              <a:t>esitada </a:t>
            </a:r>
            <a:r>
              <a:rPr lang="et-EE" sz="2050" dirty="0">
                <a:latin typeface="Montserrat"/>
                <a:ea typeface="Montserrat"/>
                <a:cs typeface="Montserrat"/>
                <a:sym typeface="Montserrat"/>
              </a:rPr>
              <a:t>hiljemalt </a:t>
            </a:r>
            <a:r>
              <a:rPr lang="et-EE" sz="2050" b="1" dirty="0">
                <a:solidFill>
                  <a:srgbClr val="C00000"/>
                </a:solidFill>
                <a:latin typeface="Montserrat"/>
                <a:ea typeface="Montserrat"/>
                <a:cs typeface="Montserrat"/>
                <a:sym typeface="Montserrat"/>
              </a:rPr>
              <a:t>02.05.2027</a:t>
            </a:r>
            <a:r>
              <a:rPr lang="et-EE" sz="2050"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dirty="0">
                <a:latin typeface="Montserrat"/>
                <a:ea typeface="Montserrat"/>
                <a:cs typeface="Montserrat"/>
                <a:sym typeface="Montserrat"/>
              </a:rPr>
              <a:t>Projekt tuleb ellu viia </a:t>
            </a:r>
            <a:r>
              <a:rPr lang="et-EE" sz="2050" b="1" dirty="0">
                <a:latin typeface="Montserrat"/>
                <a:ea typeface="Montserrat"/>
                <a:cs typeface="Montserrat"/>
                <a:sym typeface="Montserrat"/>
              </a:rPr>
              <a:t>vastavalt </a:t>
            </a:r>
            <a:r>
              <a:rPr lang="et-EE" sz="2050" dirty="0">
                <a:latin typeface="Montserrat"/>
                <a:ea typeface="Montserrat"/>
                <a:cs typeface="Montserrat"/>
                <a:sym typeface="Montserrat"/>
              </a:rPr>
              <a:t>esitatud </a:t>
            </a:r>
            <a:r>
              <a:rPr lang="et-EE" sz="2050" b="1" dirty="0">
                <a:latin typeface="Montserrat"/>
                <a:ea typeface="Montserrat"/>
                <a:cs typeface="Montserrat"/>
                <a:sym typeface="Montserrat"/>
              </a:rPr>
              <a:t>taotlusele </a:t>
            </a:r>
            <a:r>
              <a:rPr lang="et-EE" sz="2050" dirty="0">
                <a:latin typeface="Montserrat"/>
                <a:ea typeface="Montserrat"/>
                <a:cs typeface="Montserrat"/>
                <a:sym typeface="Montserrat"/>
              </a:rPr>
              <a:t>ja</a:t>
            </a:r>
            <a:r>
              <a:rPr lang="et-EE" sz="2050" b="1" dirty="0">
                <a:latin typeface="Montserrat"/>
                <a:ea typeface="Montserrat"/>
                <a:cs typeface="Montserrat"/>
                <a:sym typeface="Montserrat"/>
              </a:rPr>
              <a:t> </a:t>
            </a:r>
            <a:r>
              <a:rPr lang="et-EE" sz="2050" dirty="0">
                <a:latin typeface="Montserrat"/>
                <a:ea typeface="Montserrat"/>
                <a:cs typeface="Montserrat"/>
                <a:sym typeface="Montserrat"/>
              </a:rPr>
              <a:t>kavandatud </a:t>
            </a:r>
            <a:r>
              <a:rPr lang="et-EE" sz="2050" b="1" dirty="0">
                <a:latin typeface="Montserrat"/>
                <a:ea typeface="Montserrat"/>
                <a:cs typeface="Montserrat"/>
                <a:sym typeface="Montserrat"/>
              </a:rPr>
              <a:t>tulemusi saavutades</a:t>
            </a:r>
            <a:r>
              <a:rPr lang="et-EE" sz="2050" dirty="0">
                <a:latin typeface="Montserrat"/>
                <a:ea typeface="Montserrat"/>
                <a:cs typeface="Montserrat"/>
                <a:sym typeface="Montserrat"/>
              </a:rPr>
              <a:t>.</a:t>
            </a:r>
            <a:endParaRPr sz="2050" dirty="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0f36cdc485_0_17"/>
          <p:cNvSpPr txBox="1">
            <a:spLocks noGrp="1"/>
          </p:cNvSpPr>
          <p:nvPr>
            <p:ph type="body" idx="1"/>
          </p:nvPr>
        </p:nvSpPr>
        <p:spPr>
          <a:xfrm>
            <a:off x="467550" y="245850"/>
            <a:ext cx="8208900" cy="578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t-EE" sz="3600" b="1" dirty="0">
                <a:latin typeface="Montserrat"/>
                <a:ea typeface="Montserrat"/>
                <a:cs typeface="Montserrat"/>
                <a:sym typeface="Montserrat"/>
              </a:rPr>
              <a:t>Muudatused</a:t>
            </a:r>
            <a:endParaRPr sz="3600" b="1" dirty="0">
              <a:latin typeface="Montserrat"/>
              <a:ea typeface="Montserrat"/>
              <a:cs typeface="Montserrat"/>
              <a:sym typeface="Montserrat"/>
            </a:endParaRPr>
          </a:p>
          <a:p>
            <a:pPr marL="0" lvl="0" indent="0" algn="l" rtl="0">
              <a:lnSpc>
                <a:spcPct val="90000"/>
              </a:lnSpc>
              <a:spcBef>
                <a:spcPts val="0"/>
              </a:spcBef>
              <a:spcAft>
                <a:spcPts val="0"/>
              </a:spcAft>
              <a:buSzPts val="1800"/>
              <a:buNone/>
            </a:pP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dirty="0">
                <a:latin typeface="Montserrat"/>
                <a:ea typeface="Montserrat"/>
                <a:cs typeface="Montserrat"/>
                <a:sym typeface="Montserrat"/>
              </a:rPr>
              <a:t>Projekti elluviimise muudatused tuleb kooskõlastada vähemalt </a:t>
            </a:r>
            <a:r>
              <a:rPr lang="et-EE" b="1" dirty="0">
                <a:solidFill>
                  <a:srgbClr val="C00000"/>
                </a:solidFill>
                <a:latin typeface="Montserrat"/>
                <a:ea typeface="Montserrat"/>
                <a:cs typeface="Montserrat"/>
                <a:sym typeface="Montserrat"/>
              </a:rPr>
              <a:t>10 tööpäeva</a:t>
            </a:r>
            <a:r>
              <a:rPr lang="et-EE" dirty="0">
                <a:latin typeface="Montserrat"/>
                <a:ea typeface="Montserrat"/>
                <a:cs typeface="Montserrat"/>
                <a:sym typeface="Montserrat"/>
              </a:rPr>
              <a:t> enne </a:t>
            </a:r>
            <a:r>
              <a:rPr lang="et-EE" b="1" dirty="0">
                <a:latin typeface="Montserrat"/>
                <a:ea typeface="Montserrat"/>
                <a:cs typeface="Montserrat"/>
                <a:sym typeface="Montserrat"/>
              </a:rPr>
              <a:t>abikõlblikkuse perioodi lõppu</a:t>
            </a:r>
            <a:r>
              <a:rPr lang="et-EE" dirty="0">
                <a:latin typeface="Montserrat"/>
                <a:ea typeface="Montserrat"/>
                <a:cs typeface="Montserrat"/>
                <a:sym typeface="Montserrat"/>
              </a:rPr>
              <a:t> </a:t>
            </a:r>
            <a:r>
              <a:rPr lang="et-EE" dirty="0" err="1">
                <a:latin typeface="Montserrat"/>
                <a:ea typeface="Montserrat"/>
                <a:cs typeface="Montserrat"/>
                <a:sym typeface="Montserrat"/>
              </a:rPr>
              <a:t>MARO-le</a:t>
            </a:r>
            <a:r>
              <a:rPr lang="et-EE" dirty="0">
                <a:latin typeface="Montserrat"/>
                <a:ea typeface="Montserrat"/>
                <a:cs typeface="Montserrat"/>
                <a:sym typeface="Montserrat"/>
              </a:rPr>
              <a:t> e-toetuse keskkonnas kirjaga esitatud </a:t>
            </a:r>
            <a:r>
              <a:rPr lang="et-EE" b="1" dirty="0">
                <a:latin typeface="Montserrat"/>
                <a:ea typeface="Montserrat"/>
                <a:cs typeface="Montserrat"/>
                <a:sym typeface="Montserrat"/>
              </a:rPr>
              <a:t>muudatustaotlusega</a:t>
            </a:r>
            <a:r>
              <a:rPr lang="et-EE" dirty="0">
                <a:latin typeface="Montserrat"/>
                <a:ea typeface="Montserrat"/>
                <a:cs typeface="Montserrat"/>
                <a:sym typeface="Montserrat"/>
              </a:rPr>
              <a: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dirty="0">
                <a:latin typeface="Montserrat"/>
                <a:ea typeface="Montserrat"/>
                <a:cs typeface="Montserrat"/>
                <a:sym typeface="Montserrat"/>
              </a:rPr>
              <a:t>Projekti </a:t>
            </a:r>
            <a:r>
              <a:rPr lang="et-EE" b="1" dirty="0">
                <a:latin typeface="Montserrat"/>
                <a:ea typeface="Montserrat"/>
                <a:cs typeface="Montserrat"/>
                <a:sym typeface="Montserrat"/>
              </a:rPr>
              <a:t>eesmärki, väljundnäitajaid </a:t>
            </a:r>
            <a:r>
              <a:rPr lang="et-EE" dirty="0">
                <a:latin typeface="Montserrat"/>
                <a:ea typeface="Montserrat"/>
                <a:cs typeface="Montserrat"/>
                <a:sym typeface="Montserrat"/>
              </a:rPr>
              <a:t>ega nende </a:t>
            </a:r>
            <a:r>
              <a:rPr lang="et-EE" b="1" dirty="0">
                <a:latin typeface="Montserrat"/>
                <a:ea typeface="Montserrat"/>
                <a:cs typeface="Montserrat"/>
                <a:sym typeface="Montserrat"/>
              </a:rPr>
              <a:t>sihttasemeid ei tohi muuta.</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dirty="0" err="1">
                <a:latin typeface="Montserrat"/>
                <a:ea typeface="Montserrat"/>
                <a:cs typeface="Montserrat"/>
                <a:sym typeface="Montserrat"/>
              </a:rPr>
              <a:t>Kuludevahelisi</a:t>
            </a:r>
            <a:r>
              <a:rPr lang="et-EE" dirty="0">
                <a:latin typeface="Montserrat"/>
                <a:ea typeface="Montserrat"/>
                <a:cs typeface="Montserrat"/>
                <a:sym typeface="Montserrat"/>
              </a:rPr>
              <a:t> muudatusi võib teha ilma nõusolekut taotlemata ainult nende kulude osas, mis on eelarves olemas ja projekti kvaliteet ei kannata.</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dirty="0">
                <a:latin typeface="Montserrat"/>
                <a:ea typeface="Montserrat"/>
                <a:cs typeface="Montserrat"/>
                <a:sym typeface="Montserrat"/>
              </a:rPr>
              <a:t>Pikendamist saab taotleda kuni 6 kuu võrra erandkorras eelkõige toetuse saajast mitteoleneval põhjusel.</a:t>
            </a:r>
            <a:endParaRPr dirty="0">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0f36cdc485_0_26"/>
          <p:cNvSpPr txBox="1">
            <a:spLocks noGrp="1"/>
          </p:cNvSpPr>
          <p:nvPr>
            <p:ph type="body" idx="1"/>
          </p:nvPr>
        </p:nvSpPr>
        <p:spPr>
          <a:xfrm>
            <a:off x="543750" y="398250"/>
            <a:ext cx="8208900" cy="578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t-EE" sz="3200" b="1" dirty="0">
                <a:latin typeface="Montserrat"/>
                <a:ea typeface="Montserrat"/>
                <a:cs typeface="Montserrat"/>
                <a:sym typeface="Montserrat"/>
              </a:rPr>
              <a:t>Dokumendid</a:t>
            </a:r>
            <a:endParaRPr sz="3600" b="1" dirty="0">
              <a:latin typeface="Montserrat"/>
              <a:ea typeface="Montserrat"/>
              <a:cs typeface="Montserrat"/>
              <a:sym typeface="Montserrat"/>
            </a:endParaRPr>
          </a:p>
          <a:p>
            <a:pPr marL="0" lvl="0" indent="0" algn="l" rtl="0">
              <a:lnSpc>
                <a:spcPct val="90000"/>
              </a:lnSpc>
              <a:spcBef>
                <a:spcPts val="0"/>
              </a:spcBef>
              <a:spcAft>
                <a:spcPts val="0"/>
              </a:spcAft>
              <a:buSzPts val="1800"/>
              <a:buNone/>
            </a:pP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b="1" dirty="0">
                <a:latin typeface="Montserrat"/>
                <a:ea typeface="Montserrat"/>
                <a:cs typeface="Montserrat"/>
                <a:sym typeface="Montserrat"/>
              </a:rPr>
              <a:t>Projekti kulud </a:t>
            </a:r>
            <a:r>
              <a:rPr lang="et-EE" sz="2050" dirty="0">
                <a:latin typeface="Montserrat"/>
                <a:ea typeface="Montserrat"/>
                <a:cs typeface="Montserrat"/>
                <a:sym typeface="Montserrat"/>
              </a:rPr>
              <a:t>ja neid kajastavad kulu- ja makse</a:t>
            </a:r>
            <a:r>
              <a:rPr lang="et-EE" sz="2050" b="1" dirty="0">
                <a:latin typeface="Montserrat"/>
                <a:ea typeface="Montserrat"/>
                <a:cs typeface="Montserrat"/>
                <a:sym typeface="Montserrat"/>
              </a:rPr>
              <a:t>dokumendid</a:t>
            </a:r>
            <a:r>
              <a:rPr lang="et-EE" sz="2050" dirty="0">
                <a:latin typeface="Montserrat"/>
                <a:ea typeface="Montserrat"/>
                <a:cs typeface="Montserrat"/>
                <a:sym typeface="Montserrat"/>
              </a:rPr>
              <a:t> peavad olema raamatupidamises selgelt </a:t>
            </a:r>
            <a:r>
              <a:rPr lang="et-EE" sz="2050" b="1" dirty="0">
                <a:latin typeface="Montserrat"/>
                <a:ea typeface="Montserrat"/>
                <a:cs typeface="Montserrat"/>
                <a:sym typeface="Montserrat"/>
              </a:rPr>
              <a:t>eristatavad </a:t>
            </a:r>
            <a:r>
              <a:rPr lang="et-EE" sz="2050" dirty="0">
                <a:latin typeface="Montserrat"/>
                <a:ea typeface="Montserrat"/>
                <a:cs typeface="Montserrat"/>
                <a:sym typeface="Montserrat"/>
              </a:rPr>
              <a:t>ühingu muudest kuludest ja dokumentidest.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b="1" dirty="0">
                <a:solidFill>
                  <a:srgbClr val="C00000"/>
                </a:solidFill>
                <a:latin typeface="Montserrat"/>
                <a:ea typeface="Montserrat"/>
                <a:cs typeface="Montserrat"/>
                <a:sym typeface="Montserrat"/>
              </a:rPr>
              <a:t>Sularahamaksed ei ole lubatud</a:t>
            </a:r>
            <a:r>
              <a:rPr lang="et-EE" sz="2050" dirty="0">
                <a:latin typeface="Montserrat"/>
                <a:ea typeface="Montserrat"/>
                <a:cs typeface="Montserrat"/>
                <a:sym typeface="Montserrat"/>
              </a:rPr>
              <a:t>, kõik arveldused tehakse toetuse saaja kontolt.</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050" dirty="0">
                <a:latin typeface="Montserrat"/>
                <a:ea typeface="Montserrat"/>
                <a:cs typeface="Montserrat"/>
                <a:sym typeface="Montserrat"/>
              </a:rPr>
              <a:t>Sõlmitud </a:t>
            </a:r>
            <a:r>
              <a:rPr lang="et-EE" sz="2050" b="1" dirty="0">
                <a:latin typeface="Montserrat"/>
                <a:ea typeface="Montserrat"/>
                <a:cs typeface="Montserrat"/>
                <a:sym typeface="Montserrat"/>
              </a:rPr>
              <a:t>lepingud </a:t>
            </a:r>
            <a:r>
              <a:rPr lang="et-EE" sz="2050" dirty="0">
                <a:latin typeface="Montserrat"/>
                <a:ea typeface="Montserrat"/>
                <a:cs typeface="Montserrat"/>
                <a:sym typeface="Montserrat"/>
              </a:rPr>
              <a:t>täidetakse nõuetekohaselt. Lepingul peab olema:</a:t>
            </a:r>
          </a:p>
          <a:p>
            <a:pPr lvl="1" indent="-377825">
              <a:lnSpc>
                <a:spcPct val="115000"/>
              </a:lnSpc>
              <a:spcBef>
                <a:spcPts val="0"/>
              </a:spcBef>
              <a:buSzPts val="2350"/>
              <a:buFont typeface="Montserrat"/>
              <a:buChar char="○"/>
            </a:pPr>
            <a:r>
              <a:rPr lang="et-EE" sz="2050" dirty="0">
                <a:latin typeface="Montserrat"/>
                <a:ea typeface="Montserrat"/>
                <a:cs typeface="Montserrat"/>
                <a:sym typeface="Montserrat"/>
              </a:rPr>
              <a:t>number ja kuupäev;</a:t>
            </a:r>
          </a:p>
          <a:p>
            <a:pPr lvl="1" indent="-377825">
              <a:lnSpc>
                <a:spcPct val="115000"/>
              </a:lnSpc>
              <a:spcBef>
                <a:spcPts val="0"/>
              </a:spcBef>
              <a:buSzPts val="2350"/>
              <a:buFont typeface="Montserrat"/>
              <a:buChar char="○"/>
            </a:pPr>
            <a:r>
              <a:rPr lang="et-EE" sz="2050" dirty="0">
                <a:latin typeface="Montserrat"/>
                <a:ea typeface="Montserrat"/>
                <a:cs typeface="Montserrat"/>
                <a:sym typeface="Montserrat"/>
              </a:rPr>
              <a:t>poolte andmed (eraisikul ka isikukood);</a:t>
            </a:r>
          </a:p>
          <a:p>
            <a:pPr lvl="1" indent="-377825">
              <a:lnSpc>
                <a:spcPct val="115000"/>
              </a:lnSpc>
              <a:spcBef>
                <a:spcPts val="0"/>
              </a:spcBef>
              <a:buSzPts val="2350"/>
              <a:buFont typeface="Montserrat"/>
              <a:buChar char="○"/>
            </a:pPr>
            <a:r>
              <a:rPr lang="et-EE" sz="2050" dirty="0">
                <a:latin typeface="Montserrat"/>
                <a:ea typeface="Montserrat"/>
                <a:cs typeface="Montserrat"/>
                <a:sym typeface="Montserrat"/>
              </a:rPr>
              <a:t>kokkulepitud tasu, kuidas makstakse ja mille eest;</a:t>
            </a:r>
          </a:p>
          <a:p>
            <a:pPr lvl="1" indent="-377825">
              <a:lnSpc>
                <a:spcPct val="115000"/>
              </a:lnSpc>
              <a:spcBef>
                <a:spcPts val="0"/>
              </a:spcBef>
              <a:buSzPts val="2350"/>
              <a:buFont typeface="Montserrat"/>
              <a:buChar char="○"/>
            </a:pPr>
            <a:r>
              <a:rPr lang="et-EE" sz="2050" dirty="0">
                <a:latin typeface="Montserrat"/>
                <a:ea typeface="Montserrat"/>
                <a:cs typeface="Montserrat"/>
                <a:sym typeface="Montserrat"/>
              </a:rPr>
              <a:t>poolte allkirjad.</a:t>
            </a:r>
          </a:p>
          <a:p>
            <a:pPr marL="457200" lvl="0" indent="-377825" algn="l" rtl="0">
              <a:lnSpc>
                <a:spcPct val="115000"/>
              </a:lnSpc>
              <a:spcBef>
                <a:spcPts val="0"/>
              </a:spcBef>
              <a:spcAft>
                <a:spcPts val="0"/>
              </a:spcAft>
              <a:buSzPts val="2350"/>
              <a:buChar char="●"/>
            </a:pPr>
            <a:r>
              <a:rPr lang="et-EE" sz="2050" dirty="0">
                <a:latin typeface="Montserrat"/>
                <a:ea typeface="Montserrat"/>
                <a:cs typeface="Montserrat"/>
                <a:sym typeface="Montserrat"/>
              </a:rPr>
              <a:t>Kui on nõutud, siis ka ehitus- ja kasutusteatis või ehitus- ja kasutusluba (esitatakse koos aruandega).</a:t>
            </a:r>
          </a:p>
          <a:p>
            <a:pPr marL="457200" lvl="0" indent="-377825" algn="l" rtl="0">
              <a:lnSpc>
                <a:spcPct val="115000"/>
              </a:lnSpc>
              <a:spcBef>
                <a:spcPts val="0"/>
              </a:spcBef>
              <a:spcAft>
                <a:spcPts val="0"/>
              </a:spcAft>
              <a:buSzPts val="2350"/>
              <a:buChar char="●"/>
            </a:pPr>
            <a:endParaRPr sz="2050" dirty="0">
              <a:latin typeface="Montserrat"/>
              <a:ea typeface="Montserrat"/>
              <a:cs typeface="Montserrat"/>
              <a:sym typeface="Montserrat"/>
            </a:endParaRPr>
          </a:p>
          <a:p>
            <a:pPr indent="-377825">
              <a:lnSpc>
                <a:spcPct val="115000"/>
              </a:lnSpc>
              <a:spcBef>
                <a:spcPts val="0"/>
              </a:spcBef>
              <a:buSzPts val="2350"/>
              <a:buFont typeface="Montserrat"/>
              <a:buChar char="○"/>
            </a:pPr>
            <a:endParaRPr lang="et-EE" sz="2050" dirty="0">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0f36cdc485_0_46"/>
          <p:cNvSpPr txBox="1">
            <a:spLocks noGrp="1"/>
          </p:cNvSpPr>
          <p:nvPr>
            <p:ph type="body" idx="1"/>
          </p:nvPr>
        </p:nvSpPr>
        <p:spPr>
          <a:xfrm>
            <a:off x="390750" y="516854"/>
            <a:ext cx="8362500" cy="545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t-EE" sz="3600" b="1" dirty="0">
                <a:latin typeface="Montserrat"/>
                <a:ea typeface="Montserrat"/>
                <a:cs typeface="Montserrat"/>
                <a:sym typeface="Montserrat"/>
              </a:rPr>
              <a:t>Tasub tähele panna!</a:t>
            </a:r>
            <a:endParaRPr sz="3600" b="1"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lang="et-EE" sz="12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12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a:latin typeface="Montserrat"/>
                <a:ea typeface="Montserrat"/>
                <a:cs typeface="Montserrat"/>
                <a:sym typeface="Montserrat"/>
              </a:rPr>
              <a:t>Projektiga soetatud või loodud </a:t>
            </a:r>
            <a:r>
              <a:rPr lang="et-EE" sz="2050" b="1" dirty="0">
                <a:latin typeface="Montserrat"/>
                <a:ea typeface="Montserrat"/>
                <a:cs typeface="Montserrat"/>
                <a:sym typeface="Montserrat"/>
              </a:rPr>
              <a:t>vara säilimine ja avalik kasutus </a:t>
            </a:r>
            <a:r>
              <a:rPr lang="et-EE" sz="2050" dirty="0">
                <a:latin typeface="Montserrat"/>
                <a:ea typeface="Montserrat"/>
                <a:cs typeface="Montserrat"/>
                <a:sym typeface="Montserrat"/>
              </a:rPr>
              <a:t>peab olema tagatud </a:t>
            </a:r>
            <a:r>
              <a:rPr lang="et-EE" sz="2050" b="1" dirty="0">
                <a:latin typeface="Montserrat"/>
                <a:ea typeface="Montserrat"/>
                <a:cs typeface="Montserrat"/>
                <a:sym typeface="Montserrat"/>
              </a:rPr>
              <a:t>vähemalt</a:t>
            </a:r>
            <a:r>
              <a:rPr lang="et-EE" sz="2050" dirty="0">
                <a:latin typeface="Montserrat"/>
                <a:ea typeface="Montserrat"/>
                <a:cs typeface="Montserrat"/>
                <a:sym typeface="Montserrat"/>
              </a:rPr>
              <a:t> </a:t>
            </a:r>
            <a:r>
              <a:rPr lang="et-EE" sz="2050" b="1" dirty="0">
                <a:latin typeface="Montserrat"/>
                <a:ea typeface="Montserrat"/>
                <a:cs typeface="Montserrat"/>
                <a:sym typeface="Montserrat"/>
              </a:rPr>
              <a:t>3 aastat</a:t>
            </a:r>
            <a:r>
              <a:rPr lang="et-EE" sz="2050" dirty="0">
                <a:latin typeface="Montserrat"/>
                <a:ea typeface="Montserrat"/>
                <a:cs typeface="Montserrat"/>
                <a:sym typeface="Montserrat"/>
              </a:rPr>
              <a:t> projekti lõppkuupäevast (kuni 02.04.2030).</a:t>
            </a:r>
          </a:p>
          <a:p>
            <a:pPr marL="79375" lvl="0" indent="0" algn="l" rtl="0">
              <a:lnSpc>
                <a:spcPct val="115000"/>
              </a:lnSpc>
              <a:spcBef>
                <a:spcPts val="0"/>
              </a:spcBef>
              <a:spcAft>
                <a:spcPts val="0"/>
              </a:spcAft>
              <a:buSzPts val="2350"/>
              <a:buNone/>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b="1" dirty="0">
                <a:latin typeface="Montserrat"/>
                <a:ea typeface="Montserrat"/>
                <a:cs typeface="Montserrat"/>
                <a:sym typeface="Montserrat"/>
              </a:rPr>
              <a:t>Dokumentatsiooni </a:t>
            </a:r>
            <a:r>
              <a:rPr lang="et-EE" sz="2050" dirty="0">
                <a:latin typeface="Montserrat"/>
                <a:ea typeface="Montserrat"/>
                <a:cs typeface="Montserrat"/>
                <a:sym typeface="Montserrat"/>
              </a:rPr>
              <a:t>peab </a:t>
            </a:r>
            <a:r>
              <a:rPr lang="et-EE" sz="2050" b="1" dirty="0">
                <a:latin typeface="Montserrat"/>
                <a:ea typeface="Montserrat"/>
                <a:cs typeface="Montserrat"/>
                <a:sym typeface="Montserrat"/>
              </a:rPr>
              <a:t>säilitama 7 aastat</a:t>
            </a:r>
            <a:r>
              <a:rPr lang="et-EE" sz="2050" dirty="0">
                <a:latin typeface="Montserrat"/>
                <a:ea typeface="Montserrat"/>
                <a:cs typeface="Montserrat"/>
                <a:sym typeface="Montserrat"/>
              </a:rPr>
              <a:t> taotluse rahuldamise otsusest.</a:t>
            </a:r>
          </a:p>
          <a:p>
            <a:pPr marL="457200" lvl="0" indent="-377825" algn="l" rtl="0">
              <a:lnSpc>
                <a:spcPct val="115000"/>
              </a:lnSpc>
              <a:spcBef>
                <a:spcPts val="0"/>
              </a:spcBef>
              <a:spcAft>
                <a:spcPts val="0"/>
              </a:spcAft>
              <a:buSzPts val="2350"/>
              <a:buFont typeface="Arimo"/>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err="1">
                <a:latin typeface="Montserrat"/>
                <a:ea typeface="Montserrat"/>
                <a:cs typeface="Montserrat"/>
                <a:sym typeface="Montserrat"/>
              </a:rPr>
              <a:t>MARO-l</a:t>
            </a:r>
            <a:r>
              <a:rPr lang="et-EE" sz="2050" dirty="0">
                <a:latin typeface="Montserrat"/>
                <a:ea typeface="Montserrat"/>
                <a:cs typeface="Montserrat"/>
                <a:sym typeface="Montserrat"/>
              </a:rPr>
              <a:t> on õigus teostada </a:t>
            </a:r>
            <a:r>
              <a:rPr lang="et-EE" sz="2050" b="1" dirty="0">
                <a:latin typeface="Montserrat"/>
                <a:ea typeface="Montserrat"/>
                <a:cs typeface="Montserrat"/>
                <a:sym typeface="Montserrat"/>
              </a:rPr>
              <a:t>kohapealset järelkontrolli</a:t>
            </a:r>
            <a:r>
              <a:rPr lang="et-EE" sz="2050" dirty="0">
                <a:latin typeface="Montserrat"/>
                <a:ea typeface="Montserrat"/>
                <a:cs typeface="Montserrat"/>
                <a:sym typeface="Montserrat"/>
              </a:rPr>
              <a:t> projektiga seotud dokumentide, seadmete, materjalide, teostatud tööde jm vara osas. Toetuse saaja on kohustatud võimaldama kontrolli läbiviijal eelnimetatuga kohapeal tutvuda.</a:t>
            </a:r>
            <a:endParaRPr sz="2050" dirty="0">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body" idx="1"/>
          </p:nvPr>
        </p:nvSpPr>
        <p:spPr>
          <a:xfrm>
            <a:off x="470075" y="794801"/>
            <a:ext cx="8229600" cy="5219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a:latin typeface="Montserrat"/>
                <a:ea typeface="Montserrat"/>
                <a:cs typeface="Montserrat"/>
                <a:sym typeface="Montserrat"/>
              </a:rPr>
              <a:t>Avalikkuse teavitamine</a:t>
            </a:r>
            <a:endParaRPr sz="3600">
              <a:latin typeface="Montserrat"/>
              <a:ea typeface="Montserrat"/>
              <a:cs typeface="Montserrat"/>
              <a:sym typeface="Montserrat"/>
            </a:endParaRPr>
          </a:p>
          <a:p>
            <a:pPr marL="0" lvl="0" indent="0" algn="l" rtl="0">
              <a:lnSpc>
                <a:spcPct val="115000"/>
              </a:lnSpc>
              <a:spcBef>
                <a:spcPts val="0"/>
              </a:spcBef>
              <a:spcAft>
                <a:spcPts val="0"/>
              </a:spcAft>
              <a:buSzPts val="1800"/>
              <a:buNone/>
            </a:pPr>
            <a:br>
              <a:rPr lang="et-EE" sz="2350">
                <a:latin typeface="Montserrat"/>
                <a:ea typeface="Montserrat"/>
                <a:cs typeface="Montserrat"/>
                <a:sym typeface="Montserrat"/>
              </a:rPr>
            </a:br>
            <a:r>
              <a:rPr lang="et-EE" sz="2350" b="1">
                <a:latin typeface="Montserrat"/>
                <a:ea typeface="Montserrat"/>
                <a:cs typeface="Montserrat"/>
                <a:sym typeface="Montserrat"/>
              </a:rPr>
              <a:t>Toetuse kasutamisest</a:t>
            </a:r>
            <a:r>
              <a:rPr lang="et-EE" sz="2350">
                <a:latin typeface="Montserrat"/>
                <a:ea typeface="Montserrat"/>
                <a:cs typeface="Montserrat"/>
                <a:sym typeface="Montserrat"/>
              </a:rPr>
              <a:t> ja </a:t>
            </a:r>
            <a:r>
              <a:rPr lang="et-EE" sz="2350" b="1">
                <a:latin typeface="Montserrat"/>
                <a:ea typeface="Montserrat"/>
                <a:cs typeface="Montserrat"/>
                <a:sym typeface="Montserrat"/>
              </a:rPr>
              <a:t>projekti tulemustest </a:t>
            </a:r>
            <a:r>
              <a:rPr lang="et-EE" sz="2350">
                <a:latin typeface="Montserrat"/>
                <a:ea typeface="Montserrat"/>
                <a:cs typeface="Montserrat"/>
                <a:sym typeface="Montserrat"/>
              </a:rPr>
              <a:t>peab toetuse </a:t>
            </a:r>
            <a:r>
              <a:rPr lang="et-EE" sz="2350" b="1">
                <a:latin typeface="Montserrat"/>
                <a:ea typeface="Montserrat"/>
                <a:cs typeface="Montserrat"/>
                <a:sym typeface="Montserrat"/>
              </a:rPr>
              <a:t>saaja teavitama avalikkust </a:t>
            </a:r>
            <a:r>
              <a:rPr lang="et-EE" sz="2350">
                <a:latin typeface="Montserrat"/>
                <a:ea typeface="Montserrat"/>
                <a:cs typeface="Montserrat"/>
                <a:sym typeface="Montserrat"/>
              </a:rPr>
              <a:t>kas oma </a:t>
            </a:r>
            <a:r>
              <a:rPr lang="et-EE" sz="2350" b="1">
                <a:latin typeface="Montserrat"/>
                <a:ea typeface="Montserrat"/>
                <a:cs typeface="Montserrat"/>
                <a:sym typeface="Montserrat"/>
              </a:rPr>
              <a:t>veebilehel</a:t>
            </a:r>
            <a:r>
              <a:rPr lang="et-EE" sz="2350">
                <a:latin typeface="Montserrat"/>
                <a:ea typeface="Montserrat"/>
                <a:cs typeface="Montserrat"/>
                <a:sym typeface="Montserrat"/>
              </a:rPr>
              <a:t>, mõnes avalikus </a:t>
            </a:r>
            <a:r>
              <a:rPr lang="et-EE" sz="2350" b="1">
                <a:latin typeface="Montserrat"/>
                <a:ea typeface="Montserrat"/>
                <a:cs typeface="Montserrat"/>
                <a:sym typeface="Montserrat"/>
              </a:rPr>
              <a:t>sotsiaalmeedia kanalis</a:t>
            </a:r>
            <a:r>
              <a:rPr lang="et-EE" sz="2350">
                <a:latin typeface="Montserrat"/>
                <a:ea typeface="Montserrat"/>
                <a:cs typeface="Montserrat"/>
                <a:sym typeface="Montserrat"/>
              </a:rPr>
              <a:t> või </a:t>
            </a:r>
            <a:r>
              <a:rPr lang="et-EE" sz="2350" b="1">
                <a:latin typeface="Montserrat"/>
                <a:ea typeface="Montserrat"/>
                <a:cs typeface="Montserrat"/>
                <a:sym typeface="Montserrat"/>
              </a:rPr>
              <a:t>kohalikus ajalehes</a:t>
            </a:r>
            <a:r>
              <a:rPr lang="et-EE" sz="2350">
                <a:latin typeface="Montserrat"/>
                <a:ea typeface="Montserrat"/>
                <a:cs typeface="Montserrat"/>
                <a:sym typeface="Montserrat"/>
              </a:rPr>
              <a:t>.</a:t>
            </a:r>
            <a:endParaRPr sz="235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350">
                <a:latin typeface="Montserrat"/>
                <a:ea typeface="Montserrat"/>
                <a:cs typeface="Montserrat"/>
                <a:sym typeface="Montserrat"/>
              </a:rPr>
              <a:t>Lisaks tuleb projekti üritustel, koolitustel, erinevatel infomaterjalidel sh digitaalsetel, dokumentidel, trükistel, renoveeritud või korrastatud objektidel ja muudel juhtudel kasutada </a:t>
            </a:r>
            <a:r>
              <a:rPr lang="et-EE" sz="2350" b="1">
                <a:latin typeface="Montserrat"/>
                <a:ea typeface="Montserrat"/>
                <a:cs typeface="Montserrat"/>
                <a:sym typeface="Montserrat"/>
              </a:rPr>
              <a:t>viidet </a:t>
            </a:r>
            <a:r>
              <a:rPr lang="et-EE" sz="2350">
                <a:latin typeface="Montserrat"/>
                <a:ea typeface="Montserrat"/>
                <a:cs typeface="Montserrat"/>
                <a:sym typeface="Montserrat"/>
              </a:rPr>
              <a:t>“</a:t>
            </a:r>
            <a:r>
              <a:rPr lang="et-EE" sz="2350" b="1">
                <a:solidFill>
                  <a:srgbClr val="C00000"/>
                </a:solidFill>
                <a:latin typeface="Montserrat"/>
                <a:ea typeface="Montserrat"/>
                <a:cs typeface="Montserrat"/>
                <a:sym typeface="Montserrat"/>
              </a:rPr>
              <a:t>Projekti on rahastatud kohaliku omaalgatuse programmist</a:t>
            </a:r>
            <a:r>
              <a:rPr lang="et-EE" sz="2350">
                <a:latin typeface="Montserrat"/>
                <a:ea typeface="Montserrat"/>
                <a:cs typeface="Montserrat"/>
                <a:sym typeface="Montserrat"/>
              </a:rPr>
              <a:t>”.</a:t>
            </a:r>
            <a:endParaRPr sz="2350" b="1">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f75fa12485_0_3"/>
          <p:cNvSpPr txBox="1">
            <a:spLocks noGrp="1"/>
          </p:cNvSpPr>
          <p:nvPr>
            <p:ph type="body" idx="1"/>
          </p:nvPr>
        </p:nvSpPr>
        <p:spPr>
          <a:xfrm>
            <a:off x="470075" y="871001"/>
            <a:ext cx="8229600" cy="5219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a:latin typeface="Montserrat"/>
                <a:ea typeface="Montserrat"/>
                <a:cs typeface="Montserrat"/>
                <a:sym typeface="Montserrat"/>
              </a:rPr>
              <a:t>Avalikkuse teavitamine</a:t>
            </a:r>
            <a:endParaRPr sz="3600">
              <a:latin typeface="Montserrat"/>
              <a:ea typeface="Montserrat"/>
              <a:cs typeface="Montserrat"/>
              <a:sym typeface="Montserrat"/>
            </a:endParaRPr>
          </a:p>
          <a:p>
            <a:pPr marL="0" lvl="0" indent="0" algn="l" rtl="0">
              <a:lnSpc>
                <a:spcPct val="115000"/>
              </a:lnSpc>
              <a:spcBef>
                <a:spcPts val="0"/>
              </a:spcBef>
              <a:spcAft>
                <a:spcPts val="0"/>
              </a:spcAft>
              <a:buSzPts val="1800"/>
              <a:buNone/>
            </a:pPr>
            <a:br>
              <a:rPr lang="et-EE" sz="2350">
                <a:latin typeface="Montserrat"/>
                <a:ea typeface="Montserrat"/>
                <a:cs typeface="Montserrat"/>
                <a:sym typeface="Montserrat"/>
              </a:rPr>
            </a:br>
            <a:br>
              <a:rPr lang="et-EE" sz="2350">
                <a:latin typeface="Montserrat"/>
                <a:ea typeface="Montserrat"/>
                <a:cs typeface="Montserrat"/>
                <a:sym typeface="Montserrat"/>
              </a:rPr>
            </a:br>
            <a:r>
              <a:rPr lang="et-EE" sz="2350">
                <a:latin typeface="Montserrat"/>
                <a:ea typeface="Montserrat"/>
                <a:cs typeface="Montserrat"/>
                <a:sym typeface="Montserrat"/>
              </a:rPr>
              <a:t>KOP-i </a:t>
            </a:r>
            <a:r>
              <a:rPr lang="et-EE" sz="2350" b="1">
                <a:latin typeface="Montserrat"/>
                <a:ea typeface="Montserrat"/>
                <a:cs typeface="Montserrat"/>
                <a:sym typeface="Montserrat"/>
              </a:rPr>
              <a:t>sümboolika </a:t>
            </a:r>
            <a:r>
              <a:rPr lang="et-EE" sz="2350">
                <a:latin typeface="Montserrat"/>
                <a:ea typeface="Montserrat"/>
                <a:cs typeface="Montserrat"/>
                <a:sym typeface="Montserrat"/>
              </a:rPr>
              <a:t>kasutamine ei ole veel kohustuslik, ent mugav võimalus KOP-i toetuse kasutamisest visuaalselt teavitada.</a:t>
            </a:r>
            <a:br>
              <a:rPr lang="et-EE" sz="2350">
                <a:latin typeface="Montserrat"/>
                <a:ea typeface="Montserrat"/>
                <a:cs typeface="Montserrat"/>
                <a:sym typeface="Montserrat"/>
              </a:rPr>
            </a:br>
            <a:br>
              <a:rPr lang="et-EE" sz="2350">
                <a:latin typeface="Montserrat"/>
                <a:ea typeface="Montserrat"/>
                <a:cs typeface="Montserrat"/>
                <a:sym typeface="Montserrat"/>
              </a:rPr>
            </a:br>
            <a:endParaRPr sz="2350" b="1">
              <a:latin typeface="Montserrat"/>
              <a:ea typeface="Montserrat"/>
              <a:cs typeface="Montserrat"/>
              <a:sym typeface="Montserrat"/>
            </a:endParaRPr>
          </a:p>
        </p:txBody>
      </p:sp>
      <p:pic>
        <p:nvPicPr>
          <p:cNvPr id="218" name="Google Shape;218;g2f75fa12485_0_3"/>
          <p:cNvPicPr preferRelativeResize="0"/>
          <p:nvPr/>
        </p:nvPicPr>
        <p:blipFill rotWithShape="1">
          <a:blip r:embed="rId3">
            <a:alphaModFix/>
          </a:blip>
          <a:srcRect l="12749" r="12033"/>
          <a:stretch/>
        </p:blipFill>
        <p:spPr>
          <a:xfrm>
            <a:off x="1944787" y="3548000"/>
            <a:ext cx="5280174" cy="29718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0f36cdc485_0_38"/>
          <p:cNvSpPr txBox="1">
            <a:spLocks noGrp="1"/>
          </p:cNvSpPr>
          <p:nvPr>
            <p:ph type="body" idx="1"/>
          </p:nvPr>
        </p:nvSpPr>
        <p:spPr>
          <a:xfrm>
            <a:off x="467550" y="215050"/>
            <a:ext cx="8208900" cy="545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t-EE" sz="3600" b="1" dirty="0">
                <a:latin typeface="Montserrat"/>
                <a:ea typeface="Montserrat"/>
                <a:cs typeface="Montserrat"/>
                <a:sym typeface="Montserrat"/>
              </a:rPr>
              <a:t>Toetuse tagasimaksmine</a:t>
            </a:r>
            <a:endParaRPr sz="3600" b="1" dirty="0">
              <a:latin typeface="Montserrat"/>
              <a:ea typeface="Montserrat"/>
              <a:cs typeface="Montserrat"/>
              <a:sym typeface="Montserrat"/>
            </a:endParaRPr>
          </a:p>
          <a:p>
            <a:pPr marL="0" lvl="0" indent="0" algn="l" rtl="0">
              <a:lnSpc>
                <a:spcPct val="90000"/>
              </a:lnSpc>
              <a:spcBef>
                <a:spcPts val="0"/>
              </a:spcBef>
              <a:spcAft>
                <a:spcPts val="0"/>
              </a:spcAft>
              <a:buSzPts val="1800"/>
              <a:buNone/>
            </a:pPr>
            <a:endParaRPr sz="19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050" dirty="0" err="1">
                <a:latin typeface="Montserrat"/>
                <a:ea typeface="Montserrat"/>
                <a:cs typeface="Montserrat"/>
                <a:sym typeface="Montserrat"/>
              </a:rPr>
              <a:t>MARO-l</a:t>
            </a:r>
            <a:r>
              <a:rPr lang="et-EE" sz="2050" dirty="0">
                <a:latin typeface="Montserrat"/>
                <a:ea typeface="Montserrat"/>
                <a:cs typeface="Montserrat"/>
                <a:sym typeface="Montserrat"/>
              </a:rPr>
              <a:t> on õigus nõuda </a:t>
            </a:r>
            <a:r>
              <a:rPr lang="et-EE" sz="2050" b="1" dirty="0">
                <a:latin typeface="Montserrat"/>
                <a:ea typeface="Montserrat"/>
                <a:cs typeface="Montserrat"/>
                <a:sym typeface="Montserrat"/>
              </a:rPr>
              <a:t>toetus osaliselt </a:t>
            </a:r>
            <a:r>
              <a:rPr lang="et-EE" sz="2050" dirty="0">
                <a:latin typeface="Montserrat"/>
                <a:ea typeface="Montserrat"/>
                <a:cs typeface="Montserrat"/>
                <a:sym typeface="Montserrat"/>
              </a:rPr>
              <a:t>või </a:t>
            </a:r>
            <a:r>
              <a:rPr lang="et-EE" sz="2050" b="1" dirty="0">
                <a:latin typeface="Montserrat"/>
                <a:ea typeface="Montserrat"/>
                <a:cs typeface="Montserrat"/>
                <a:sym typeface="Montserrat"/>
              </a:rPr>
              <a:t>täielikult </a:t>
            </a:r>
            <a:r>
              <a:rPr lang="et-EE" sz="2050" b="1" dirty="0">
                <a:solidFill>
                  <a:schemeClr val="tx1"/>
                </a:solidFill>
                <a:latin typeface="Montserrat"/>
                <a:ea typeface="Montserrat"/>
                <a:cs typeface="Montserrat"/>
                <a:sym typeface="Montserrat"/>
              </a:rPr>
              <a:t>tagasi</a:t>
            </a:r>
            <a:r>
              <a:rPr lang="et-EE" sz="2050" dirty="0">
                <a:latin typeface="Montserrat"/>
                <a:ea typeface="Montserrat"/>
                <a:cs typeface="Montserrat"/>
                <a:sym typeface="Montserrat"/>
              </a:rPr>
              <a:t>, kui:</a:t>
            </a:r>
            <a:endParaRPr sz="2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a:latin typeface="Montserrat"/>
                <a:ea typeface="Montserrat"/>
                <a:cs typeface="Montserrat"/>
                <a:sym typeface="Montserrat"/>
              </a:rPr>
              <a:t>on </a:t>
            </a:r>
            <a:r>
              <a:rPr lang="et-EE" sz="2050" b="1" dirty="0">
                <a:latin typeface="Montserrat"/>
                <a:ea typeface="Montserrat"/>
                <a:cs typeface="Montserrat"/>
                <a:sym typeface="Montserrat"/>
              </a:rPr>
              <a:t>rikutud </a:t>
            </a:r>
            <a:r>
              <a:rPr lang="et-EE" sz="2050" dirty="0" err="1">
                <a:latin typeface="Montserrat"/>
                <a:ea typeface="Montserrat"/>
                <a:cs typeface="Montserrat"/>
                <a:sym typeface="Montserrat"/>
              </a:rPr>
              <a:t>KOP-i</a:t>
            </a:r>
            <a:r>
              <a:rPr lang="et-EE" sz="2050" dirty="0">
                <a:latin typeface="Montserrat"/>
                <a:ea typeface="Montserrat"/>
                <a:cs typeface="Montserrat"/>
                <a:sym typeface="Montserrat"/>
              </a:rPr>
              <a:t> määruse või teiste õigusaktide tingimusi või rahastamisotsuse nõudeid;</a:t>
            </a:r>
          </a:p>
          <a:p>
            <a:pPr marL="457200" lvl="0" indent="-377825" algn="l" rtl="0">
              <a:lnSpc>
                <a:spcPct val="115000"/>
              </a:lnSpc>
              <a:spcBef>
                <a:spcPts val="0"/>
              </a:spcBef>
              <a:spcAft>
                <a:spcPts val="0"/>
              </a:spcAft>
              <a:buSzPts val="2350"/>
              <a:buFont typeface="Arimo"/>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a:latin typeface="Montserrat"/>
                <a:ea typeface="Montserrat"/>
                <a:cs typeface="Montserrat"/>
                <a:sym typeface="Montserrat"/>
              </a:rPr>
              <a:t>projekti väljundnäitajad on saavutatud </a:t>
            </a:r>
            <a:r>
              <a:rPr lang="et-EE" sz="2050" b="1" dirty="0">
                <a:latin typeface="Montserrat"/>
                <a:ea typeface="Montserrat"/>
                <a:cs typeface="Montserrat"/>
                <a:sym typeface="Montserrat"/>
              </a:rPr>
              <a:t>osaliselt </a:t>
            </a:r>
            <a:r>
              <a:rPr lang="et-EE" sz="2050" dirty="0">
                <a:latin typeface="Montserrat"/>
                <a:ea typeface="Montserrat"/>
                <a:cs typeface="Montserrat"/>
                <a:sym typeface="Montserrat"/>
              </a:rPr>
              <a:t>või on </a:t>
            </a:r>
            <a:r>
              <a:rPr lang="et-EE" sz="2050" b="1" dirty="0">
                <a:latin typeface="Montserrat"/>
                <a:ea typeface="Montserrat"/>
                <a:cs typeface="Montserrat"/>
                <a:sym typeface="Montserrat"/>
              </a:rPr>
              <a:t>saavutamata</a:t>
            </a:r>
            <a:r>
              <a:rPr lang="et-EE" sz="2050" dirty="0">
                <a:latin typeface="Montserrat"/>
                <a:ea typeface="Montserrat"/>
                <a:cs typeface="Montserrat"/>
                <a:sym typeface="Montserrat"/>
              </a:rPr>
              <a:t>;</a:t>
            </a:r>
          </a:p>
          <a:p>
            <a:pPr marL="457200" lvl="0" indent="-377825" algn="l" rtl="0">
              <a:lnSpc>
                <a:spcPct val="115000"/>
              </a:lnSpc>
              <a:spcBef>
                <a:spcPts val="0"/>
              </a:spcBef>
              <a:spcAft>
                <a:spcPts val="0"/>
              </a:spcAft>
              <a:buSzPts val="2350"/>
              <a:buFont typeface="Arimo"/>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a:latin typeface="Montserrat"/>
                <a:ea typeface="Montserrat"/>
                <a:cs typeface="Montserrat"/>
                <a:sym typeface="Montserrat"/>
              </a:rPr>
              <a:t>on tehtud </a:t>
            </a:r>
            <a:r>
              <a:rPr lang="et-EE" sz="2050" b="1" dirty="0">
                <a:latin typeface="Montserrat"/>
                <a:ea typeface="Montserrat"/>
                <a:cs typeface="Montserrat"/>
                <a:sym typeface="Montserrat"/>
              </a:rPr>
              <a:t>mitteabikõlblikke </a:t>
            </a:r>
            <a:r>
              <a:rPr lang="et-EE" sz="2050" dirty="0">
                <a:latin typeface="Montserrat"/>
                <a:ea typeface="Montserrat"/>
                <a:cs typeface="Montserrat"/>
                <a:sym typeface="Montserrat"/>
              </a:rPr>
              <a:t>kulusid;</a:t>
            </a:r>
          </a:p>
          <a:p>
            <a:pPr marL="457200" lvl="0" indent="-377825" algn="l" rtl="0">
              <a:lnSpc>
                <a:spcPct val="115000"/>
              </a:lnSpc>
              <a:spcBef>
                <a:spcPts val="0"/>
              </a:spcBef>
              <a:spcAft>
                <a:spcPts val="0"/>
              </a:spcAft>
              <a:buSzPts val="2350"/>
              <a:buFont typeface="Arimo"/>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dirty="0">
                <a:latin typeface="Montserrat"/>
                <a:ea typeface="Montserrat"/>
                <a:cs typeface="Montserrat"/>
                <a:sym typeface="Montserrat"/>
              </a:rPr>
              <a:t>on esitatud </a:t>
            </a:r>
            <a:r>
              <a:rPr lang="et-EE" sz="2050" b="1" dirty="0">
                <a:latin typeface="Montserrat"/>
                <a:ea typeface="Montserrat"/>
                <a:cs typeface="Montserrat"/>
                <a:sym typeface="Montserrat"/>
              </a:rPr>
              <a:t>valeandmeid</a:t>
            </a:r>
            <a:r>
              <a:rPr lang="et-EE" sz="2050" dirty="0">
                <a:latin typeface="Montserrat"/>
                <a:ea typeface="Montserrat"/>
                <a:cs typeface="Montserrat"/>
                <a:sym typeface="Montserrat"/>
              </a:rPr>
              <a:t>;</a:t>
            </a:r>
          </a:p>
          <a:p>
            <a:pPr marL="457200" lvl="0" indent="-377825" algn="l" rtl="0">
              <a:lnSpc>
                <a:spcPct val="115000"/>
              </a:lnSpc>
              <a:spcBef>
                <a:spcPts val="0"/>
              </a:spcBef>
              <a:spcAft>
                <a:spcPts val="0"/>
              </a:spcAft>
              <a:buSzPts val="2350"/>
              <a:buFont typeface="Arimo"/>
              <a:buChar char="●"/>
            </a:pPr>
            <a:endParaRPr sz="10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mo"/>
              <a:buChar char="●"/>
            </a:pPr>
            <a:r>
              <a:rPr lang="et-EE" sz="2050" b="1" dirty="0">
                <a:latin typeface="Montserrat"/>
                <a:ea typeface="Montserrat"/>
                <a:cs typeface="Montserrat"/>
                <a:sym typeface="Montserrat"/>
              </a:rPr>
              <a:t>kasutamata </a:t>
            </a:r>
            <a:r>
              <a:rPr lang="et-EE" sz="2050" dirty="0">
                <a:latin typeface="Montserrat"/>
                <a:ea typeface="Montserrat"/>
                <a:cs typeface="Montserrat"/>
                <a:sym typeface="Montserrat"/>
              </a:rPr>
              <a:t>toetussumma on </a:t>
            </a:r>
            <a:r>
              <a:rPr lang="et-EE" sz="2050" b="1" dirty="0">
                <a:latin typeface="Montserrat"/>
                <a:ea typeface="Montserrat"/>
                <a:cs typeface="Montserrat"/>
                <a:sym typeface="Montserrat"/>
              </a:rPr>
              <a:t>suurem kui 100</a:t>
            </a:r>
            <a:r>
              <a:rPr lang="et-EE" sz="2050" dirty="0">
                <a:latin typeface="Montserrat"/>
                <a:ea typeface="Montserrat"/>
                <a:cs typeface="Montserrat"/>
                <a:sym typeface="Montserrat"/>
              </a:rPr>
              <a:t> eurot.</a:t>
            </a:r>
            <a:endParaRPr sz="2050" dirty="0">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sz="10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050" b="1" dirty="0">
                <a:latin typeface="Montserrat"/>
                <a:ea typeface="Montserrat"/>
                <a:cs typeface="Montserrat"/>
                <a:sym typeface="Montserrat"/>
              </a:rPr>
              <a:t>NB!</a:t>
            </a:r>
            <a:r>
              <a:rPr lang="et-EE" sz="2050" dirty="0">
                <a:latin typeface="Montserrat"/>
                <a:ea typeface="Montserrat"/>
                <a:cs typeface="Montserrat"/>
                <a:sym typeface="Montserrat"/>
              </a:rPr>
              <a:t> Toetuse saaja kohustub kandma kõik kulud, mis tekivad projekti kallinemisel.</a:t>
            </a:r>
            <a:endParaRPr sz="2050" dirty="0">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0c55efd1e7_0_7"/>
          <p:cNvSpPr txBox="1">
            <a:spLocks noGrp="1"/>
          </p:cNvSpPr>
          <p:nvPr>
            <p:ph type="body" idx="1"/>
          </p:nvPr>
        </p:nvSpPr>
        <p:spPr>
          <a:xfrm>
            <a:off x="1472225" y="1862250"/>
            <a:ext cx="6199500" cy="1152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r>
              <a:rPr lang="et-EE" sz="2500" dirty="0">
                <a:latin typeface="Montserrat"/>
                <a:ea typeface="Montserrat"/>
                <a:cs typeface="Montserrat"/>
                <a:sym typeface="Montserrat"/>
              </a:rPr>
              <a:t>Täname kaasa mõtlemast</a:t>
            </a:r>
            <a:endParaRPr sz="2500" dirty="0">
              <a:latin typeface="Montserrat"/>
              <a:ea typeface="Montserrat"/>
              <a:cs typeface="Montserrat"/>
              <a:sym typeface="Montserrat"/>
            </a:endParaRPr>
          </a:p>
          <a:p>
            <a:pPr marL="0" lvl="0" indent="0" algn="ctr" rtl="0">
              <a:lnSpc>
                <a:spcPct val="115000"/>
              </a:lnSpc>
              <a:spcBef>
                <a:spcPts val="0"/>
              </a:spcBef>
              <a:spcAft>
                <a:spcPts val="0"/>
              </a:spcAft>
              <a:buSzPts val="1800"/>
              <a:buNone/>
            </a:pPr>
            <a:r>
              <a:rPr lang="et-EE" sz="2500" dirty="0">
                <a:latin typeface="Montserrat"/>
                <a:ea typeface="Montserrat"/>
                <a:cs typeface="Montserrat"/>
                <a:sym typeface="Montserrat"/>
              </a:rPr>
              <a:t>ja soovime </a:t>
            </a:r>
            <a:r>
              <a:rPr lang="et-EE" sz="2500" dirty="0">
                <a:solidFill>
                  <a:schemeClr val="tx1"/>
                </a:solidFill>
                <a:latin typeface="Montserrat"/>
                <a:ea typeface="Montserrat"/>
                <a:cs typeface="Montserrat"/>
                <a:sym typeface="Montserrat"/>
              </a:rPr>
              <a:t>edukat</a:t>
            </a:r>
            <a:r>
              <a:rPr lang="et-EE" sz="2500" dirty="0">
                <a:solidFill>
                  <a:schemeClr val="accent6"/>
                </a:solidFill>
                <a:latin typeface="Montserrat"/>
                <a:ea typeface="Montserrat"/>
                <a:cs typeface="Montserrat"/>
                <a:sym typeface="Montserrat"/>
              </a:rPr>
              <a:t> </a:t>
            </a:r>
            <a:r>
              <a:rPr lang="et-EE" sz="2500" dirty="0">
                <a:latin typeface="Montserrat"/>
                <a:ea typeface="Montserrat"/>
                <a:cs typeface="Montserrat"/>
                <a:sym typeface="Montserrat"/>
              </a:rPr>
              <a:t>taotlemist!</a:t>
            </a:r>
            <a:endParaRPr sz="2500" dirty="0">
              <a:latin typeface="Montserrat"/>
              <a:ea typeface="Montserrat"/>
              <a:cs typeface="Montserrat"/>
              <a:sym typeface="Montserrat"/>
            </a:endParaRPr>
          </a:p>
        </p:txBody>
      </p:sp>
      <p:sp>
        <p:nvSpPr>
          <p:cNvPr id="289" name="Google Shape;289;g20c55efd1e7_0_7"/>
          <p:cNvSpPr txBox="1">
            <a:spLocks noGrp="1"/>
          </p:cNvSpPr>
          <p:nvPr>
            <p:ph type="subTitle" idx="4294967295"/>
          </p:nvPr>
        </p:nvSpPr>
        <p:spPr>
          <a:xfrm>
            <a:off x="0" y="444500"/>
            <a:ext cx="3414713" cy="14636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300"/>
              <a:buNone/>
            </a:pPr>
            <a:r>
              <a:rPr lang="et-EE" sz="3100" b="1">
                <a:solidFill>
                  <a:srgbClr val="006EB5"/>
                </a:solidFill>
                <a:latin typeface="Montserrat"/>
                <a:ea typeface="Montserrat"/>
                <a:cs typeface="Montserrat"/>
                <a:sym typeface="Montserrat"/>
              </a:rPr>
              <a:t>KOGUKOND</a:t>
            </a:r>
            <a:br>
              <a:rPr lang="et-EE" sz="3100" b="1">
                <a:solidFill>
                  <a:srgbClr val="006EB5"/>
                </a:solidFill>
                <a:latin typeface="Montserrat"/>
                <a:ea typeface="Montserrat"/>
                <a:cs typeface="Montserrat"/>
                <a:sym typeface="Montserrat"/>
              </a:rPr>
            </a:br>
            <a:r>
              <a:rPr lang="et-EE" sz="3100" b="1">
                <a:solidFill>
                  <a:srgbClr val="006EB5"/>
                </a:solidFill>
                <a:latin typeface="Montserrat"/>
                <a:ea typeface="Montserrat"/>
                <a:cs typeface="Montserrat"/>
                <a:sym typeface="Montserrat"/>
              </a:rPr>
              <a:t>ON OLULINE</a:t>
            </a:r>
            <a:endParaRPr sz="7600" b="1">
              <a:solidFill>
                <a:srgbClr val="006EB5"/>
              </a:solidFill>
              <a:latin typeface="Montserrat"/>
              <a:ea typeface="Montserrat"/>
              <a:cs typeface="Montserrat"/>
              <a:sym typeface="Montserrat"/>
            </a:endParaRPr>
          </a:p>
        </p:txBody>
      </p:sp>
      <p:pic>
        <p:nvPicPr>
          <p:cNvPr id="274" name="Google Shape;274;g20c55efd1e7_0_7"/>
          <p:cNvPicPr preferRelativeResize="0"/>
          <p:nvPr/>
        </p:nvPicPr>
        <p:blipFill rotWithShape="1">
          <a:blip r:embed="rId3">
            <a:alphaModFix/>
          </a:blip>
          <a:srcRect/>
          <a:stretch/>
        </p:blipFill>
        <p:spPr>
          <a:xfrm>
            <a:off x="455668" y="3181351"/>
            <a:ext cx="1661216" cy="776620"/>
          </a:xfrm>
          <a:prstGeom prst="rect">
            <a:avLst/>
          </a:prstGeom>
          <a:noFill/>
          <a:ln>
            <a:noFill/>
          </a:ln>
        </p:spPr>
      </p:pic>
      <p:pic>
        <p:nvPicPr>
          <p:cNvPr id="275" name="Google Shape;275;g20c55efd1e7_0_7"/>
          <p:cNvPicPr preferRelativeResize="0"/>
          <p:nvPr/>
        </p:nvPicPr>
        <p:blipFill rotWithShape="1">
          <a:blip r:embed="rId4">
            <a:alphaModFix/>
          </a:blip>
          <a:srcRect/>
          <a:stretch/>
        </p:blipFill>
        <p:spPr>
          <a:xfrm>
            <a:off x="3916566" y="3507165"/>
            <a:ext cx="2483089" cy="577317"/>
          </a:xfrm>
          <a:prstGeom prst="rect">
            <a:avLst/>
          </a:prstGeom>
          <a:noFill/>
          <a:ln>
            <a:noFill/>
          </a:ln>
        </p:spPr>
      </p:pic>
      <p:pic>
        <p:nvPicPr>
          <p:cNvPr id="276" name="Google Shape;276;g20c55efd1e7_0_7"/>
          <p:cNvPicPr preferRelativeResize="0"/>
          <p:nvPr/>
        </p:nvPicPr>
        <p:blipFill rotWithShape="1">
          <a:blip r:embed="rId5">
            <a:alphaModFix/>
          </a:blip>
          <a:srcRect/>
          <a:stretch/>
        </p:blipFill>
        <p:spPr>
          <a:xfrm>
            <a:off x="6613574" y="3315843"/>
            <a:ext cx="2210833" cy="912727"/>
          </a:xfrm>
          <a:prstGeom prst="rect">
            <a:avLst/>
          </a:prstGeom>
          <a:noFill/>
          <a:ln>
            <a:noFill/>
          </a:ln>
        </p:spPr>
      </p:pic>
      <p:pic>
        <p:nvPicPr>
          <p:cNvPr id="277" name="Google Shape;277;g20c55efd1e7_0_7"/>
          <p:cNvPicPr preferRelativeResize="0"/>
          <p:nvPr/>
        </p:nvPicPr>
        <p:blipFill rotWithShape="1">
          <a:blip r:embed="rId6">
            <a:alphaModFix/>
          </a:blip>
          <a:srcRect/>
          <a:stretch/>
        </p:blipFill>
        <p:spPr>
          <a:xfrm>
            <a:off x="319540" y="4555132"/>
            <a:ext cx="2483089" cy="653425"/>
          </a:xfrm>
          <a:prstGeom prst="rect">
            <a:avLst/>
          </a:prstGeom>
          <a:noFill/>
          <a:ln>
            <a:noFill/>
          </a:ln>
        </p:spPr>
      </p:pic>
      <p:pic>
        <p:nvPicPr>
          <p:cNvPr id="278" name="Google Shape;278;g20c55efd1e7_0_7"/>
          <p:cNvPicPr preferRelativeResize="0"/>
          <p:nvPr/>
        </p:nvPicPr>
        <p:blipFill rotWithShape="1">
          <a:blip r:embed="rId7">
            <a:alphaModFix/>
          </a:blip>
          <a:srcRect/>
          <a:stretch/>
        </p:blipFill>
        <p:spPr>
          <a:xfrm>
            <a:off x="6613580" y="4311492"/>
            <a:ext cx="2210833" cy="686862"/>
          </a:xfrm>
          <a:prstGeom prst="rect">
            <a:avLst/>
          </a:prstGeom>
          <a:noFill/>
          <a:ln>
            <a:noFill/>
          </a:ln>
        </p:spPr>
      </p:pic>
      <p:pic>
        <p:nvPicPr>
          <p:cNvPr id="279" name="Google Shape;279;g20c55efd1e7_0_7"/>
          <p:cNvPicPr preferRelativeResize="0"/>
          <p:nvPr/>
        </p:nvPicPr>
        <p:blipFill rotWithShape="1">
          <a:blip r:embed="rId8">
            <a:alphaModFix/>
          </a:blip>
          <a:srcRect/>
          <a:stretch/>
        </p:blipFill>
        <p:spPr>
          <a:xfrm>
            <a:off x="4196788" y="4233552"/>
            <a:ext cx="2210833" cy="603074"/>
          </a:xfrm>
          <a:prstGeom prst="rect">
            <a:avLst/>
          </a:prstGeom>
          <a:noFill/>
          <a:ln>
            <a:noFill/>
          </a:ln>
        </p:spPr>
      </p:pic>
      <p:pic>
        <p:nvPicPr>
          <p:cNvPr id="280" name="Google Shape;280;g20c55efd1e7_0_7"/>
          <p:cNvPicPr preferRelativeResize="0"/>
          <p:nvPr/>
        </p:nvPicPr>
        <p:blipFill rotWithShape="1">
          <a:blip r:embed="rId9">
            <a:alphaModFix/>
          </a:blip>
          <a:srcRect/>
          <a:stretch/>
        </p:blipFill>
        <p:spPr>
          <a:xfrm>
            <a:off x="455659" y="5291459"/>
            <a:ext cx="2210831" cy="545158"/>
          </a:xfrm>
          <a:prstGeom prst="rect">
            <a:avLst/>
          </a:prstGeom>
          <a:noFill/>
          <a:ln>
            <a:noFill/>
          </a:ln>
        </p:spPr>
      </p:pic>
      <p:pic>
        <p:nvPicPr>
          <p:cNvPr id="281" name="Google Shape;281;g20c55efd1e7_0_7"/>
          <p:cNvPicPr preferRelativeResize="0"/>
          <p:nvPr/>
        </p:nvPicPr>
        <p:blipFill rotWithShape="1">
          <a:blip r:embed="rId10">
            <a:alphaModFix/>
          </a:blip>
          <a:srcRect/>
          <a:stretch/>
        </p:blipFill>
        <p:spPr>
          <a:xfrm>
            <a:off x="2756214" y="4547241"/>
            <a:ext cx="1350879" cy="1089707"/>
          </a:xfrm>
          <a:prstGeom prst="rect">
            <a:avLst/>
          </a:prstGeom>
          <a:noFill/>
          <a:ln>
            <a:noFill/>
          </a:ln>
        </p:spPr>
      </p:pic>
      <p:pic>
        <p:nvPicPr>
          <p:cNvPr id="283" name="Google Shape;283;g20c55efd1e7_0_7"/>
          <p:cNvPicPr preferRelativeResize="0"/>
          <p:nvPr/>
        </p:nvPicPr>
        <p:blipFill rotWithShape="1">
          <a:blip r:embed="rId11">
            <a:alphaModFix/>
          </a:blip>
          <a:srcRect/>
          <a:stretch/>
        </p:blipFill>
        <p:spPr>
          <a:xfrm>
            <a:off x="6613578" y="5157176"/>
            <a:ext cx="2210832" cy="469935"/>
          </a:xfrm>
          <a:prstGeom prst="rect">
            <a:avLst/>
          </a:prstGeom>
          <a:noFill/>
          <a:ln>
            <a:noFill/>
          </a:ln>
        </p:spPr>
      </p:pic>
      <p:pic>
        <p:nvPicPr>
          <p:cNvPr id="284" name="Google Shape;284;g20c55efd1e7_0_7"/>
          <p:cNvPicPr preferRelativeResize="0"/>
          <p:nvPr/>
        </p:nvPicPr>
        <p:blipFill rotWithShape="1">
          <a:blip r:embed="rId12">
            <a:alphaModFix/>
          </a:blip>
          <a:srcRect/>
          <a:stretch/>
        </p:blipFill>
        <p:spPr>
          <a:xfrm>
            <a:off x="607196" y="5919509"/>
            <a:ext cx="2081500" cy="545149"/>
          </a:xfrm>
          <a:prstGeom prst="rect">
            <a:avLst/>
          </a:prstGeom>
          <a:noFill/>
          <a:ln>
            <a:noFill/>
          </a:ln>
        </p:spPr>
      </p:pic>
      <p:pic>
        <p:nvPicPr>
          <p:cNvPr id="285" name="Google Shape;285;g20c55efd1e7_0_7"/>
          <p:cNvPicPr preferRelativeResize="0"/>
          <p:nvPr/>
        </p:nvPicPr>
        <p:blipFill rotWithShape="1">
          <a:blip r:embed="rId13">
            <a:alphaModFix/>
          </a:blip>
          <a:srcRect/>
          <a:stretch/>
        </p:blipFill>
        <p:spPr>
          <a:xfrm>
            <a:off x="2881160" y="5627106"/>
            <a:ext cx="1887851" cy="837566"/>
          </a:xfrm>
          <a:prstGeom prst="rect">
            <a:avLst/>
          </a:prstGeom>
          <a:noFill/>
          <a:ln>
            <a:noFill/>
          </a:ln>
        </p:spPr>
      </p:pic>
      <p:pic>
        <p:nvPicPr>
          <p:cNvPr id="286" name="Google Shape;286;g20c55efd1e7_0_7"/>
          <p:cNvPicPr preferRelativeResize="0"/>
          <p:nvPr/>
        </p:nvPicPr>
        <p:blipFill rotWithShape="1">
          <a:blip r:embed="rId14">
            <a:alphaModFix/>
          </a:blip>
          <a:srcRect/>
          <a:stretch/>
        </p:blipFill>
        <p:spPr>
          <a:xfrm>
            <a:off x="4995036" y="5560108"/>
            <a:ext cx="1887850" cy="971568"/>
          </a:xfrm>
          <a:prstGeom prst="rect">
            <a:avLst/>
          </a:prstGeom>
          <a:noFill/>
          <a:ln>
            <a:noFill/>
          </a:ln>
        </p:spPr>
      </p:pic>
      <p:pic>
        <p:nvPicPr>
          <p:cNvPr id="287" name="Google Shape;287;g20c55efd1e7_0_7"/>
          <p:cNvPicPr preferRelativeResize="0"/>
          <p:nvPr/>
        </p:nvPicPr>
        <p:blipFill rotWithShape="1">
          <a:blip r:embed="rId15">
            <a:alphaModFix/>
          </a:blip>
          <a:srcRect/>
          <a:stretch/>
        </p:blipFill>
        <p:spPr>
          <a:xfrm>
            <a:off x="7108908" y="5785918"/>
            <a:ext cx="1661236" cy="653432"/>
          </a:xfrm>
          <a:prstGeom prst="rect">
            <a:avLst/>
          </a:prstGeom>
          <a:noFill/>
          <a:ln>
            <a:noFill/>
          </a:ln>
        </p:spPr>
      </p:pic>
      <p:pic>
        <p:nvPicPr>
          <p:cNvPr id="288" name="Google Shape;288;g20c55efd1e7_0_7"/>
          <p:cNvPicPr preferRelativeResize="0"/>
          <p:nvPr/>
        </p:nvPicPr>
        <p:blipFill rotWithShape="1">
          <a:blip r:embed="rId16">
            <a:alphaModFix/>
          </a:blip>
          <a:srcRect/>
          <a:stretch/>
        </p:blipFill>
        <p:spPr>
          <a:xfrm>
            <a:off x="1780002" y="3937272"/>
            <a:ext cx="2210830" cy="649824"/>
          </a:xfrm>
          <a:prstGeom prst="rect">
            <a:avLst/>
          </a:prstGeom>
          <a:noFill/>
          <a:ln>
            <a:noFill/>
          </a:ln>
        </p:spPr>
      </p:pic>
      <p:pic>
        <p:nvPicPr>
          <p:cNvPr id="290" name="Google Shape;290;g20c55efd1e7_0_7"/>
          <p:cNvPicPr preferRelativeResize="0"/>
          <p:nvPr/>
        </p:nvPicPr>
        <p:blipFill rotWithShape="1">
          <a:blip r:embed="rId17">
            <a:alphaModFix/>
          </a:blip>
          <a:srcRect l="12749" r="12034"/>
          <a:stretch/>
        </p:blipFill>
        <p:spPr>
          <a:xfrm>
            <a:off x="4495800" y="-92975"/>
            <a:ext cx="3690849" cy="2077289"/>
          </a:xfrm>
          <a:prstGeom prst="rect">
            <a:avLst/>
          </a:prstGeom>
          <a:noFill/>
          <a:ln>
            <a:noFill/>
          </a:ln>
        </p:spPr>
      </p:pic>
      <p:pic>
        <p:nvPicPr>
          <p:cNvPr id="3" name="Pilt 2">
            <a:extLst>
              <a:ext uri="{FF2B5EF4-FFF2-40B4-BE49-F238E27FC236}">
                <a16:creationId xmlns:a16="http://schemas.microsoft.com/office/drawing/2014/main" id="{B786F037-A46D-1D14-BB7E-70B455FCC6F6}"/>
              </a:ext>
            </a:extLst>
          </p:cNvPr>
          <p:cNvPicPr>
            <a:picLocks noChangeAspect="1"/>
          </p:cNvPicPr>
          <p:nvPr/>
        </p:nvPicPr>
        <p:blipFill>
          <a:blip r:embed="rId18"/>
          <a:stretch>
            <a:fillRect/>
          </a:stretch>
        </p:blipFill>
        <p:spPr>
          <a:xfrm>
            <a:off x="4620316" y="4836626"/>
            <a:ext cx="1787305" cy="7531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fd90b23c5e_0_9"/>
          <p:cNvSpPr txBox="1">
            <a:spLocks noGrp="1"/>
          </p:cNvSpPr>
          <p:nvPr>
            <p:ph type="body" idx="1"/>
          </p:nvPr>
        </p:nvSpPr>
        <p:spPr>
          <a:xfrm>
            <a:off x="494175" y="494350"/>
            <a:ext cx="8021100" cy="15072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SzPts val="1800"/>
              <a:buNone/>
            </a:pPr>
            <a:r>
              <a:rPr lang="et-EE" sz="3600" b="1">
                <a:solidFill>
                  <a:srgbClr val="C00000"/>
                </a:solidFill>
                <a:latin typeface="Montserrat"/>
                <a:ea typeface="Montserrat"/>
                <a:cs typeface="Montserrat"/>
                <a:sym typeface="Montserrat"/>
              </a:rPr>
              <a:t>PROGRAMMI EESMÄRK</a:t>
            </a:r>
            <a:br>
              <a:rPr lang="et-EE" sz="2350" b="1">
                <a:solidFill>
                  <a:srgbClr val="C00000"/>
                </a:solidFill>
                <a:latin typeface="Montserrat"/>
                <a:ea typeface="Montserrat"/>
                <a:cs typeface="Montserrat"/>
                <a:sym typeface="Montserrat"/>
              </a:rPr>
            </a:br>
            <a:r>
              <a:rPr lang="et-EE" sz="2350" b="1">
                <a:solidFill>
                  <a:srgbClr val="C00000"/>
                </a:solidFill>
                <a:latin typeface="Montserrat"/>
                <a:ea typeface="Montserrat"/>
                <a:cs typeface="Montserrat"/>
                <a:sym typeface="Montserrat"/>
              </a:rPr>
              <a:t>on tugevate ja omaalgatusel põhinevate kogukondade tekkimine ja püsimine.</a:t>
            </a:r>
            <a:endParaRPr sz="2350">
              <a:latin typeface="Montserrat"/>
              <a:ea typeface="Montserrat"/>
              <a:cs typeface="Montserrat"/>
              <a:sym typeface="Montserrat"/>
            </a:endParaRPr>
          </a:p>
        </p:txBody>
      </p:sp>
      <p:sp>
        <p:nvSpPr>
          <p:cNvPr id="50" name="Google Shape;50;g2fd90b23c5e_0_9"/>
          <p:cNvSpPr txBox="1">
            <a:spLocks noGrp="1"/>
          </p:cNvSpPr>
          <p:nvPr>
            <p:ph type="body" idx="4294967295"/>
          </p:nvPr>
        </p:nvSpPr>
        <p:spPr>
          <a:xfrm>
            <a:off x="414068" y="2001550"/>
            <a:ext cx="8020050" cy="4508500"/>
          </a:xfrm>
          <a:prstGeom prst="rect">
            <a:avLst/>
          </a:prstGeom>
          <a:noFill/>
          <a:ln>
            <a:noFill/>
          </a:ln>
        </p:spPr>
        <p:txBody>
          <a:bodyPr spcFirstLastPara="1" wrap="square" lIns="91425" tIns="45700" rIns="91425" bIns="45700" anchor="ctr" anchorCtr="0">
            <a:spAutoFit/>
          </a:bodyPr>
          <a:lstStyle/>
          <a:p>
            <a:pPr marL="457200" lvl="0" indent="-377825" algn="l" rtl="0">
              <a:lnSpc>
                <a:spcPct val="115000"/>
              </a:lnSpc>
              <a:spcBef>
                <a:spcPts val="0"/>
              </a:spcBef>
              <a:spcAft>
                <a:spcPts val="0"/>
              </a:spcAft>
              <a:buSzPts val="2350"/>
              <a:buFont typeface="Montserrat"/>
              <a:buChar char="●"/>
            </a:pPr>
            <a:r>
              <a:rPr lang="et-EE" sz="2350" dirty="0">
                <a:latin typeface="Montserrat"/>
                <a:ea typeface="Montserrat"/>
                <a:cs typeface="Montserrat"/>
                <a:sym typeface="Montserrat"/>
              </a:rPr>
              <a:t>Sihtgrupp ja kasusaajad: kohaliku kogukonna liikmed.</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350" dirty="0">
                <a:latin typeface="Montserrat"/>
                <a:ea typeface="Montserrat"/>
                <a:cs typeface="Montserrat"/>
                <a:sym typeface="Montserrat"/>
              </a:rPr>
              <a:t>Kogukond on kaasatud tegevuste elluviimisesse.</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350" dirty="0">
                <a:latin typeface="Montserrat"/>
                <a:ea typeface="Montserrat"/>
                <a:cs typeface="Montserrat"/>
                <a:sym typeface="Montserrat"/>
              </a:rPr>
              <a:t>Investeeringuobjektid on avalikus kasutuses ja kogukonna liikmetele kättesaadavad.</a:t>
            </a:r>
            <a:endParaRPr sz="2350" dirty="0">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sz="23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050" i="1" dirty="0">
                <a:latin typeface="Montserrat"/>
                <a:ea typeface="Montserrat"/>
                <a:cs typeface="Montserrat"/>
                <a:sym typeface="Montserrat"/>
              </a:rPr>
              <a:t>KOP ei rahasta ühingu tegevusi, ürituste toimumist või lihtsalt asjade ostmist, vaid meetme eesmärgile vastava tulemuse saavutamist. </a:t>
            </a:r>
            <a:endParaRPr sz="2050" i="1" dirty="0">
              <a:latin typeface="Montserrat"/>
              <a:ea typeface="Montserrat"/>
              <a:cs typeface="Montserrat"/>
              <a:sym typeface="Montserrat"/>
            </a:endParaRPr>
          </a:p>
          <a:p>
            <a:pPr marL="0" lvl="0" indent="0" rtl="0">
              <a:lnSpc>
                <a:spcPct val="115000"/>
              </a:lnSpc>
              <a:spcBef>
                <a:spcPts val="0"/>
              </a:spcBef>
              <a:spcAft>
                <a:spcPts val="0"/>
              </a:spcAft>
              <a:buSzPts val="1800"/>
              <a:buNone/>
            </a:pPr>
            <a:r>
              <a:rPr lang="et-EE" sz="2350" b="1" dirty="0">
                <a:latin typeface="Montserrat"/>
                <a:ea typeface="Montserrat"/>
                <a:cs typeface="Montserrat"/>
                <a:sym typeface="Montserrat"/>
              </a:rPr>
              <a:t>Oluline on kogukonna vajadus, algatus ja kaasamine</a:t>
            </a:r>
            <a:r>
              <a:rPr lang="et-EE" sz="2350" dirty="0">
                <a:latin typeface="Montserrat"/>
                <a:ea typeface="Montserrat"/>
                <a:cs typeface="Montserrat"/>
                <a:sym typeface="Montserrat"/>
              </a:rPr>
              <a:t>. </a:t>
            </a:r>
            <a:endParaRPr sz="2350" i="1" dirty="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082a129aab_0_104"/>
          <p:cNvSpPr txBox="1">
            <a:spLocks noGrp="1"/>
          </p:cNvSpPr>
          <p:nvPr>
            <p:ph type="body" idx="1"/>
          </p:nvPr>
        </p:nvSpPr>
        <p:spPr>
          <a:xfrm>
            <a:off x="713850" y="1366700"/>
            <a:ext cx="8179800" cy="4107751"/>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SzPts val="1800"/>
              <a:buNone/>
            </a:pPr>
            <a:r>
              <a:rPr lang="et-EE" sz="3600" b="1">
                <a:latin typeface="Montserrat"/>
                <a:ea typeface="Montserrat"/>
                <a:cs typeface="Montserrat"/>
                <a:sym typeface="Montserrat"/>
              </a:rPr>
              <a:t>KOP mõistes on kogukond</a:t>
            </a:r>
            <a:br>
              <a:rPr lang="et-EE" sz="2350" b="1">
                <a:latin typeface="Montserrat"/>
                <a:ea typeface="Montserrat"/>
                <a:cs typeface="Montserrat"/>
                <a:sym typeface="Montserrat"/>
              </a:rPr>
            </a:br>
            <a:br>
              <a:rPr lang="et-EE" sz="2350" b="1">
                <a:latin typeface="Montserrat"/>
                <a:ea typeface="Montserrat"/>
                <a:cs typeface="Montserrat"/>
                <a:sym typeface="Montserrat"/>
              </a:rPr>
            </a:br>
            <a:r>
              <a:rPr lang="et-EE" sz="2350">
                <a:latin typeface="Montserrat"/>
                <a:ea typeface="Montserrat"/>
                <a:cs typeface="Montserrat"/>
                <a:sym typeface="Montserrat"/>
              </a:rPr>
              <a:t>kindlas </a:t>
            </a:r>
            <a:r>
              <a:rPr lang="et-EE" sz="2350" b="1">
                <a:latin typeface="Montserrat"/>
                <a:ea typeface="Montserrat"/>
                <a:cs typeface="Montserrat"/>
                <a:sym typeface="Montserrat"/>
              </a:rPr>
              <a:t>piirkonnas </a:t>
            </a:r>
            <a:r>
              <a:rPr lang="et-EE" sz="2350">
                <a:latin typeface="Montserrat"/>
                <a:ea typeface="Montserrat"/>
                <a:cs typeface="Montserrat"/>
                <a:sym typeface="Montserrat"/>
              </a:rPr>
              <a:t>elav, </a:t>
            </a:r>
            <a:r>
              <a:rPr lang="et-EE" sz="2350" b="1">
                <a:latin typeface="Montserrat"/>
                <a:ea typeface="Montserrat"/>
                <a:cs typeface="Montserrat"/>
                <a:sym typeface="Montserrat"/>
              </a:rPr>
              <a:t>ühist </a:t>
            </a:r>
            <a:r>
              <a:rPr lang="et-EE" sz="2350">
                <a:latin typeface="Montserrat"/>
                <a:ea typeface="Montserrat"/>
                <a:cs typeface="Montserrat"/>
                <a:sym typeface="Montserrat"/>
              </a:rPr>
              <a:t>toimekeskkonda jagav ja teatud sotsiaalsete suhete võrgustikuga seotud inimeste </a:t>
            </a:r>
            <a:r>
              <a:rPr lang="et-EE" sz="2350" b="1">
                <a:latin typeface="Montserrat"/>
                <a:ea typeface="Montserrat"/>
                <a:cs typeface="Montserrat"/>
                <a:sym typeface="Montserrat"/>
              </a:rPr>
              <a:t>rühm </a:t>
            </a:r>
            <a:r>
              <a:rPr lang="et-EE" sz="2350">
                <a:latin typeface="Montserrat"/>
                <a:ea typeface="Montserrat"/>
                <a:cs typeface="Montserrat"/>
                <a:sym typeface="Montserrat"/>
              </a:rPr>
              <a:t>ehk ühe piirkonna elanikud, kes:</a:t>
            </a:r>
          </a:p>
          <a:p>
            <a:pPr marL="457200" lvl="0" indent="-377825" algn="l" rtl="0">
              <a:lnSpc>
                <a:spcPct val="115000"/>
              </a:lnSpc>
              <a:spcBef>
                <a:spcPts val="375"/>
              </a:spcBef>
              <a:spcAft>
                <a:spcPts val="0"/>
              </a:spcAft>
              <a:buSzPts val="2350"/>
              <a:buFont typeface="Montserrat"/>
              <a:buChar char="●"/>
            </a:pPr>
            <a:r>
              <a:rPr lang="et-EE" sz="2350">
                <a:latin typeface="Montserrat"/>
                <a:ea typeface="Montserrat"/>
                <a:cs typeface="Montserrat"/>
                <a:sym typeface="Montserrat"/>
              </a:rPr>
              <a:t>kasutavad samu teenuseid;</a:t>
            </a:r>
          </a:p>
          <a:p>
            <a:pPr marL="457200" lvl="0" indent="-377825" algn="l" rtl="0">
              <a:lnSpc>
                <a:spcPct val="115000"/>
              </a:lnSpc>
              <a:spcBef>
                <a:spcPts val="0"/>
              </a:spcBef>
              <a:spcAft>
                <a:spcPts val="0"/>
              </a:spcAft>
              <a:buSzPts val="2350"/>
              <a:buFont typeface="Montserrat"/>
              <a:buChar char="●"/>
            </a:pPr>
            <a:r>
              <a:rPr lang="et-EE" sz="2350">
                <a:latin typeface="Montserrat"/>
                <a:ea typeface="Montserrat"/>
                <a:cs typeface="Montserrat"/>
                <a:sym typeface="Montserrat"/>
              </a:rPr>
              <a:t>viibivad ühises infoväljas;</a:t>
            </a:r>
          </a:p>
          <a:p>
            <a:pPr marL="457200" lvl="0" indent="-377825" algn="l" rtl="0">
              <a:lnSpc>
                <a:spcPct val="115000"/>
              </a:lnSpc>
              <a:spcBef>
                <a:spcPts val="0"/>
              </a:spcBef>
              <a:spcAft>
                <a:spcPts val="0"/>
              </a:spcAft>
              <a:buSzPts val="2350"/>
              <a:buFont typeface="Montserrat"/>
              <a:buChar char="●"/>
            </a:pPr>
            <a:r>
              <a:rPr lang="et-EE" sz="2350">
                <a:latin typeface="Montserrat"/>
                <a:ea typeface="Montserrat"/>
                <a:cs typeface="Montserrat"/>
                <a:sym typeface="Montserrat"/>
              </a:rPr>
              <a:t>korraldavad ühiselt kogukonnaliikmetele</a:t>
            </a:r>
            <a:br>
              <a:rPr lang="et-EE" sz="2350">
                <a:latin typeface="Montserrat"/>
                <a:ea typeface="Montserrat"/>
                <a:cs typeface="Montserrat"/>
                <a:sym typeface="Montserrat"/>
              </a:rPr>
            </a:br>
            <a:r>
              <a:rPr lang="et-EE" sz="2350">
                <a:latin typeface="Montserrat"/>
                <a:ea typeface="Montserrat"/>
                <a:cs typeface="Montserrat"/>
                <a:sym typeface="Montserrat"/>
              </a:rPr>
              <a:t>vajalikke ettevõtmisi.</a:t>
            </a:r>
            <a:endParaRPr lang="et-EE" sz="2350" b="1" dirty="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2082a129aab_0_99"/>
          <p:cNvSpPr txBox="1">
            <a:spLocks noGrp="1"/>
          </p:cNvSpPr>
          <p:nvPr>
            <p:ph type="body" idx="1"/>
          </p:nvPr>
        </p:nvSpPr>
        <p:spPr>
          <a:xfrm>
            <a:off x="561450" y="926666"/>
            <a:ext cx="8179800" cy="4939517"/>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SzPts val="1800"/>
              <a:buNone/>
            </a:pPr>
            <a:r>
              <a:rPr lang="et-EE" sz="3600" b="1" dirty="0">
                <a:latin typeface="Montserrat"/>
                <a:ea typeface="Montserrat"/>
                <a:cs typeface="Montserrat"/>
                <a:sym typeface="Montserrat"/>
              </a:rPr>
              <a:t>Kogukonnaks ei loeta</a:t>
            </a:r>
            <a:br>
              <a:rPr lang="et-EE" sz="2350"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375"/>
              </a:spcBef>
              <a:spcAft>
                <a:spcPts val="0"/>
              </a:spcAft>
              <a:buSzPts val="2350"/>
              <a:buChar char="●"/>
            </a:pPr>
            <a:r>
              <a:rPr lang="et-EE" sz="2350" dirty="0">
                <a:latin typeface="Montserrat"/>
                <a:ea typeface="Montserrat"/>
                <a:cs typeface="Montserrat"/>
                <a:sym typeface="Montserrat"/>
              </a:rPr>
              <a:t>vaid </a:t>
            </a:r>
            <a:r>
              <a:rPr lang="et-EE" sz="2350" b="1" dirty="0">
                <a:latin typeface="Montserrat"/>
                <a:ea typeface="Montserrat"/>
                <a:cs typeface="Montserrat"/>
                <a:sym typeface="Montserrat"/>
              </a:rPr>
              <a:t>kitsa </a:t>
            </a:r>
            <a:r>
              <a:rPr lang="et-EE" sz="2350" dirty="0">
                <a:latin typeface="Montserrat"/>
                <a:ea typeface="Montserrat"/>
                <a:cs typeface="Montserrat"/>
                <a:sym typeface="Montserrat"/>
              </a:rPr>
              <a:t>huviala esindajaid või maailmavaate, elukutse, soo, ea või muu ühise tunnuse alusel loodud isikute gruppi;</a:t>
            </a:r>
            <a:br>
              <a:rPr lang="et-EE" sz="2350" dirty="0">
                <a:latin typeface="Montserrat"/>
                <a:ea typeface="Montserrat"/>
                <a:cs typeface="Montserrat"/>
                <a:sym typeface="Montserrat"/>
              </a:rPr>
            </a:b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350" dirty="0">
                <a:latin typeface="Montserrat"/>
                <a:ea typeface="Montserrat"/>
                <a:cs typeface="Montserrat"/>
                <a:sym typeface="Montserrat"/>
              </a:rPr>
              <a:t>või gruppi, mille tegevused ja kooskäimise kohad </a:t>
            </a:r>
            <a:r>
              <a:rPr lang="et-EE" sz="2350" b="1" dirty="0">
                <a:latin typeface="Montserrat"/>
                <a:ea typeface="Montserrat"/>
                <a:cs typeface="Montserrat"/>
                <a:sym typeface="Montserrat"/>
              </a:rPr>
              <a:t>ei ole avatud</a:t>
            </a:r>
            <a:r>
              <a:rPr lang="et-EE" sz="2350" dirty="0">
                <a:latin typeface="Montserrat"/>
                <a:ea typeface="Montserrat"/>
                <a:cs typeface="Montserrat"/>
                <a:sym typeface="Montserrat"/>
              </a:rPr>
              <a:t> või mille tegevus ja eesmärgid </a:t>
            </a:r>
            <a:r>
              <a:rPr lang="et-EE" sz="2350" b="1" dirty="0">
                <a:latin typeface="Montserrat"/>
                <a:ea typeface="Montserrat"/>
                <a:cs typeface="Montserrat"/>
                <a:sym typeface="Montserrat"/>
              </a:rPr>
              <a:t>ei ole suunatud laiemale avalikkusele</a:t>
            </a:r>
            <a:r>
              <a:rPr lang="et-EE" sz="2350" dirty="0">
                <a:latin typeface="Montserrat"/>
                <a:ea typeface="Montserrat"/>
                <a:cs typeface="Montserrat"/>
                <a:sym typeface="Montserrat"/>
              </a:rPr>
              <a:t> kui oma liikmeskond.</a:t>
            </a:r>
            <a:endParaRPr sz="23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dirty="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2082a129aab_0_114"/>
          <p:cNvSpPr txBox="1">
            <a:spLocks noGrp="1"/>
          </p:cNvSpPr>
          <p:nvPr>
            <p:ph type="body" idx="1"/>
          </p:nvPr>
        </p:nvSpPr>
        <p:spPr>
          <a:xfrm>
            <a:off x="561450" y="709175"/>
            <a:ext cx="8179800" cy="5395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t-EE" sz="3600" b="1">
                <a:latin typeface="Montserrat"/>
                <a:ea typeface="Montserrat"/>
                <a:cs typeface="Montserrat"/>
                <a:sym typeface="Montserrat"/>
              </a:rPr>
              <a:t>Meetmed</a:t>
            </a:r>
            <a:br>
              <a:rPr lang="et-EE" sz="2350" b="1">
                <a:latin typeface="Montserrat"/>
                <a:ea typeface="Montserrat"/>
                <a:cs typeface="Montserrat"/>
                <a:sym typeface="Montserrat"/>
              </a:rPr>
            </a:br>
            <a:br>
              <a:rPr lang="et-EE" sz="2350" b="1">
                <a:latin typeface="Montserrat"/>
                <a:ea typeface="Montserrat"/>
                <a:cs typeface="Montserrat"/>
                <a:sym typeface="Montserrat"/>
              </a:rPr>
            </a:br>
            <a:r>
              <a:rPr lang="et-EE" sz="2350" b="1">
                <a:latin typeface="Montserrat"/>
                <a:ea typeface="Montserrat"/>
                <a:cs typeface="Montserrat"/>
                <a:sym typeface="Montserrat"/>
              </a:rPr>
              <a:t>“Kogukonna areng”</a:t>
            </a:r>
            <a:br>
              <a:rPr lang="et-EE" sz="2350" b="1">
                <a:latin typeface="Montserrat"/>
                <a:ea typeface="Montserrat"/>
                <a:cs typeface="Montserrat"/>
                <a:sym typeface="Montserrat"/>
              </a:rPr>
            </a:br>
            <a:r>
              <a:rPr lang="et-EE" sz="2350">
                <a:latin typeface="Montserrat"/>
                <a:ea typeface="Montserrat"/>
                <a:cs typeface="Montserrat"/>
                <a:sym typeface="Montserrat"/>
              </a:rPr>
              <a:t>panustab kogukonnaliikmete teadmiste ja oskuste kasvu, kogukonna identiteedi tugevnemisse ja tõhusama koostöö tekkesse.</a:t>
            </a:r>
            <a:endParaRPr sz="2350">
              <a:latin typeface="Montserrat"/>
              <a:ea typeface="Montserrat"/>
              <a:cs typeface="Montserrat"/>
              <a:sym typeface="Montserrat"/>
            </a:endParaRPr>
          </a:p>
          <a:p>
            <a:pPr marL="0" lvl="2" indent="0" algn="ctr" rtl="0">
              <a:lnSpc>
                <a:spcPct val="115000"/>
              </a:lnSpc>
              <a:spcBef>
                <a:spcPts val="375"/>
              </a:spcBef>
              <a:spcAft>
                <a:spcPts val="0"/>
              </a:spcAft>
              <a:buClr>
                <a:schemeClr val="dk1"/>
              </a:buClr>
              <a:buSzPts val="2800"/>
              <a:buFont typeface="Arial"/>
              <a:buNone/>
            </a:pPr>
            <a:endParaRPr sz="2350">
              <a:latin typeface="Montserrat"/>
              <a:ea typeface="Montserrat"/>
              <a:cs typeface="Montserrat"/>
              <a:sym typeface="Montserrat"/>
            </a:endParaRPr>
          </a:p>
          <a:p>
            <a:pPr marL="0" lvl="0" indent="0" algn="l" rtl="0">
              <a:lnSpc>
                <a:spcPct val="115000"/>
              </a:lnSpc>
              <a:spcBef>
                <a:spcPts val="750"/>
              </a:spcBef>
              <a:spcAft>
                <a:spcPts val="0"/>
              </a:spcAft>
              <a:buSzPts val="1800"/>
              <a:buNone/>
            </a:pPr>
            <a:r>
              <a:rPr lang="et-EE" sz="2350" b="1">
                <a:latin typeface="Montserrat"/>
                <a:ea typeface="Montserrat"/>
                <a:cs typeface="Montserrat"/>
                <a:sym typeface="Montserrat"/>
              </a:rPr>
              <a:t>“Investeeringud ja kogukonnateenuste arendamine”</a:t>
            </a:r>
            <a:br>
              <a:rPr lang="et-EE" sz="2350" b="1">
                <a:latin typeface="Montserrat"/>
                <a:ea typeface="Montserrat"/>
                <a:cs typeface="Montserrat"/>
                <a:sym typeface="Montserrat"/>
              </a:rPr>
            </a:br>
            <a:r>
              <a:rPr lang="et-EE" sz="2350">
                <a:latin typeface="Montserrat"/>
                <a:ea typeface="Montserrat"/>
                <a:cs typeface="Montserrat"/>
                <a:sym typeface="Montserrat"/>
              </a:rPr>
              <a:t>panustab kogukonnale vajalike ja selle liikmete ühistegevust soodustavate </a:t>
            </a:r>
            <a:r>
              <a:rPr lang="et-EE" sz="2350" b="1">
                <a:latin typeface="Montserrat"/>
                <a:ea typeface="Montserrat"/>
                <a:cs typeface="Montserrat"/>
                <a:sym typeface="Montserrat"/>
              </a:rPr>
              <a:t>avalikus kasutuses</a:t>
            </a:r>
            <a:r>
              <a:rPr lang="et-EE" sz="2350">
                <a:latin typeface="Montserrat"/>
                <a:ea typeface="Montserrat"/>
                <a:cs typeface="Montserrat"/>
                <a:sym typeface="Montserrat"/>
              </a:rPr>
              <a:t> olevate objektide rajamisse ja arendamisse ning kogukonnaliikmetele vajalike teenuste pakkumisse.</a:t>
            </a:r>
            <a:endParaRPr sz="235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082a129aab_0_124"/>
          <p:cNvSpPr txBox="1">
            <a:spLocks noGrp="1"/>
          </p:cNvSpPr>
          <p:nvPr>
            <p:ph type="body" idx="1"/>
          </p:nvPr>
        </p:nvSpPr>
        <p:spPr>
          <a:xfrm>
            <a:off x="485250" y="632975"/>
            <a:ext cx="8179800" cy="5395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t-EE" sz="3600" b="1">
                <a:latin typeface="Montserrat"/>
                <a:ea typeface="Montserrat"/>
                <a:cs typeface="Montserrat"/>
                <a:sym typeface="Montserrat"/>
              </a:rPr>
              <a:t>Toetus ja omafinantseering</a:t>
            </a:r>
            <a:endParaRPr sz="2350" b="1">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235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Montserrat"/>
              <a:buChar char="●"/>
            </a:pPr>
            <a:r>
              <a:rPr lang="et-EE" sz="2350">
                <a:latin typeface="Montserrat"/>
                <a:ea typeface="Montserrat"/>
                <a:cs typeface="Montserrat"/>
                <a:sym typeface="Montserrat"/>
              </a:rPr>
              <a:t>Maksimaalsed toetussummad:</a:t>
            </a:r>
            <a:endParaRPr sz="2350">
              <a:latin typeface="Montserrat"/>
              <a:ea typeface="Montserrat"/>
              <a:cs typeface="Montserrat"/>
              <a:sym typeface="Montserrat"/>
            </a:endParaRPr>
          </a:p>
          <a:p>
            <a:pPr marL="914400" lvl="1" indent="-377825" algn="l" rtl="0">
              <a:lnSpc>
                <a:spcPct val="115000"/>
              </a:lnSpc>
              <a:spcBef>
                <a:spcPts val="0"/>
              </a:spcBef>
              <a:spcAft>
                <a:spcPts val="0"/>
              </a:spcAft>
              <a:buSzPts val="2350"/>
              <a:buChar char="○"/>
            </a:pPr>
            <a:r>
              <a:rPr lang="et-EE" sz="2350">
                <a:latin typeface="Montserrat"/>
                <a:ea typeface="Montserrat"/>
                <a:cs typeface="Montserrat"/>
                <a:sym typeface="Montserrat"/>
              </a:rPr>
              <a:t>“</a:t>
            </a:r>
            <a:r>
              <a:rPr lang="et-EE" sz="2350" b="1">
                <a:latin typeface="Montserrat"/>
                <a:ea typeface="Montserrat"/>
                <a:cs typeface="Montserrat"/>
                <a:sym typeface="Montserrat"/>
              </a:rPr>
              <a:t>Kogukonna areng</a:t>
            </a:r>
            <a:r>
              <a:rPr lang="et-EE" sz="2350">
                <a:latin typeface="Montserrat"/>
                <a:ea typeface="Montserrat"/>
                <a:cs typeface="Montserrat"/>
                <a:sym typeface="Montserrat"/>
              </a:rPr>
              <a:t>” </a:t>
            </a:r>
            <a:r>
              <a:rPr lang="et-EE" sz="2350" b="1">
                <a:latin typeface="Montserrat"/>
                <a:ea typeface="Montserrat"/>
                <a:cs typeface="Montserrat"/>
                <a:sym typeface="Montserrat"/>
              </a:rPr>
              <a:t>2500</a:t>
            </a:r>
            <a:r>
              <a:rPr lang="et-EE" sz="2350">
                <a:latin typeface="Montserrat"/>
                <a:ea typeface="Montserrat"/>
                <a:cs typeface="Montserrat"/>
                <a:sym typeface="Montserrat"/>
              </a:rPr>
              <a:t> eurot;</a:t>
            </a:r>
            <a:endParaRPr sz="2350">
              <a:latin typeface="Montserrat"/>
              <a:ea typeface="Montserrat"/>
              <a:cs typeface="Montserrat"/>
              <a:sym typeface="Montserrat"/>
            </a:endParaRPr>
          </a:p>
          <a:p>
            <a:pPr marL="914400" lvl="1" indent="-377825" algn="l" rtl="0">
              <a:lnSpc>
                <a:spcPct val="115000"/>
              </a:lnSpc>
              <a:spcBef>
                <a:spcPts val="0"/>
              </a:spcBef>
              <a:spcAft>
                <a:spcPts val="0"/>
              </a:spcAft>
              <a:buSzPts val="2350"/>
              <a:buChar char="○"/>
            </a:pPr>
            <a:r>
              <a:rPr lang="et-EE" sz="2350">
                <a:latin typeface="Montserrat"/>
                <a:ea typeface="Montserrat"/>
                <a:cs typeface="Montserrat"/>
                <a:sym typeface="Montserrat"/>
              </a:rPr>
              <a:t>“</a:t>
            </a:r>
            <a:r>
              <a:rPr lang="et-EE" sz="2350" b="1">
                <a:latin typeface="Montserrat"/>
                <a:ea typeface="Montserrat"/>
                <a:cs typeface="Montserrat"/>
                <a:sym typeface="Montserrat"/>
              </a:rPr>
              <a:t>Investeeringud ja kogukonnateenuste arendamine</a:t>
            </a:r>
            <a:r>
              <a:rPr lang="et-EE" sz="2350">
                <a:latin typeface="Montserrat"/>
                <a:ea typeface="Montserrat"/>
                <a:cs typeface="Montserrat"/>
                <a:sym typeface="Montserrat"/>
              </a:rPr>
              <a:t>” </a:t>
            </a:r>
            <a:r>
              <a:rPr lang="et-EE" sz="2350" b="1">
                <a:latin typeface="Montserrat"/>
                <a:ea typeface="Montserrat"/>
                <a:cs typeface="Montserrat"/>
                <a:sym typeface="Montserrat"/>
              </a:rPr>
              <a:t>4000 </a:t>
            </a:r>
            <a:r>
              <a:rPr lang="et-EE" sz="2350">
                <a:latin typeface="Montserrat"/>
                <a:ea typeface="Montserrat"/>
                <a:cs typeface="Montserrat"/>
                <a:sym typeface="Montserrat"/>
              </a:rPr>
              <a:t>eurot.</a:t>
            </a:r>
            <a:br>
              <a:rPr lang="et-EE" sz="2350">
                <a:latin typeface="Montserrat"/>
                <a:ea typeface="Montserrat"/>
                <a:cs typeface="Montserrat"/>
                <a:sym typeface="Montserrat"/>
              </a:rPr>
            </a:br>
            <a:endParaRPr sz="235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350" b="1">
                <a:latin typeface="Montserrat"/>
                <a:ea typeface="Montserrat"/>
                <a:cs typeface="Montserrat"/>
                <a:sym typeface="Montserrat"/>
              </a:rPr>
              <a:t>Toetussumma</a:t>
            </a:r>
            <a:r>
              <a:rPr lang="et-EE" sz="2350">
                <a:latin typeface="Montserrat"/>
                <a:ea typeface="Montserrat"/>
                <a:cs typeface="Montserrat"/>
                <a:sym typeface="Montserrat"/>
              </a:rPr>
              <a:t> määr saab olla kuni </a:t>
            </a:r>
            <a:r>
              <a:rPr lang="et-EE" sz="2350" b="1">
                <a:latin typeface="Montserrat"/>
                <a:ea typeface="Montserrat"/>
                <a:cs typeface="Montserrat"/>
                <a:sym typeface="Montserrat"/>
              </a:rPr>
              <a:t>90%</a:t>
            </a:r>
            <a:r>
              <a:rPr lang="et-EE" sz="2350">
                <a:latin typeface="Montserrat"/>
                <a:ea typeface="Montserrat"/>
                <a:cs typeface="Montserrat"/>
                <a:sym typeface="Montserrat"/>
              </a:rPr>
              <a:t> projekti </a:t>
            </a:r>
            <a:r>
              <a:rPr lang="et-EE" sz="2350" b="1">
                <a:latin typeface="Montserrat"/>
                <a:ea typeface="Montserrat"/>
                <a:cs typeface="Montserrat"/>
                <a:sym typeface="Montserrat"/>
              </a:rPr>
              <a:t>abikõlblikest kuludest</a:t>
            </a:r>
            <a:r>
              <a:rPr lang="et-EE" sz="2350">
                <a:latin typeface="Montserrat"/>
                <a:ea typeface="Montserrat"/>
                <a:cs typeface="Montserrat"/>
                <a:sym typeface="Montserrat"/>
              </a:rPr>
              <a:t>.</a:t>
            </a:r>
            <a:endParaRPr sz="2350">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sz="2350">
              <a:latin typeface="Montserrat"/>
              <a:ea typeface="Montserrat"/>
              <a:cs typeface="Montserrat"/>
              <a:sym typeface="Montserrat"/>
            </a:endParaRPr>
          </a:p>
          <a:p>
            <a:pPr marL="457200" lvl="0" indent="-377825" algn="l" rtl="0">
              <a:lnSpc>
                <a:spcPct val="115000"/>
              </a:lnSpc>
              <a:spcBef>
                <a:spcPts val="0"/>
              </a:spcBef>
              <a:spcAft>
                <a:spcPts val="0"/>
              </a:spcAft>
              <a:buSzPts val="2350"/>
              <a:buChar char="●"/>
            </a:pPr>
            <a:r>
              <a:rPr lang="et-EE" sz="2350" b="1">
                <a:latin typeface="Montserrat"/>
                <a:ea typeface="Montserrat"/>
                <a:cs typeface="Montserrat"/>
                <a:sym typeface="Montserrat"/>
              </a:rPr>
              <a:t>Omafinantseeringu</a:t>
            </a:r>
            <a:r>
              <a:rPr lang="et-EE" sz="2350">
                <a:latin typeface="Montserrat"/>
                <a:ea typeface="Montserrat"/>
                <a:cs typeface="Montserrat"/>
                <a:sym typeface="Montserrat"/>
              </a:rPr>
              <a:t> minimaalne määr on </a:t>
            </a:r>
            <a:r>
              <a:rPr lang="et-EE" sz="2350" b="1">
                <a:latin typeface="Montserrat"/>
                <a:ea typeface="Montserrat"/>
                <a:cs typeface="Montserrat"/>
                <a:sym typeface="Montserrat"/>
              </a:rPr>
              <a:t>10%</a:t>
            </a:r>
            <a:r>
              <a:rPr lang="et-EE" sz="2350">
                <a:latin typeface="Montserrat"/>
                <a:ea typeface="Montserrat"/>
                <a:cs typeface="Montserrat"/>
                <a:sym typeface="Montserrat"/>
              </a:rPr>
              <a:t> projekti </a:t>
            </a:r>
            <a:r>
              <a:rPr lang="et-EE" sz="2350" b="1">
                <a:latin typeface="Montserrat"/>
                <a:ea typeface="Montserrat"/>
                <a:cs typeface="Montserrat"/>
                <a:sym typeface="Montserrat"/>
              </a:rPr>
              <a:t>abikõlblikest </a:t>
            </a:r>
            <a:r>
              <a:rPr lang="et-EE" sz="2350">
                <a:latin typeface="Montserrat"/>
                <a:ea typeface="Montserrat"/>
                <a:cs typeface="Montserrat"/>
                <a:sym typeface="Montserrat"/>
              </a:rPr>
              <a:t>ainult </a:t>
            </a:r>
            <a:r>
              <a:rPr lang="et-EE" sz="2350" b="1">
                <a:latin typeface="Montserrat"/>
                <a:ea typeface="Montserrat"/>
                <a:cs typeface="Montserrat"/>
                <a:sym typeface="Montserrat"/>
              </a:rPr>
              <a:t>rahalistest kuludest.</a:t>
            </a:r>
            <a:endParaRPr sz="235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7"/>
          <p:cNvSpPr txBox="1">
            <a:spLocks noGrp="1"/>
          </p:cNvSpPr>
          <p:nvPr>
            <p:ph type="body" idx="1"/>
          </p:nvPr>
        </p:nvSpPr>
        <p:spPr>
          <a:xfrm>
            <a:off x="668350" y="525850"/>
            <a:ext cx="8229600" cy="559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600"/>
              <a:buFont typeface="Arial"/>
              <a:buNone/>
            </a:pPr>
            <a:r>
              <a:rPr lang="et-EE" sz="3600" b="1" dirty="0">
                <a:latin typeface="Montserrat"/>
                <a:ea typeface="Montserrat"/>
                <a:cs typeface="Montserrat"/>
                <a:sym typeface="Montserrat"/>
              </a:rPr>
              <a:t>Meetmete väljundnäitajad</a:t>
            </a:r>
            <a:endParaRPr sz="3600" dirty="0">
              <a:latin typeface="Montserrat"/>
              <a:ea typeface="Montserrat"/>
              <a:cs typeface="Montserrat"/>
              <a:sym typeface="Montserrat"/>
            </a:endParaRPr>
          </a:p>
          <a:p>
            <a:pPr marL="0" lvl="0" indent="0" algn="l" rtl="0">
              <a:lnSpc>
                <a:spcPct val="115000"/>
              </a:lnSpc>
              <a:spcBef>
                <a:spcPts val="0"/>
              </a:spcBef>
              <a:spcAft>
                <a:spcPts val="0"/>
              </a:spcAft>
              <a:buSzPts val="1800"/>
              <a:buNone/>
            </a:pPr>
            <a:br>
              <a:rPr lang="et-EE" sz="2350" b="1" dirty="0">
                <a:latin typeface="Montserrat"/>
                <a:ea typeface="Montserrat"/>
                <a:cs typeface="Montserrat"/>
                <a:sym typeface="Montserrat"/>
              </a:rPr>
            </a:br>
            <a:r>
              <a:rPr lang="et-EE" sz="2350" b="1" dirty="0">
                <a:latin typeface="Montserrat"/>
                <a:ea typeface="Montserrat"/>
                <a:cs typeface="Montserrat"/>
                <a:sym typeface="Montserrat"/>
              </a:rPr>
              <a:t>“K</a:t>
            </a:r>
            <a:r>
              <a:rPr lang="et-EE" sz="2350" b="1" dirty="0">
                <a:solidFill>
                  <a:schemeClr val="dk1"/>
                </a:solidFill>
                <a:latin typeface="Montserrat"/>
                <a:ea typeface="Montserrat"/>
                <a:cs typeface="Montserrat"/>
                <a:sym typeface="Montserrat"/>
              </a:rPr>
              <a:t>ogukonna areng</a:t>
            </a:r>
            <a:r>
              <a:rPr lang="et-EE" sz="2350" b="1" dirty="0">
                <a:latin typeface="Montserrat"/>
                <a:ea typeface="Montserrat"/>
                <a:cs typeface="Montserrat"/>
                <a:sym typeface="Montserrat"/>
              </a:rPr>
              <a:t>”</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läbi viidud </a:t>
            </a:r>
            <a:r>
              <a:rPr lang="et-EE" sz="2350" b="1" dirty="0">
                <a:latin typeface="Montserrat"/>
                <a:ea typeface="Montserrat"/>
                <a:cs typeface="Montserrat"/>
                <a:sym typeface="Montserrat"/>
              </a:rPr>
              <a:t>ürituste </a:t>
            </a:r>
            <a:r>
              <a:rPr lang="et-EE" sz="2350" dirty="0">
                <a:latin typeface="Montserrat"/>
                <a:ea typeface="Montserrat"/>
                <a:cs typeface="Montserrat"/>
                <a:sym typeface="Montserrat"/>
              </a:rPr>
              <a:t>või </a:t>
            </a:r>
            <a:r>
              <a:rPr lang="et-EE" sz="2350" b="1" dirty="0">
                <a:latin typeface="Montserrat"/>
                <a:ea typeface="Montserrat"/>
                <a:cs typeface="Montserrat"/>
                <a:sym typeface="Montserrat"/>
              </a:rPr>
              <a:t>tegevuste arv </a:t>
            </a:r>
            <a:r>
              <a:rPr lang="et-EE" sz="2350" dirty="0">
                <a:latin typeface="Montserrat"/>
                <a:ea typeface="Montserrat"/>
                <a:cs typeface="Montserrat"/>
                <a:sym typeface="Montserrat"/>
              </a:rPr>
              <a:t>(koolitused, infopäevad, külapäevad, koduleheküljed, infotrükised jm);</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tegevustes ja üritustel (koolitused, infopäevad, külapäevad jm) otseselt </a:t>
            </a:r>
            <a:r>
              <a:rPr lang="et-EE" sz="2350" b="1" dirty="0">
                <a:latin typeface="Montserrat"/>
                <a:ea typeface="Montserrat"/>
                <a:cs typeface="Montserrat"/>
                <a:sym typeface="Montserrat"/>
              </a:rPr>
              <a:t>osalenute arv</a:t>
            </a:r>
            <a:r>
              <a:rPr lang="et-EE" sz="2350" dirty="0">
                <a:latin typeface="Montserrat"/>
                <a:ea typeface="Montserrat"/>
                <a:cs typeface="Montserrat"/>
                <a:sym typeface="Montserrat"/>
              </a:rPr>
              <a:t>.</a:t>
            </a:r>
            <a:br>
              <a:rPr lang="et-EE" sz="2350" dirty="0">
                <a:latin typeface="Montserrat"/>
                <a:ea typeface="Montserrat"/>
                <a:cs typeface="Montserrat"/>
                <a:sym typeface="Montserrat"/>
              </a:rPr>
            </a:br>
            <a:endParaRPr sz="2350" dirty="0">
              <a:latin typeface="Montserrat"/>
              <a:ea typeface="Montserrat"/>
              <a:cs typeface="Montserrat"/>
              <a:sym typeface="Montserrat"/>
            </a:endParaRPr>
          </a:p>
          <a:p>
            <a:pPr marL="0" lvl="0" indent="0" algn="l" rtl="0">
              <a:lnSpc>
                <a:spcPct val="115000"/>
              </a:lnSpc>
              <a:spcBef>
                <a:spcPts val="0"/>
              </a:spcBef>
              <a:spcAft>
                <a:spcPts val="0"/>
              </a:spcAft>
              <a:buSzPts val="1800"/>
              <a:buNone/>
            </a:pPr>
            <a:r>
              <a:rPr lang="et-EE" sz="2350" b="1" dirty="0">
                <a:latin typeface="Montserrat"/>
                <a:ea typeface="Montserrat"/>
                <a:cs typeface="Montserrat"/>
                <a:sym typeface="Montserrat"/>
              </a:rPr>
              <a:t>“I</a:t>
            </a:r>
            <a:r>
              <a:rPr lang="et-EE" sz="2350" b="1" dirty="0">
                <a:solidFill>
                  <a:schemeClr val="dk1"/>
                </a:solidFill>
                <a:latin typeface="Montserrat"/>
                <a:ea typeface="Montserrat"/>
                <a:cs typeface="Montserrat"/>
                <a:sym typeface="Montserrat"/>
              </a:rPr>
              <a:t>nvesteeringud ja kogukonnateenuste arendamine</a:t>
            </a:r>
            <a:r>
              <a:rPr lang="et-EE" sz="2350" b="1" dirty="0">
                <a:latin typeface="Montserrat"/>
                <a:ea typeface="Montserrat"/>
                <a:cs typeface="Montserrat"/>
                <a:sym typeface="Montserrat"/>
              </a:rPr>
              <a:t>”</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rajatud või korrastatud avalikus kasutuses olevate </a:t>
            </a:r>
            <a:r>
              <a:rPr lang="et-EE" sz="2350" b="1" dirty="0">
                <a:latin typeface="Montserrat"/>
                <a:ea typeface="Montserrat"/>
                <a:cs typeface="Montserrat"/>
                <a:sym typeface="Montserrat"/>
              </a:rPr>
              <a:t>objektide arv</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0" indent="-377825" algn="l" rtl="0">
              <a:lnSpc>
                <a:spcPct val="115000"/>
              </a:lnSpc>
              <a:spcBef>
                <a:spcPts val="0"/>
              </a:spcBef>
              <a:spcAft>
                <a:spcPts val="0"/>
              </a:spcAft>
              <a:buSzPts val="2350"/>
              <a:buFont typeface="Arial"/>
              <a:buChar char="●"/>
            </a:pPr>
            <a:r>
              <a:rPr lang="et-EE" sz="2350" dirty="0">
                <a:latin typeface="Montserrat"/>
                <a:ea typeface="Montserrat"/>
                <a:cs typeface="Montserrat"/>
                <a:sym typeface="Montserrat"/>
              </a:rPr>
              <a:t>toetatud kogukonna</a:t>
            </a:r>
            <a:r>
              <a:rPr lang="et-EE" sz="2350" b="1" dirty="0">
                <a:latin typeface="Montserrat"/>
                <a:ea typeface="Montserrat"/>
                <a:cs typeface="Montserrat"/>
                <a:sym typeface="Montserrat"/>
              </a:rPr>
              <a:t>teenuste arv</a:t>
            </a:r>
            <a:r>
              <a:rPr lang="et-EE" sz="2350" dirty="0">
                <a:latin typeface="Montserrat"/>
                <a:ea typeface="Montserrat"/>
                <a:cs typeface="Montserrat"/>
                <a:sym typeface="Montserrat"/>
              </a:rPr>
              <a:t>.</a:t>
            </a:r>
            <a:endParaRPr sz="2350" dirty="0">
              <a:latin typeface="Montserrat"/>
              <a:ea typeface="Montserrat"/>
              <a:cs typeface="Montserrat"/>
              <a:sym typeface="Montserrat"/>
            </a:endParaRPr>
          </a:p>
          <a:p>
            <a:pPr marL="457200" lvl="1" indent="0" algn="l" rtl="0">
              <a:lnSpc>
                <a:spcPct val="115000"/>
              </a:lnSpc>
              <a:spcBef>
                <a:spcPts val="0"/>
              </a:spcBef>
              <a:spcAft>
                <a:spcPts val="0"/>
              </a:spcAft>
              <a:buClr>
                <a:schemeClr val="dk1"/>
              </a:buClr>
              <a:buSzPts val="1600"/>
              <a:buNone/>
            </a:pPr>
            <a:endParaRPr sz="2350"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KOP23 II">
  <a:themeElements>
    <a:clrScheme name="Pab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TotalTime>
  <Words>2601</Words>
  <Application>Microsoft Office PowerPoint</Application>
  <PresentationFormat>Ekraaniseanss (4:3)</PresentationFormat>
  <Paragraphs>279</Paragraphs>
  <Slides>38</Slides>
  <Notes>38</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38</vt:i4>
      </vt:variant>
    </vt:vector>
  </HeadingPairs>
  <TitlesOfParts>
    <vt:vector size="43" baseType="lpstr">
      <vt:lpstr>Arial</vt:lpstr>
      <vt:lpstr>Calibri</vt:lpstr>
      <vt:lpstr>Arimo</vt:lpstr>
      <vt:lpstr>Montserrat</vt:lpstr>
      <vt:lpstr>KOP23 II</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Saima Mänd</dc:creator>
  <cp:lastModifiedBy>Maret Välja</cp:lastModifiedBy>
  <cp:revision>1</cp:revision>
  <dcterms:created xsi:type="dcterms:W3CDTF">2013-08-30T09:45:53Z</dcterms:created>
  <dcterms:modified xsi:type="dcterms:W3CDTF">2026-02-20T12:42:26Z</dcterms:modified>
</cp:coreProperties>
</file>