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6858000" cx="9144000"/>
  <p:notesSz cx="7104050" cy="10234600"/>
  <p:embeddedFontLst>
    <p:embeddedFont>
      <p:font typeface="Montserrat"/>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59" roundtripDataSignature="AMtx7mh5yVr2S2UsIRtoJgKob0XPXrLFu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Montserrat-regular.fntdata"/><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Montserrat-italic.fntdata"/><Relationship Id="rId12" Type="http://schemas.openxmlformats.org/officeDocument/2006/relationships/slide" Target="slides/slide7.xml"/><Relationship Id="rId56" Type="http://schemas.openxmlformats.org/officeDocument/2006/relationships/font" Target="fonts/Montserrat-bold.fntdata"/><Relationship Id="rId15" Type="http://schemas.openxmlformats.org/officeDocument/2006/relationships/slide" Target="slides/slide10.xml"/><Relationship Id="rId59" Type="http://customschemas.google.com/relationships/presentationmetadata" Target="metadata"/><Relationship Id="rId14" Type="http://schemas.openxmlformats.org/officeDocument/2006/relationships/slide" Target="slides/slide9.xml"/><Relationship Id="rId58" Type="http://schemas.openxmlformats.org/officeDocument/2006/relationships/font" Target="fonts/Montserrat-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2"/>
            <a:ext cx="3078427" cy="511730"/>
          </a:xfrm>
          <a:prstGeom prst="rect">
            <a:avLst/>
          </a:prstGeom>
          <a:noFill/>
          <a:ln>
            <a:noFill/>
          </a:ln>
        </p:spPr>
        <p:txBody>
          <a:bodyPr anchorCtr="0" anchor="t" bIns="49525" lIns="99050" spcFirstLastPara="1" rIns="99050" wrap="square" tIns="49525">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023992" y="2"/>
            <a:ext cx="3078427" cy="511730"/>
          </a:xfrm>
          <a:prstGeom prst="rect">
            <a:avLst/>
          </a:prstGeom>
          <a:noFill/>
          <a:ln>
            <a:noFill/>
          </a:ln>
        </p:spPr>
        <p:txBody>
          <a:bodyPr anchorCtr="0" anchor="t" bIns="49525" lIns="99050" spcFirstLastPara="1" rIns="99050" wrap="square" tIns="49525">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721107"/>
            <a:ext cx="3078427" cy="511730"/>
          </a:xfrm>
          <a:prstGeom prst="rect">
            <a:avLst/>
          </a:prstGeom>
          <a:noFill/>
          <a:ln>
            <a:noFill/>
          </a:ln>
        </p:spPr>
        <p:txBody>
          <a:bodyPr anchorCtr="0" anchor="b" bIns="49525" lIns="99050" spcFirstLastPara="1" rIns="99050" wrap="square" tIns="49525">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023992" y="9721107"/>
            <a:ext cx="3078427" cy="511730"/>
          </a:xfrm>
          <a:prstGeom prst="rect">
            <a:avLst/>
          </a:prstGeom>
          <a:noFill/>
          <a:ln>
            <a:noFill/>
          </a:ln>
        </p:spPr>
        <p:txBody>
          <a:bodyPr anchorCtr="0" anchor="b" bIns="49525" lIns="99050" spcFirstLastPara="1" rIns="99050" wrap="square" tIns="49525">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t-EE"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p1: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 name="Google Shape;28;p1: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9" name="Google Shape;29;p1:notes"/>
          <p:cNvSpPr txBox="1"/>
          <p:nvPr>
            <p:ph idx="12" type="sldNum"/>
          </p:nvPr>
        </p:nvSpPr>
        <p:spPr>
          <a:xfrm>
            <a:off x="4023992" y="9721107"/>
            <a:ext cx="3078427" cy="511730"/>
          </a:xfrm>
          <a:prstGeom prst="rect">
            <a:avLst/>
          </a:prstGeom>
          <a:noFill/>
          <a:ln>
            <a:noFill/>
          </a:ln>
        </p:spPr>
        <p:txBody>
          <a:bodyPr anchorCtr="0" anchor="b" bIns="49525" lIns="99050" spcFirstLastPara="1" rIns="99050" wrap="square" tIns="49525">
            <a:noAutofit/>
          </a:bodyPr>
          <a:lstStyle/>
          <a:p>
            <a:pPr indent="0" lvl="0" marL="0" rtl="0" algn="r">
              <a:lnSpc>
                <a:spcPct val="100000"/>
              </a:lnSpc>
              <a:spcBef>
                <a:spcPts val="0"/>
              </a:spcBef>
              <a:spcAft>
                <a:spcPts val="0"/>
              </a:spcAft>
              <a:buSzPts val="1400"/>
              <a:buNone/>
            </a:pPr>
            <a:fld id="{00000000-1234-1234-1234-123412341234}" type="slidenum">
              <a:rPr lang="et-EE"/>
              <a:t>‹#›</a:t>
            </a:fld>
            <a:endParaRPr/>
          </a:p>
        </p:txBody>
      </p:sp>
      <p:sp>
        <p:nvSpPr>
          <p:cNvPr id="30" name="Google Shape;30;p1:notes"/>
          <p:cNvSpPr txBox="1"/>
          <p:nvPr>
            <p:ph idx="10" type="dt"/>
          </p:nvPr>
        </p:nvSpPr>
        <p:spPr>
          <a:xfrm>
            <a:off x="4023992" y="2"/>
            <a:ext cx="3078427" cy="511730"/>
          </a:xfrm>
          <a:prstGeom prst="rect">
            <a:avLst/>
          </a:prstGeom>
          <a:noFill/>
          <a:ln>
            <a:noFill/>
          </a:ln>
        </p:spPr>
        <p:txBody>
          <a:bodyPr anchorCtr="0" anchor="t" bIns="49525" lIns="99050" spcFirstLastPara="1" rIns="99050" wrap="square" tIns="49525">
            <a:noAutofit/>
          </a:bodyPr>
          <a:lstStyle/>
          <a:p>
            <a:pPr indent="0" lvl="0" marL="0" rtl="0" algn="r">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g3f8c73fb263_0_0:notes"/>
          <p:cNvSpPr/>
          <p:nvPr>
            <p:ph idx="2" type="sldImg"/>
          </p:nvPr>
        </p:nvSpPr>
        <p:spPr>
          <a:xfrm>
            <a:off x="993775" y="768350"/>
            <a:ext cx="5116500" cy="3837000"/>
          </a:xfrm>
          <a:custGeom>
            <a:rect b="b" l="l" r="r" t="t"/>
            <a:pathLst>
              <a:path extrusionOk="0" h="120000" w="120000">
                <a:moveTo>
                  <a:pt x="0" y="0"/>
                </a:moveTo>
                <a:lnTo>
                  <a:pt x="120000" y="0"/>
                </a:lnTo>
                <a:lnTo>
                  <a:pt x="120000" y="120000"/>
                </a:lnTo>
                <a:lnTo>
                  <a:pt x="0" y="120000"/>
                </a:lnTo>
                <a:close/>
              </a:path>
            </a:pathLst>
          </a:custGeom>
        </p:spPr>
      </p:sp>
      <p:sp>
        <p:nvSpPr>
          <p:cNvPr id="37" name="Google Shape;37;g3f8c73fb263_0_0:notes"/>
          <p:cNvSpPr txBox="1"/>
          <p:nvPr>
            <p:ph idx="1" type="body"/>
          </p:nvPr>
        </p:nvSpPr>
        <p:spPr>
          <a:xfrm>
            <a:off x="710407" y="4861441"/>
            <a:ext cx="5683200" cy="4605600"/>
          </a:xfrm>
          <a:prstGeom prst="rect">
            <a:avLst/>
          </a:prstGeom>
        </p:spPr>
        <p:txBody>
          <a:bodyPr anchorCtr="0" anchor="t" bIns="49525" lIns="99050" spcFirstLastPara="1" rIns="99050" wrap="square" tIns="49525">
            <a:noAutofit/>
          </a:bodyPr>
          <a:lstStyle/>
          <a:p>
            <a:pPr indent="0" lvl="0" marL="0" rtl="0" algn="l">
              <a:spcBef>
                <a:spcPts val="0"/>
              </a:spcBef>
              <a:spcAft>
                <a:spcPts val="0"/>
              </a:spcAft>
              <a:buNone/>
            </a:pPr>
            <a:r>
              <a:t/>
            </a:r>
            <a:endParaRPr/>
          </a:p>
        </p:txBody>
      </p:sp>
      <p:sp>
        <p:nvSpPr>
          <p:cNvPr id="38" name="Google Shape;38;g3f8c73fb263_0_0:notes"/>
          <p:cNvSpPr txBox="1"/>
          <p:nvPr>
            <p:ph idx="12" type="sldNum"/>
          </p:nvPr>
        </p:nvSpPr>
        <p:spPr>
          <a:xfrm>
            <a:off x="4023992" y="9721107"/>
            <a:ext cx="3078300" cy="511800"/>
          </a:xfrm>
          <a:prstGeom prst="rect">
            <a:avLst/>
          </a:prstGeom>
        </p:spPr>
        <p:txBody>
          <a:bodyPr anchorCtr="0" anchor="b" bIns="49525" lIns="99050" spcFirstLastPara="1" rIns="99050" wrap="square" tIns="49525">
            <a:noAutofit/>
          </a:bodyPr>
          <a:lstStyle/>
          <a:p>
            <a:pPr indent="0" lvl="0" marL="0" rtl="0" algn="r">
              <a:spcBef>
                <a:spcPts val="0"/>
              </a:spcBef>
              <a:spcAft>
                <a:spcPts val="0"/>
              </a:spcAft>
              <a:buClr>
                <a:srgbClr val="000000"/>
              </a:buClr>
              <a:buSzPts val="1300"/>
              <a:buFont typeface="Arial"/>
              <a:buNone/>
            </a:pPr>
            <a:fld id="{00000000-1234-1234-1234-123412341234}" type="slidenum">
              <a:rPr lang="et-EE"/>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2fd90b23c5e_0_0: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317500" lvl="0" marL="457200" rtl="0" algn="l">
              <a:lnSpc>
                <a:spcPct val="115000"/>
              </a:lnSpc>
              <a:spcBef>
                <a:spcPts val="0"/>
              </a:spcBef>
              <a:spcAft>
                <a:spcPts val="0"/>
              </a:spcAft>
              <a:buSzPts val="1400"/>
              <a:buChar char="●"/>
            </a:pPr>
            <a:r>
              <a:rPr lang="et-EE"/>
              <a:t>Kohaliku omaalgatuse programmi nõuded on sätestatud vastavas määruses.</a:t>
            </a:r>
            <a:endParaRPr/>
          </a:p>
          <a:p>
            <a:pPr indent="-317500" lvl="0" marL="457200" rtl="0" algn="l">
              <a:lnSpc>
                <a:spcPct val="115000"/>
              </a:lnSpc>
              <a:spcBef>
                <a:spcPts val="0"/>
              </a:spcBef>
              <a:spcAft>
                <a:spcPts val="0"/>
              </a:spcAft>
              <a:buSzPts val="1400"/>
              <a:buChar char="●"/>
            </a:pPr>
            <a:r>
              <a:rPr lang="et-EE"/>
              <a:t>Programmi üldise koordineerimise, väljatöötamise ja järelevalve korraldamise eest vastutab Regionaal- ja Põllumajandusministeerium.</a:t>
            </a:r>
            <a:endParaRPr/>
          </a:p>
          <a:p>
            <a:pPr indent="-317500" lvl="0" marL="457200" rtl="0" algn="l">
              <a:lnSpc>
                <a:spcPct val="115000"/>
              </a:lnSpc>
              <a:spcBef>
                <a:spcPts val="0"/>
              </a:spcBef>
              <a:spcAft>
                <a:spcPts val="0"/>
              </a:spcAft>
              <a:buSzPts val="1400"/>
              <a:buChar char="●"/>
            </a:pPr>
            <a:r>
              <a:rPr lang="et-EE"/>
              <a:t>Programmi rakendaja riiklikul tasandil on Riigi Tugiteenuste Keskus (RTK).</a:t>
            </a:r>
            <a:endParaRPr/>
          </a:p>
          <a:p>
            <a:pPr indent="-317500" lvl="0" marL="457200" rtl="0" algn="l">
              <a:lnSpc>
                <a:spcPct val="115000"/>
              </a:lnSpc>
              <a:spcBef>
                <a:spcPts val="0"/>
              </a:spcBef>
              <a:spcAft>
                <a:spcPts val="0"/>
              </a:spcAft>
              <a:buSzPts val="1400"/>
              <a:buChar char="●"/>
            </a:pPr>
            <a:r>
              <a:rPr lang="et-EE"/>
              <a:t>Programmi rakendajateks maakondades on maakondlikud arendusorganisatsioonid (MARO-d).</a:t>
            </a:r>
            <a:endParaRPr/>
          </a:p>
          <a:p>
            <a:pPr indent="-317500" lvl="0" marL="457200" rtl="0" algn="l">
              <a:lnSpc>
                <a:spcPct val="115000"/>
              </a:lnSpc>
              <a:spcBef>
                <a:spcPts val="0"/>
              </a:spcBef>
              <a:spcAft>
                <a:spcPts val="0"/>
              </a:spcAft>
              <a:buSzPts val="1400"/>
              <a:buChar char="●"/>
            </a:pPr>
            <a:r>
              <a:rPr lang="et-EE"/>
              <a:t>Programmi viiakse ellu kaks korda aastas kevadel ja sügisel toimuvate taotlusvoorude kaudu.</a:t>
            </a:r>
            <a:endParaRPr/>
          </a:p>
          <a:p>
            <a:pPr indent="-317500" lvl="0" marL="457200" rtl="0" algn="l">
              <a:lnSpc>
                <a:spcPct val="115000"/>
              </a:lnSpc>
              <a:spcBef>
                <a:spcPts val="0"/>
              </a:spcBef>
              <a:spcAft>
                <a:spcPts val="0"/>
              </a:spcAft>
              <a:buSzPts val="1400"/>
              <a:buChar char="●"/>
            </a:pPr>
            <a:r>
              <a:rPr lang="et-EE"/>
              <a:t>2024. aasta sügisvooru taotluste esitamine toimub 02.09 kuni 02.10 kell 16.30.</a:t>
            </a:r>
            <a:endParaRPr/>
          </a:p>
          <a:p>
            <a:pPr indent="-317500" lvl="0" marL="457200" rtl="0" algn="l">
              <a:lnSpc>
                <a:spcPct val="115000"/>
              </a:lnSpc>
              <a:spcBef>
                <a:spcPts val="0"/>
              </a:spcBef>
              <a:spcAft>
                <a:spcPts val="0"/>
              </a:spcAft>
              <a:buSzPts val="1400"/>
              <a:buChar char="●"/>
            </a:pPr>
            <a:r>
              <a:rPr lang="et-EE"/>
              <a:t>Taotluste ja aruannete esitamine toimub ainult veebis e-toetuse keskkonnas.</a:t>
            </a:r>
            <a:endParaRPr/>
          </a:p>
        </p:txBody>
      </p:sp>
      <p:sp>
        <p:nvSpPr>
          <p:cNvPr id="43" name="Google Shape;43;g2fd90b23c5e_0_0: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g2082a129aab_0_39: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49" name="Google Shape;49;g2082a129aab_0_39: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g2fd90b23c5e_0_9: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15000"/>
              </a:lnSpc>
              <a:spcBef>
                <a:spcPts val="0"/>
              </a:spcBef>
              <a:spcAft>
                <a:spcPts val="0"/>
              </a:spcAft>
              <a:buSzPts val="1100"/>
              <a:buNone/>
            </a:pPr>
            <a:r>
              <a:rPr lang="et-EE"/>
              <a:t>PROGRAMMI EESMÄRK</a:t>
            </a:r>
            <a:endParaRPr/>
          </a:p>
          <a:p>
            <a:pPr indent="0" lvl="0" marL="0" rtl="0" algn="l">
              <a:lnSpc>
                <a:spcPct val="115000"/>
              </a:lnSpc>
              <a:spcBef>
                <a:spcPts val="0"/>
              </a:spcBef>
              <a:spcAft>
                <a:spcPts val="0"/>
              </a:spcAft>
              <a:buSzPts val="1100"/>
              <a:buNone/>
            </a:pPr>
            <a:r>
              <a:rPr lang="et-EE"/>
              <a:t>on tugevate ja omaalgatusel põhinevate kogukondade tekkimine ja püsimine.</a:t>
            </a:r>
            <a:endParaRPr/>
          </a:p>
          <a:p>
            <a:pPr indent="0" lvl="0" marL="0" rtl="0" algn="l">
              <a:lnSpc>
                <a:spcPct val="115000"/>
              </a:lnSpc>
              <a:spcBef>
                <a:spcPts val="0"/>
              </a:spcBef>
              <a:spcAft>
                <a:spcPts val="0"/>
              </a:spcAft>
              <a:buSzPts val="1100"/>
              <a:buNone/>
            </a:pPr>
            <a:r>
              <a:t/>
            </a:r>
            <a:endParaRPr/>
          </a:p>
          <a:p>
            <a:pPr indent="0" lvl="0" marL="0" rtl="0" algn="l">
              <a:lnSpc>
                <a:spcPct val="115000"/>
              </a:lnSpc>
              <a:spcBef>
                <a:spcPts val="0"/>
              </a:spcBef>
              <a:spcAft>
                <a:spcPts val="0"/>
              </a:spcAft>
              <a:buSzPts val="1100"/>
              <a:buNone/>
            </a:pPr>
            <a:r>
              <a:rPr lang="et-EE"/>
              <a:t>Taotluses peab selgelt väljenduma kohaliku kogukonna vajadus, algatus ja kaasamine. Tegevused on suunatud kogukonna liikmetele, kogukond on kaasatud tegevuste elluviimisesse, kasusaajaks on kohalik kogukond ning investeeringuobjektid on avalikus kasutuses ja kogukonna liikmetele kättesaadavad.</a:t>
            </a:r>
            <a:endParaRPr/>
          </a:p>
          <a:p>
            <a:pPr indent="0" lvl="0" marL="0" rtl="0" algn="l">
              <a:lnSpc>
                <a:spcPct val="115000"/>
              </a:lnSpc>
              <a:spcBef>
                <a:spcPts val="0"/>
              </a:spcBef>
              <a:spcAft>
                <a:spcPts val="0"/>
              </a:spcAft>
              <a:buSzPts val="1100"/>
              <a:buNone/>
            </a:pPr>
            <a:r>
              <a:t/>
            </a:r>
            <a:endParaRPr/>
          </a:p>
          <a:p>
            <a:pPr indent="0" lvl="0" marL="0" rtl="0" algn="l">
              <a:lnSpc>
                <a:spcPct val="115000"/>
              </a:lnSpc>
              <a:spcBef>
                <a:spcPts val="0"/>
              </a:spcBef>
              <a:spcAft>
                <a:spcPts val="0"/>
              </a:spcAft>
              <a:buSzPts val="1100"/>
              <a:buNone/>
            </a:pPr>
            <a:r>
              <a:rPr lang="et-EE"/>
              <a:t>KOP ei rahasta ühingu tegevusi, ürituste toimumist või lihtsalt asjade ostmist, vaid meetme eesmärgile vastava tulemuse saavutamist.</a:t>
            </a:r>
            <a:endParaRPr/>
          </a:p>
          <a:p>
            <a:pPr indent="0" lvl="0" marL="0" rtl="0" algn="l">
              <a:lnSpc>
                <a:spcPct val="115000"/>
              </a:lnSpc>
              <a:spcBef>
                <a:spcPts val="0"/>
              </a:spcBef>
              <a:spcAft>
                <a:spcPts val="0"/>
              </a:spcAft>
              <a:buSzPts val="1100"/>
              <a:buNone/>
            </a:pPr>
            <a:r>
              <a:t/>
            </a:r>
            <a:endParaRPr/>
          </a:p>
          <a:p>
            <a:pPr indent="0" lvl="0" marL="0" rtl="0" algn="l">
              <a:lnSpc>
                <a:spcPct val="100000"/>
              </a:lnSpc>
              <a:spcBef>
                <a:spcPts val="0"/>
              </a:spcBef>
              <a:spcAft>
                <a:spcPts val="0"/>
              </a:spcAft>
              <a:buSzPts val="1400"/>
              <a:buNone/>
            </a:pPr>
            <a:r>
              <a:t/>
            </a:r>
            <a:endParaRPr/>
          </a:p>
        </p:txBody>
      </p:sp>
      <p:sp>
        <p:nvSpPr>
          <p:cNvPr id="55" name="Google Shape;55;g2fd90b23c5e_0_9: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2082a129aab_0_104: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62" name="Google Shape;62;g2082a129aab_0_104: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082a129aab_0_99: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68" name="Google Shape;68;g2082a129aab_0_99: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2082a129aab_0_114: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74" name="Google Shape;74;g2082a129aab_0_114: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2082a129aab_0_124: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80" name="Google Shape;80;g2082a129aab_0_124: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7: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86" name="Google Shape;86;p7: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8: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92" name="Google Shape;92;p8: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2fd90b23c5e_0_19: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317500" lvl="0" marL="457200" rtl="0" algn="l">
              <a:lnSpc>
                <a:spcPct val="115000"/>
              </a:lnSpc>
              <a:spcBef>
                <a:spcPts val="0"/>
              </a:spcBef>
              <a:spcAft>
                <a:spcPts val="0"/>
              </a:spcAft>
              <a:buSzPts val="1400"/>
              <a:buChar char="●"/>
            </a:pPr>
            <a:r>
              <a:rPr lang="et-EE"/>
              <a:t>Projektiga seotud väljundnäitajad ja nende sihtväärtused määrab taotleja taotluses vastavalt projektile ja need on projekti mõju hindamise üheks aluseks.</a:t>
            </a:r>
            <a:endParaRPr/>
          </a:p>
          <a:p>
            <a:pPr indent="-317500" lvl="0" marL="457200" rtl="0" algn="l">
              <a:lnSpc>
                <a:spcPct val="115000"/>
              </a:lnSpc>
              <a:spcBef>
                <a:spcPts val="0"/>
              </a:spcBef>
              <a:spcAft>
                <a:spcPts val="0"/>
              </a:spcAft>
              <a:buSzPts val="1400"/>
              <a:buChar char="●"/>
            </a:pPr>
            <a:r>
              <a:rPr lang="et-EE"/>
              <a:t>Väljundnäitajate ja sihtväärtuste seadmisel tuleb arvestada nende saavutamise realistlikkust.</a:t>
            </a:r>
            <a:endParaRPr/>
          </a:p>
          <a:p>
            <a:pPr indent="-317500" lvl="0" marL="457200" rtl="0" algn="l">
              <a:lnSpc>
                <a:spcPct val="115000"/>
              </a:lnSpc>
              <a:spcBef>
                <a:spcPts val="0"/>
              </a:spcBef>
              <a:spcAft>
                <a:spcPts val="0"/>
              </a:spcAft>
              <a:buSzPts val="1400"/>
              <a:buChar char="●"/>
            </a:pPr>
            <a:r>
              <a:rPr lang="et-EE"/>
              <a:t>Väljundnäitajate ja sihtväärtuste saavutamist kontrollitakse esitatud aruande põhjal.</a:t>
            </a:r>
            <a:endParaRPr/>
          </a:p>
          <a:p>
            <a:pPr indent="-317500" lvl="0" marL="457200" rtl="0" algn="l">
              <a:lnSpc>
                <a:spcPct val="115000"/>
              </a:lnSpc>
              <a:spcBef>
                <a:spcPts val="0"/>
              </a:spcBef>
              <a:spcAft>
                <a:spcPts val="0"/>
              </a:spcAft>
              <a:buSzPts val="1400"/>
              <a:buChar char="●"/>
            </a:pPr>
            <a:r>
              <a:rPr lang="et-EE"/>
              <a:t>Saavutamata jäänud väljundnäitajad või nende sihtväärtused olenevalt nende mittesaavutamise ulatusest on aluseks toetuse osalisele või täielikule tagasinõudmisele.</a:t>
            </a:r>
            <a:endParaRPr/>
          </a:p>
          <a:p>
            <a:pPr indent="0" lvl="0" marL="0" rtl="0" algn="l">
              <a:lnSpc>
                <a:spcPct val="115000"/>
              </a:lnSpc>
              <a:spcBef>
                <a:spcPts val="0"/>
              </a:spcBef>
              <a:spcAft>
                <a:spcPts val="0"/>
              </a:spcAft>
              <a:buSzPts val="1100"/>
              <a:buNone/>
            </a:pPr>
            <a:r>
              <a:t/>
            </a:r>
            <a:endParaRPr/>
          </a:p>
          <a:p>
            <a:pPr indent="0" lvl="0" marL="0" rtl="0" algn="l">
              <a:lnSpc>
                <a:spcPct val="100000"/>
              </a:lnSpc>
              <a:spcBef>
                <a:spcPts val="0"/>
              </a:spcBef>
              <a:spcAft>
                <a:spcPts val="0"/>
              </a:spcAft>
              <a:buSzPts val="1400"/>
              <a:buNone/>
            </a:pPr>
            <a:r>
              <a:t/>
            </a:r>
            <a:endParaRPr/>
          </a:p>
        </p:txBody>
      </p:sp>
      <p:sp>
        <p:nvSpPr>
          <p:cNvPr id="98" name="Google Shape;98;g2fd90b23c5e_0_19: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0: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104" name="Google Shape;104;p10: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11: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110" name="Google Shape;110;p11: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12: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rPr lang="et-EE" sz="1050">
                <a:highlight>
                  <a:srgbClr val="FFFFFF"/>
                </a:highlight>
                <a:latin typeface="Arial"/>
                <a:ea typeface="Arial"/>
                <a:cs typeface="Arial"/>
                <a:sym typeface="Arial"/>
              </a:rPr>
              <a:t>asum – linnasisene piirkond</a:t>
            </a:r>
            <a:r>
              <a:rPr lang="et-EE" sz="1100">
                <a:latin typeface="Arial"/>
                <a:ea typeface="Arial"/>
                <a:cs typeface="Arial"/>
                <a:sym typeface="Arial"/>
              </a:rPr>
              <a:t> . </a:t>
            </a:r>
            <a:r>
              <a:rPr lang="et-EE" sz="1150">
                <a:solidFill>
                  <a:srgbClr val="080809"/>
                </a:solidFill>
                <a:highlight>
                  <a:srgbClr val="F0F0F0"/>
                </a:highlight>
                <a:latin typeface="Arial"/>
                <a:ea typeface="Arial"/>
                <a:cs typeface="Arial"/>
                <a:sym typeface="Arial"/>
              </a:rPr>
              <a:t>näiteks mõned - Nõmme, Pirita, Merivälja, Kassisaba, Kalamaja jne.</a:t>
            </a:r>
            <a:r>
              <a:rPr lang="et-EE" sz="1100">
                <a:latin typeface="Arial"/>
                <a:ea typeface="Arial"/>
                <a:cs typeface="Arial"/>
                <a:sym typeface="Arial"/>
              </a:rPr>
              <a:t> </a:t>
            </a:r>
            <a:endParaRPr/>
          </a:p>
        </p:txBody>
      </p:sp>
      <p:sp>
        <p:nvSpPr>
          <p:cNvPr id="116" name="Google Shape;116;p12: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3: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122" name="Google Shape;122;p13: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4: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128" name="Google Shape;128;p14: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082a129aab_0_139: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134" name="Google Shape;134;g2082a129aab_0_139: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f8c51438d9_0_0:notes"/>
          <p:cNvSpPr/>
          <p:nvPr>
            <p:ph idx="2" type="sldImg"/>
          </p:nvPr>
        </p:nvSpPr>
        <p:spPr>
          <a:xfrm>
            <a:off x="993775" y="768350"/>
            <a:ext cx="5116500" cy="3837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f8c51438d9_0_0:notes"/>
          <p:cNvSpPr txBox="1"/>
          <p:nvPr>
            <p:ph idx="1" type="body"/>
          </p:nvPr>
        </p:nvSpPr>
        <p:spPr>
          <a:xfrm>
            <a:off x="710407" y="4861441"/>
            <a:ext cx="5683200" cy="4605600"/>
          </a:xfrm>
          <a:prstGeom prst="rect">
            <a:avLst/>
          </a:prstGeom>
        </p:spPr>
        <p:txBody>
          <a:bodyPr anchorCtr="0" anchor="t" bIns="49525" lIns="99050" spcFirstLastPara="1" rIns="99050" wrap="square" tIns="49525">
            <a:noAutofit/>
          </a:bodyPr>
          <a:lstStyle/>
          <a:p>
            <a:pPr indent="0" lvl="0" marL="0" rtl="0" algn="l">
              <a:spcBef>
                <a:spcPts val="0"/>
              </a:spcBef>
              <a:spcAft>
                <a:spcPts val="0"/>
              </a:spcAft>
              <a:buNone/>
            </a:pPr>
            <a:r>
              <a:t/>
            </a:r>
            <a:endParaRPr/>
          </a:p>
        </p:txBody>
      </p:sp>
      <p:sp>
        <p:nvSpPr>
          <p:cNvPr id="141" name="Google Shape;141;g3f8c51438d9_0_0:notes"/>
          <p:cNvSpPr txBox="1"/>
          <p:nvPr>
            <p:ph idx="12" type="sldNum"/>
          </p:nvPr>
        </p:nvSpPr>
        <p:spPr>
          <a:xfrm>
            <a:off x="4023992" y="9721107"/>
            <a:ext cx="3078300" cy="511800"/>
          </a:xfrm>
          <a:prstGeom prst="rect">
            <a:avLst/>
          </a:prstGeom>
        </p:spPr>
        <p:txBody>
          <a:bodyPr anchorCtr="0" anchor="b" bIns="49525" lIns="99050" spcFirstLastPara="1" rIns="99050" wrap="square" tIns="49525">
            <a:noAutofit/>
          </a:bodyPr>
          <a:lstStyle/>
          <a:p>
            <a:pPr indent="0" lvl="0" marL="0" rtl="0" algn="r">
              <a:spcBef>
                <a:spcPts val="0"/>
              </a:spcBef>
              <a:spcAft>
                <a:spcPts val="0"/>
              </a:spcAft>
              <a:buClr>
                <a:srgbClr val="000000"/>
              </a:buClr>
              <a:buSzPts val="1300"/>
              <a:buFont typeface="Arial"/>
              <a:buNone/>
            </a:pPr>
            <a:fld id="{00000000-1234-1234-1234-123412341234}" type="slidenum">
              <a:rPr lang="et-EE"/>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7: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17: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rPr lang="et-EE" sz="1050">
                <a:highlight>
                  <a:srgbClr val="FFFFFF"/>
                </a:highlight>
                <a:latin typeface="Arial"/>
                <a:ea typeface="Arial"/>
                <a:cs typeface="Arial"/>
                <a:sym typeface="Arial"/>
              </a:rPr>
              <a:t>Tähtaja pikendamise taotlus esitatakse MAROle hiljemalt kümme tööpäeva enne abikõlblikkuse perioodi lõppkuupäeva</a:t>
            </a:r>
            <a:r>
              <a:rPr lang="et-EE" sz="1100">
                <a:latin typeface="Arial"/>
                <a:ea typeface="Arial"/>
                <a:cs typeface="Arial"/>
                <a:sym typeface="Arial"/>
              </a:rPr>
              <a:t>. MARO- </a:t>
            </a:r>
            <a:r>
              <a:rPr lang="et-EE" sz="1050">
                <a:highlight>
                  <a:srgbClr val="FFFFFF"/>
                </a:highlight>
                <a:latin typeface="Arial"/>
                <a:ea typeface="Arial"/>
                <a:cs typeface="Arial"/>
                <a:sym typeface="Arial"/>
              </a:rPr>
              <a:t>maakondlik arendusorganisatsioon</a:t>
            </a:r>
            <a:r>
              <a:rPr lang="et-EE" sz="1100">
                <a:latin typeface="Arial"/>
                <a:ea typeface="Arial"/>
                <a:cs typeface="Arial"/>
                <a:sym typeface="Arial"/>
              </a:rPr>
              <a:t> </a:t>
            </a:r>
            <a:endParaRPr/>
          </a:p>
        </p:txBody>
      </p:sp>
      <p:sp>
        <p:nvSpPr>
          <p:cNvPr id="147" name="Google Shape;147;p17:notes"/>
          <p:cNvSpPr txBox="1"/>
          <p:nvPr>
            <p:ph idx="10" type="dt"/>
          </p:nvPr>
        </p:nvSpPr>
        <p:spPr>
          <a:xfrm>
            <a:off x="4023992" y="2"/>
            <a:ext cx="3078427" cy="511730"/>
          </a:xfrm>
          <a:prstGeom prst="rect">
            <a:avLst/>
          </a:prstGeom>
          <a:noFill/>
          <a:ln>
            <a:noFill/>
          </a:ln>
        </p:spPr>
        <p:txBody>
          <a:bodyPr anchorCtr="0" anchor="t" bIns="49525" lIns="99050" spcFirstLastPara="1" rIns="99050" wrap="square" tIns="49525">
            <a:noAutofit/>
          </a:bodyPr>
          <a:lstStyle/>
          <a:p>
            <a:pPr indent="0" lvl="0" marL="0" rtl="0" algn="r">
              <a:lnSpc>
                <a:spcPct val="100000"/>
              </a:lnSpc>
              <a:spcBef>
                <a:spcPts val="0"/>
              </a:spcBef>
              <a:spcAft>
                <a:spcPts val="0"/>
              </a:spcAft>
              <a:buSzPts val="1400"/>
              <a:buNone/>
            </a:pPr>
            <a:r>
              <a:t/>
            </a:r>
            <a:endParaRPr/>
          </a:p>
        </p:txBody>
      </p:sp>
      <p:sp>
        <p:nvSpPr>
          <p:cNvPr id="148" name="Google Shape;148;p17:notes"/>
          <p:cNvSpPr txBox="1"/>
          <p:nvPr>
            <p:ph idx="12" type="sldNum"/>
          </p:nvPr>
        </p:nvSpPr>
        <p:spPr>
          <a:xfrm>
            <a:off x="4023992" y="9721107"/>
            <a:ext cx="3078427" cy="511730"/>
          </a:xfrm>
          <a:prstGeom prst="rect">
            <a:avLst/>
          </a:prstGeom>
          <a:noFill/>
          <a:ln>
            <a:noFill/>
          </a:ln>
        </p:spPr>
        <p:txBody>
          <a:bodyPr anchorCtr="0" anchor="b" bIns="49525" lIns="99050" spcFirstLastPara="1" rIns="99050" wrap="square" tIns="49525">
            <a:noAutofit/>
          </a:bodyPr>
          <a:lstStyle/>
          <a:p>
            <a:pPr indent="0" lvl="0" marL="0" rtl="0" algn="r">
              <a:lnSpc>
                <a:spcPct val="100000"/>
              </a:lnSpc>
              <a:spcBef>
                <a:spcPts val="0"/>
              </a:spcBef>
              <a:spcAft>
                <a:spcPts val="0"/>
              </a:spcAft>
              <a:buSzPts val="1400"/>
              <a:buNone/>
            </a:pPr>
            <a:fld id="{00000000-1234-1234-1234-123412341234}" type="slidenum">
              <a:rPr lang="et-EE"/>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8: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154" name="Google Shape;154;p18: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9: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rPr lang="et-EE"/>
              <a:t>EI VASTA ÜLDTINGIMUSTELE-</a:t>
            </a:r>
            <a:r>
              <a:rPr lang="et-EE"/>
              <a:t>Projektiga otseselt mitteseotud, põhjendamata, mittevajalikud või nõuetekohaselt dokumenteerimata kulud </a:t>
            </a:r>
            <a:endParaRPr/>
          </a:p>
        </p:txBody>
      </p:sp>
      <p:sp>
        <p:nvSpPr>
          <p:cNvPr id="160" name="Google Shape;160;p19: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082a129aab_0_150: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spcBef>
                <a:spcPts val="0"/>
              </a:spcBef>
              <a:spcAft>
                <a:spcPts val="0"/>
              </a:spcAft>
              <a:buSzPts val="1100"/>
              <a:buNone/>
            </a:pPr>
            <a:r>
              <a:rPr b="1" lang="et-EE" sz="1100">
                <a:latin typeface="Arial"/>
                <a:ea typeface="Arial"/>
                <a:cs typeface="Arial"/>
                <a:sym typeface="Arial"/>
              </a:rPr>
              <a:t>Käibemaks on abikõlblik, kui seda ei saa riigilt tagasi küsida. </a:t>
            </a:r>
            <a:r>
              <a:rPr lang="et-EE" sz="1100">
                <a:latin typeface="Arial"/>
                <a:ea typeface="Arial"/>
                <a:cs typeface="Arial"/>
                <a:sym typeface="Arial"/>
              </a:rPr>
              <a:t>Seega MTÜ, kes ei ole käibemaksukohustuslane, võib esitada kulud koos käibemaksuga. </a:t>
            </a:r>
            <a:endParaRPr/>
          </a:p>
        </p:txBody>
      </p:sp>
      <p:sp>
        <p:nvSpPr>
          <p:cNvPr id="166" name="Google Shape;166;g2082a129aab_0_150: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21: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rPr lang="et-EE"/>
              <a:t>Meede „Kogukonna areng“ panustab kogukonnaliikmete teadmiste ja oskuste kasvu, kogukonna identiteedi tugevnemisse ja tõhusama koostöö tekkesse. </a:t>
            </a:r>
            <a:endParaRPr/>
          </a:p>
          <a:p>
            <a:pPr indent="0" lvl="0" marL="0" rtl="0" algn="l">
              <a:lnSpc>
                <a:spcPct val="100000"/>
              </a:lnSpc>
              <a:spcBef>
                <a:spcPts val="0"/>
              </a:spcBef>
              <a:spcAft>
                <a:spcPts val="0"/>
              </a:spcAft>
              <a:buSzPts val="1400"/>
              <a:buNone/>
            </a:pPr>
            <a:r>
              <a:rPr lang="et-EE"/>
              <a:t>Toitlustus- 10% arvestatakse projekti abikõlblikest kuludest, mitte ainult taotletavast toetusest. </a:t>
            </a:r>
            <a:endParaRPr/>
          </a:p>
        </p:txBody>
      </p:sp>
      <p:sp>
        <p:nvSpPr>
          <p:cNvPr id="172" name="Google Shape;172;p21: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2: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rPr lang="et-EE" sz="1100">
                <a:latin typeface="Arial"/>
                <a:ea typeface="Arial"/>
                <a:cs typeface="Arial"/>
                <a:sym typeface="Arial"/>
              </a:rPr>
              <a:t>Piirang puudutab just </a:t>
            </a:r>
            <a:r>
              <a:rPr b="1" lang="et-EE" sz="1100">
                <a:latin typeface="Arial"/>
                <a:ea typeface="Arial"/>
                <a:cs typeface="Arial"/>
                <a:sym typeface="Arial"/>
              </a:rPr>
              <a:t>eraisiku osutatud teenust</a:t>
            </a:r>
            <a:r>
              <a:rPr lang="et-EE" sz="1100">
                <a:latin typeface="Arial"/>
                <a:ea typeface="Arial"/>
                <a:cs typeface="Arial"/>
                <a:sym typeface="Arial"/>
              </a:rPr>
              <a:t>. Näiteks kui investeeringu tegemiseks või kasutusele võtmiseks on vaja ehitus-, transpordi- või paigaldustööd, ei ole eraisikule selle töö eest makstav tasu abikõlblik </a:t>
            </a:r>
            <a:endParaRPr/>
          </a:p>
        </p:txBody>
      </p:sp>
      <p:sp>
        <p:nvSpPr>
          <p:cNvPr id="178" name="Google Shape;178;p22: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5: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184" name="Google Shape;184;p15: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ddbdad3751_6_12: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rPr lang="et-EE"/>
              <a:t>Maakondlikel KOP kodulehtedel on otselingid, soovitus kasutada neid.</a:t>
            </a:r>
            <a:endParaRPr/>
          </a:p>
        </p:txBody>
      </p:sp>
      <p:sp>
        <p:nvSpPr>
          <p:cNvPr id="190" name="Google Shape;190;g1ddbdad3751_6_12: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f8c51438d9_0_43:notes"/>
          <p:cNvSpPr/>
          <p:nvPr>
            <p:ph idx="2" type="sldImg"/>
          </p:nvPr>
        </p:nvSpPr>
        <p:spPr>
          <a:xfrm>
            <a:off x="993775" y="768350"/>
            <a:ext cx="5116500" cy="3837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f8c51438d9_0_43:notes"/>
          <p:cNvSpPr txBox="1"/>
          <p:nvPr>
            <p:ph idx="1" type="body"/>
          </p:nvPr>
        </p:nvSpPr>
        <p:spPr>
          <a:xfrm>
            <a:off x="710407" y="4861441"/>
            <a:ext cx="5683200" cy="4605600"/>
          </a:xfrm>
          <a:prstGeom prst="rect">
            <a:avLst/>
          </a:prstGeom>
        </p:spPr>
        <p:txBody>
          <a:bodyPr anchorCtr="0" anchor="t" bIns="49525" lIns="99050" spcFirstLastPara="1" rIns="99050" wrap="square" tIns="49525">
            <a:noAutofit/>
          </a:bodyPr>
          <a:lstStyle/>
          <a:p>
            <a:pPr indent="0" lvl="0" marL="0" rtl="0" algn="l">
              <a:spcBef>
                <a:spcPts val="0"/>
              </a:spcBef>
              <a:spcAft>
                <a:spcPts val="0"/>
              </a:spcAft>
              <a:buNone/>
            </a:pPr>
            <a:r>
              <a:t/>
            </a:r>
            <a:endParaRPr/>
          </a:p>
        </p:txBody>
      </p:sp>
      <p:sp>
        <p:nvSpPr>
          <p:cNvPr id="197" name="Google Shape;197;g3f8c51438d9_0_43:notes"/>
          <p:cNvSpPr txBox="1"/>
          <p:nvPr>
            <p:ph idx="12" type="sldNum"/>
          </p:nvPr>
        </p:nvSpPr>
        <p:spPr>
          <a:xfrm>
            <a:off x="4023992" y="9721107"/>
            <a:ext cx="3078300" cy="511800"/>
          </a:xfrm>
          <a:prstGeom prst="rect">
            <a:avLst/>
          </a:prstGeom>
        </p:spPr>
        <p:txBody>
          <a:bodyPr anchorCtr="0" anchor="b" bIns="49525" lIns="99050" spcFirstLastPara="1" rIns="99050" wrap="square" tIns="49525">
            <a:noAutofit/>
          </a:bodyPr>
          <a:lstStyle/>
          <a:p>
            <a:pPr indent="0" lvl="0" marL="0" rtl="0" algn="r">
              <a:spcBef>
                <a:spcPts val="0"/>
              </a:spcBef>
              <a:spcAft>
                <a:spcPts val="0"/>
              </a:spcAft>
              <a:buClr>
                <a:srgbClr val="000000"/>
              </a:buClr>
              <a:buSzPts val="1300"/>
              <a:buFont typeface="Arial"/>
              <a:buNone/>
            </a:pPr>
            <a:fld id="{00000000-1234-1234-1234-123412341234}" type="slidenum">
              <a:rPr lang="et-EE"/>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3: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23: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03" name="Google Shape;203;p23:notes"/>
          <p:cNvSpPr txBox="1"/>
          <p:nvPr>
            <p:ph idx="12" type="sldNum"/>
          </p:nvPr>
        </p:nvSpPr>
        <p:spPr>
          <a:xfrm>
            <a:off x="4023992" y="9721107"/>
            <a:ext cx="3078427" cy="511730"/>
          </a:xfrm>
          <a:prstGeom prst="rect">
            <a:avLst/>
          </a:prstGeom>
          <a:noFill/>
          <a:ln>
            <a:noFill/>
          </a:ln>
        </p:spPr>
        <p:txBody>
          <a:bodyPr anchorCtr="0" anchor="b" bIns="49525" lIns="99050" spcFirstLastPara="1" rIns="99050" wrap="square" tIns="49525">
            <a:noAutofit/>
          </a:bodyPr>
          <a:lstStyle/>
          <a:p>
            <a:pPr indent="0" lvl="0" marL="0" rtl="0" algn="r">
              <a:lnSpc>
                <a:spcPct val="100000"/>
              </a:lnSpc>
              <a:spcBef>
                <a:spcPts val="0"/>
              </a:spcBef>
              <a:spcAft>
                <a:spcPts val="0"/>
              </a:spcAft>
              <a:buSzPts val="1400"/>
              <a:buNone/>
            </a:pPr>
            <a:fld id="{00000000-1234-1234-1234-123412341234}" type="slidenum">
              <a:rPr lang="et-EE"/>
              <a:t>‹#›</a:t>
            </a:fld>
            <a:endParaRPr/>
          </a:p>
        </p:txBody>
      </p:sp>
      <p:sp>
        <p:nvSpPr>
          <p:cNvPr id="204" name="Google Shape;204;p23:notes"/>
          <p:cNvSpPr txBox="1"/>
          <p:nvPr>
            <p:ph idx="10" type="dt"/>
          </p:nvPr>
        </p:nvSpPr>
        <p:spPr>
          <a:xfrm>
            <a:off x="4023992" y="2"/>
            <a:ext cx="3078427" cy="511730"/>
          </a:xfrm>
          <a:prstGeom prst="rect">
            <a:avLst/>
          </a:prstGeom>
          <a:noFill/>
          <a:ln>
            <a:noFill/>
          </a:ln>
        </p:spPr>
        <p:txBody>
          <a:bodyPr anchorCtr="0" anchor="t" bIns="49525" lIns="99050" spcFirstLastPara="1" rIns="99050" wrap="square" tIns="49525">
            <a:noAutofit/>
          </a:bodyPr>
          <a:lstStyle/>
          <a:p>
            <a:pPr indent="0" lvl="0" marL="0" rtl="0" algn="r">
              <a:lnSpc>
                <a:spcPct val="100000"/>
              </a:lnSpc>
              <a:spcBef>
                <a:spcPts val="0"/>
              </a:spcBef>
              <a:spcAft>
                <a:spcPts val="0"/>
              </a:spcAft>
              <a:buSzPts val="14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f8c51438d9_0_60:notes"/>
          <p:cNvSpPr/>
          <p:nvPr>
            <p:ph idx="2" type="sldImg"/>
          </p:nvPr>
        </p:nvSpPr>
        <p:spPr>
          <a:xfrm>
            <a:off x="993775" y="768350"/>
            <a:ext cx="5116500" cy="3837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g3f8c51438d9_0_60: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11" name="Google Shape;211;g3f8c51438d9_0_60:notes"/>
          <p:cNvSpPr txBox="1"/>
          <p:nvPr>
            <p:ph idx="12" type="sldNum"/>
          </p:nvPr>
        </p:nvSpPr>
        <p:spPr>
          <a:xfrm>
            <a:off x="4023992" y="9721107"/>
            <a:ext cx="3078300" cy="511800"/>
          </a:xfrm>
          <a:prstGeom prst="rect">
            <a:avLst/>
          </a:prstGeom>
          <a:noFill/>
          <a:ln>
            <a:noFill/>
          </a:ln>
        </p:spPr>
        <p:txBody>
          <a:bodyPr anchorCtr="0" anchor="b" bIns="49525" lIns="99050" spcFirstLastPara="1" rIns="99050" wrap="square" tIns="49525">
            <a:noAutofit/>
          </a:bodyPr>
          <a:lstStyle/>
          <a:p>
            <a:pPr indent="0" lvl="0" marL="0" rtl="0" algn="r">
              <a:lnSpc>
                <a:spcPct val="100000"/>
              </a:lnSpc>
              <a:spcBef>
                <a:spcPts val="0"/>
              </a:spcBef>
              <a:spcAft>
                <a:spcPts val="0"/>
              </a:spcAft>
              <a:buSzPts val="1400"/>
              <a:buNone/>
            </a:pPr>
            <a:fld id="{00000000-1234-1234-1234-123412341234}" type="slidenum">
              <a:rPr lang="et-EE"/>
              <a:t>‹#›</a:t>
            </a:fld>
            <a:endParaRPr/>
          </a:p>
        </p:txBody>
      </p:sp>
      <p:sp>
        <p:nvSpPr>
          <p:cNvPr id="212" name="Google Shape;212;g3f8c51438d9_0_60:notes"/>
          <p:cNvSpPr txBox="1"/>
          <p:nvPr>
            <p:ph idx="10" type="dt"/>
          </p:nvPr>
        </p:nvSpPr>
        <p:spPr>
          <a:xfrm>
            <a:off x="4023992" y="2"/>
            <a:ext cx="3078300" cy="511800"/>
          </a:xfrm>
          <a:prstGeom prst="rect">
            <a:avLst/>
          </a:prstGeom>
          <a:noFill/>
          <a:ln>
            <a:noFill/>
          </a:ln>
        </p:spPr>
        <p:txBody>
          <a:bodyPr anchorCtr="0" anchor="t" bIns="49525" lIns="99050" spcFirstLastPara="1" rIns="99050" wrap="square" tIns="49525">
            <a:noAutofit/>
          </a:bodyPr>
          <a:lstStyle/>
          <a:p>
            <a:pPr indent="0" lvl="0" marL="0" rtl="0" algn="r">
              <a:lnSpc>
                <a:spcPct val="100000"/>
              </a:lnSpc>
              <a:spcBef>
                <a:spcPts val="0"/>
              </a:spcBef>
              <a:spcAft>
                <a:spcPts val="0"/>
              </a:spcAft>
              <a:buSzPts val="14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f8c51438d9_0_70:notes"/>
          <p:cNvSpPr/>
          <p:nvPr>
            <p:ph idx="2" type="sldImg"/>
          </p:nvPr>
        </p:nvSpPr>
        <p:spPr>
          <a:xfrm>
            <a:off x="993775" y="768350"/>
            <a:ext cx="5116500" cy="3837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g3f8c51438d9_0_70: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19" name="Google Shape;219;g3f8c51438d9_0_70:notes"/>
          <p:cNvSpPr txBox="1"/>
          <p:nvPr>
            <p:ph idx="12" type="sldNum"/>
          </p:nvPr>
        </p:nvSpPr>
        <p:spPr>
          <a:xfrm>
            <a:off x="4023992" y="9721107"/>
            <a:ext cx="3078300" cy="511800"/>
          </a:xfrm>
          <a:prstGeom prst="rect">
            <a:avLst/>
          </a:prstGeom>
          <a:noFill/>
          <a:ln>
            <a:noFill/>
          </a:ln>
        </p:spPr>
        <p:txBody>
          <a:bodyPr anchorCtr="0" anchor="b" bIns="49525" lIns="99050" spcFirstLastPara="1" rIns="99050" wrap="square" tIns="49525">
            <a:noAutofit/>
          </a:bodyPr>
          <a:lstStyle/>
          <a:p>
            <a:pPr indent="0" lvl="0" marL="0" rtl="0" algn="r">
              <a:lnSpc>
                <a:spcPct val="100000"/>
              </a:lnSpc>
              <a:spcBef>
                <a:spcPts val="0"/>
              </a:spcBef>
              <a:spcAft>
                <a:spcPts val="0"/>
              </a:spcAft>
              <a:buSzPts val="1400"/>
              <a:buNone/>
            </a:pPr>
            <a:fld id="{00000000-1234-1234-1234-123412341234}" type="slidenum">
              <a:rPr lang="et-EE"/>
              <a:t>‹#›</a:t>
            </a:fld>
            <a:endParaRPr/>
          </a:p>
        </p:txBody>
      </p:sp>
      <p:sp>
        <p:nvSpPr>
          <p:cNvPr id="220" name="Google Shape;220;g3f8c51438d9_0_70:notes"/>
          <p:cNvSpPr txBox="1"/>
          <p:nvPr>
            <p:ph idx="10" type="dt"/>
          </p:nvPr>
        </p:nvSpPr>
        <p:spPr>
          <a:xfrm>
            <a:off x="4023992" y="2"/>
            <a:ext cx="3078300" cy="511800"/>
          </a:xfrm>
          <a:prstGeom prst="rect">
            <a:avLst/>
          </a:prstGeom>
          <a:noFill/>
          <a:ln>
            <a:noFill/>
          </a:ln>
        </p:spPr>
        <p:txBody>
          <a:bodyPr anchorCtr="0" anchor="t" bIns="49525" lIns="99050" spcFirstLastPara="1" rIns="99050" wrap="square" tIns="49525">
            <a:noAutofit/>
          </a:bodyPr>
          <a:lstStyle/>
          <a:p>
            <a:pPr indent="0" lvl="0" marL="0" rtl="0" algn="r">
              <a:lnSpc>
                <a:spcPct val="100000"/>
              </a:lnSpc>
              <a:spcBef>
                <a:spcPts val="0"/>
              </a:spcBef>
              <a:spcAft>
                <a:spcPts val="0"/>
              </a:spcAft>
              <a:buSzPts val="14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f8c51438d9_0_99:notes"/>
          <p:cNvSpPr/>
          <p:nvPr>
            <p:ph idx="2" type="sldImg"/>
          </p:nvPr>
        </p:nvSpPr>
        <p:spPr>
          <a:xfrm>
            <a:off x="993775" y="768350"/>
            <a:ext cx="5116500" cy="3837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g3f8c51438d9_0_99: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27" name="Google Shape;227;g3f8c51438d9_0_99:notes"/>
          <p:cNvSpPr txBox="1"/>
          <p:nvPr>
            <p:ph idx="12" type="sldNum"/>
          </p:nvPr>
        </p:nvSpPr>
        <p:spPr>
          <a:xfrm>
            <a:off x="4023992" y="9721107"/>
            <a:ext cx="3078300" cy="511800"/>
          </a:xfrm>
          <a:prstGeom prst="rect">
            <a:avLst/>
          </a:prstGeom>
          <a:noFill/>
          <a:ln>
            <a:noFill/>
          </a:ln>
        </p:spPr>
        <p:txBody>
          <a:bodyPr anchorCtr="0" anchor="b" bIns="49525" lIns="99050" spcFirstLastPara="1" rIns="99050" wrap="square" tIns="49525">
            <a:noAutofit/>
          </a:bodyPr>
          <a:lstStyle/>
          <a:p>
            <a:pPr indent="0" lvl="0" marL="0" rtl="0" algn="r">
              <a:lnSpc>
                <a:spcPct val="100000"/>
              </a:lnSpc>
              <a:spcBef>
                <a:spcPts val="0"/>
              </a:spcBef>
              <a:spcAft>
                <a:spcPts val="0"/>
              </a:spcAft>
              <a:buSzPts val="1400"/>
              <a:buNone/>
            </a:pPr>
            <a:fld id="{00000000-1234-1234-1234-123412341234}" type="slidenum">
              <a:rPr lang="et-EE"/>
              <a:t>‹#›</a:t>
            </a:fld>
            <a:endParaRPr/>
          </a:p>
        </p:txBody>
      </p:sp>
      <p:sp>
        <p:nvSpPr>
          <p:cNvPr id="228" name="Google Shape;228;g3f8c51438d9_0_99:notes"/>
          <p:cNvSpPr txBox="1"/>
          <p:nvPr>
            <p:ph idx="10" type="dt"/>
          </p:nvPr>
        </p:nvSpPr>
        <p:spPr>
          <a:xfrm>
            <a:off x="4023992" y="2"/>
            <a:ext cx="3078300" cy="511800"/>
          </a:xfrm>
          <a:prstGeom prst="rect">
            <a:avLst/>
          </a:prstGeom>
          <a:noFill/>
          <a:ln>
            <a:noFill/>
          </a:ln>
        </p:spPr>
        <p:txBody>
          <a:bodyPr anchorCtr="0" anchor="t" bIns="49525" lIns="99050" spcFirstLastPara="1" rIns="99050" wrap="square" tIns="49525">
            <a:noAutofit/>
          </a:bodyPr>
          <a:lstStyle/>
          <a:p>
            <a:pPr indent="0" lvl="0" marL="0" rtl="0" algn="r">
              <a:lnSpc>
                <a:spcPct val="100000"/>
              </a:lnSpc>
              <a:spcBef>
                <a:spcPts val="0"/>
              </a:spcBef>
              <a:spcAft>
                <a:spcPts val="0"/>
              </a:spcAft>
              <a:buSzPts val="14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f8c51438d9_0_91:notes"/>
          <p:cNvSpPr/>
          <p:nvPr>
            <p:ph idx="2" type="sldImg"/>
          </p:nvPr>
        </p:nvSpPr>
        <p:spPr>
          <a:xfrm>
            <a:off x="993775" y="768350"/>
            <a:ext cx="5116500" cy="3837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g3f8c51438d9_0_91: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35" name="Google Shape;235;g3f8c51438d9_0_91:notes"/>
          <p:cNvSpPr txBox="1"/>
          <p:nvPr>
            <p:ph idx="12" type="sldNum"/>
          </p:nvPr>
        </p:nvSpPr>
        <p:spPr>
          <a:xfrm>
            <a:off x="4023992" y="9721107"/>
            <a:ext cx="3078300" cy="511800"/>
          </a:xfrm>
          <a:prstGeom prst="rect">
            <a:avLst/>
          </a:prstGeom>
          <a:noFill/>
          <a:ln>
            <a:noFill/>
          </a:ln>
        </p:spPr>
        <p:txBody>
          <a:bodyPr anchorCtr="0" anchor="b" bIns="49525" lIns="99050" spcFirstLastPara="1" rIns="99050" wrap="square" tIns="49525">
            <a:noAutofit/>
          </a:bodyPr>
          <a:lstStyle/>
          <a:p>
            <a:pPr indent="0" lvl="0" marL="0" rtl="0" algn="r">
              <a:lnSpc>
                <a:spcPct val="100000"/>
              </a:lnSpc>
              <a:spcBef>
                <a:spcPts val="0"/>
              </a:spcBef>
              <a:spcAft>
                <a:spcPts val="0"/>
              </a:spcAft>
              <a:buSzPts val="1400"/>
              <a:buNone/>
            </a:pPr>
            <a:fld id="{00000000-1234-1234-1234-123412341234}" type="slidenum">
              <a:rPr lang="et-EE"/>
              <a:t>‹#›</a:t>
            </a:fld>
            <a:endParaRPr/>
          </a:p>
        </p:txBody>
      </p:sp>
      <p:sp>
        <p:nvSpPr>
          <p:cNvPr id="236" name="Google Shape;236;g3f8c51438d9_0_91:notes"/>
          <p:cNvSpPr txBox="1"/>
          <p:nvPr>
            <p:ph idx="10" type="dt"/>
          </p:nvPr>
        </p:nvSpPr>
        <p:spPr>
          <a:xfrm>
            <a:off x="4023992" y="2"/>
            <a:ext cx="3078300" cy="511800"/>
          </a:xfrm>
          <a:prstGeom prst="rect">
            <a:avLst/>
          </a:prstGeom>
          <a:noFill/>
          <a:ln>
            <a:noFill/>
          </a:ln>
        </p:spPr>
        <p:txBody>
          <a:bodyPr anchorCtr="0" anchor="t" bIns="49525" lIns="99050" spcFirstLastPara="1" rIns="99050" wrap="square" tIns="49525">
            <a:noAutofit/>
          </a:bodyPr>
          <a:lstStyle/>
          <a:p>
            <a:pPr indent="0" lvl="0" marL="0" rtl="0" algn="r">
              <a:lnSpc>
                <a:spcPct val="100000"/>
              </a:lnSpc>
              <a:spcBef>
                <a:spcPts val="0"/>
              </a:spcBef>
              <a:spcAft>
                <a:spcPts val="0"/>
              </a:spcAft>
              <a:buSzPts val="14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f8c51438d9_0_107:notes"/>
          <p:cNvSpPr/>
          <p:nvPr>
            <p:ph idx="2" type="sldImg"/>
          </p:nvPr>
        </p:nvSpPr>
        <p:spPr>
          <a:xfrm>
            <a:off x="993775" y="768350"/>
            <a:ext cx="5116500" cy="3837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g3f8c51438d9_0_107: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43" name="Google Shape;243;g3f8c51438d9_0_107:notes"/>
          <p:cNvSpPr txBox="1"/>
          <p:nvPr>
            <p:ph idx="12" type="sldNum"/>
          </p:nvPr>
        </p:nvSpPr>
        <p:spPr>
          <a:xfrm>
            <a:off x="4023992" y="9721107"/>
            <a:ext cx="3078300" cy="511800"/>
          </a:xfrm>
          <a:prstGeom prst="rect">
            <a:avLst/>
          </a:prstGeom>
          <a:noFill/>
          <a:ln>
            <a:noFill/>
          </a:ln>
        </p:spPr>
        <p:txBody>
          <a:bodyPr anchorCtr="0" anchor="b" bIns="49525" lIns="99050" spcFirstLastPara="1" rIns="99050" wrap="square" tIns="49525">
            <a:noAutofit/>
          </a:bodyPr>
          <a:lstStyle/>
          <a:p>
            <a:pPr indent="0" lvl="0" marL="0" rtl="0" algn="r">
              <a:lnSpc>
                <a:spcPct val="100000"/>
              </a:lnSpc>
              <a:spcBef>
                <a:spcPts val="0"/>
              </a:spcBef>
              <a:spcAft>
                <a:spcPts val="0"/>
              </a:spcAft>
              <a:buSzPts val="1400"/>
              <a:buNone/>
            </a:pPr>
            <a:fld id="{00000000-1234-1234-1234-123412341234}" type="slidenum">
              <a:rPr lang="et-EE"/>
              <a:t>‹#›</a:t>
            </a:fld>
            <a:endParaRPr/>
          </a:p>
        </p:txBody>
      </p:sp>
      <p:sp>
        <p:nvSpPr>
          <p:cNvPr id="244" name="Google Shape;244;g3f8c51438d9_0_107:notes"/>
          <p:cNvSpPr txBox="1"/>
          <p:nvPr>
            <p:ph idx="10" type="dt"/>
          </p:nvPr>
        </p:nvSpPr>
        <p:spPr>
          <a:xfrm>
            <a:off x="4023992" y="2"/>
            <a:ext cx="3078300" cy="511800"/>
          </a:xfrm>
          <a:prstGeom prst="rect">
            <a:avLst/>
          </a:prstGeom>
          <a:noFill/>
          <a:ln>
            <a:noFill/>
          </a:ln>
        </p:spPr>
        <p:txBody>
          <a:bodyPr anchorCtr="0" anchor="t" bIns="49525" lIns="99050" spcFirstLastPara="1" rIns="99050" wrap="square" tIns="49525">
            <a:noAutofit/>
          </a:bodyPr>
          <a:lstStyle/>
          <a:p>
            <a:pPr indent="0" lvl="0" marL="0" rtl="0" algn="r">
              <a:lnSpc>
                <a:spcPct val="100000"/>
              </a:lnSpc>
              <a:spcBef>
                <a:spcPts val="0"/>
              </a:spcBef>
              <a:spcAft>
                <a:spcPts val="0"/>
              </a:spcAft>
              <a:buSzPts val="14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f8c51438d9_0_53:notes"/>
          <p:cNvSpPr/>
          <p:nvPr>
            <p:ph idx="2" type="sldImg"/>
          </p:nvPr>
        </p:nvSpPr>
        <p:spPr>
          <a:xfrm>
            <a:off x="993775" y="768350"/>
            <a:ext cx="5116500" cy="3837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g3f8c51438d9_0_53: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15000"/>
              </a:lnSpc>
              <a:spcBef>
                <a:spcPts val="0"/>
              </a:spcBef>
              <a:spcAft>
                <a:spcPts val="0"/>
              </a:spcAft>
              <a:buSzPts val="1100"/>
              <a:buNone/>
            </a:pPr>
            <a:r>
              <a:rPr lang="et-EE"/>
              <a:t>Menetlemise kiirus sõltub ka taotluste hulgast ning taotluste täpsustamiste/parandamiste vajadustest</a:t>
            </a:r>
            <a:endParaRPr/>
          </a:p>
        </p:txBody>
      </p:sp>
      <p:sp>
        <p:nvSpPr>
          <p:cNvPr id="251" name="Google Shape;251;g3f8c51438d9_0_53:notes"/>
          <p:cNvSpPr txBox="1"/>
          <p:nvPr>
            <p:ph idx="12" type="sldNum"/>
          </p:nvPr>
        </p:nvSpPr>
        <p:spPr>
          <a:xfrm>
            <a:off x="4023992" y="9721107"/>
            <a:ext cx="3078300" cy="511800"/>
          </a:xfrm>
          <a:prstGeom prst="rect">
            <a:avLst/>
          </a:prstGeom>
          <a:noFill/>
          <a:ln>
            <a:noFill/>
          </a:ln>
        </p:spPr>
        <p:txBody>
          <a:bodyPr anchorCtr="0" anchor="b" bIns="49525" lIns="99050" spcFirstLastPara="1" rIns="99050" wrap="square" tIns="49525">
            <a:noAutofit/>
          </a:bodyPr>
          <a:lstStyle/>
          <a:p>
            <a:pPr indent="0" lvl="0" marL="0" rtl="0" algn="r">
              <a:lnSpc>
                <a:spcPct val="100000"/>
              </a:lnSpc>
              <a:spcBef>
                <a:spcPts val="0"/>
              </a:spcBef>
              <a:spcAft>
                <a:spcPts val="0"/>
              </a:spcAft>
              <a:buSzPts val="1400"/>
              <a:buNone/>
            </a:pPr>
            <a:fld id="{00000000-1234-1234-1234-123412341234}" type="slidenum">
              <a:rPr lang="et-EE"/>
              <a:t>‹#›</a:t>
            </a:fld>
            <a:endParaRPr/>
          </a:p>
        </p:txBody>
      </p:sp>
      <p:sp>
        <p:nvSpPr>
          <p:cNvPr id="252" name="Google Shape;252;g3f8c51438d9_0_53:notes"/>
          <p:cNvSpPr txBox="1"/>
          <p:nvPr>
            <p:ph idx="10" type="dt"/>
          </p:nvPr>
        </p:nvSpPr>
        <p:spPr>
          <a:xfrm>
            <a:off x="4023992" y="2"/>
            <a:ext cx="3078300" cy="511800"/>
          </a:xfrm>
          <a:prstGeom prst="rect">
            <a:avLst/>
          </a:prstGeom>
          <a:noFill/>
          <a:ln>
            <a:noFill/>
          </a:ln>
        </p:spPr>
        <p:txBody>
          <a:bodyPr anchorCtr="0" anchor="t" bIns="49525" lIns="99050" spcFirstLastPara="1" rIns="99050" wrap="square" tIns="49525">
            <a:noAutofit/>
          </a:bodyPr>
          <a:lstStyle/>
          <a:p>
            <a:pPr indent="0" lvl="0" marL="0" rtl="0" algn="r">
              <a:lnSpc>
                <a:spcPct val="100000"/>
              </a:lnSpc>
              <a:spcBef>
                <a:spcPts val="0"/>
              </a:spcBef>
              <a:spcAft>
                <a:spcPts val="0"/>
              </a:spcAft>
              <a:buSzPts val="14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4: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58" name="Google Shape;258;p24: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5: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25: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65" name="Google Shape;265;p25:notes"/>
          <p:cNvSpPr txBox="1"/>
          <p:nvPr>
            <p:ph idx="10" type="dt"/>
          </p:nvPr>
        </p:nvSpPr>
        <p:spPr>
          <a:xfrm>
            <a:off x="4023992" y="2"/>
            <a:ext cx="3078427" cy="511730"/>
          </a:xfrm>
          <a:prstGeom prst="rect">
            <a:avLst/>
          </a:prstGeom>
          <a:noFill/>
          <a:ln>
            <a:noFill/>
          </a:ln>
        </p:spPr>
        <p:txBody>
          <a:bodyPr anchorCtr="0" anchor="t" bIns="49525" lIns="99050" spcFirstLastPara="1" rIns="99050" wrap="square" tIns="49525">
            <a:noAutofit/>
          </a:bodyPr>
          <a:lstStyle/>
          <a:p>
            <a:pPr indent="0" lvl="0" marL="0" rtl="0" algn="r">
              <a:lnSpc>
                <a:spcPct val="100000"/>
              </a:lnSpc>
              <a:spcBef>
                <a:spcPts val="0"/>
              </a:spcBef>
              <a:spcAft>
                <a:spcPts val="0"/>
              </a:spcAft>
              <a:buSzPts val="1400"/>
              <a:buNone/>
            </a:pPr>
            <a:r>
              <a:t/>
            </a:r>
            <a:endParaRPr/>
          </a:p>
        </p:txBody>
      </p:sp>
      <p:sp>
        <p:nvSpPr>
          <p:cNvPr id="266" name="Google Shape;266;p25:notes"/>
          <p:cNvSpPr txBox="1"/>
          <p:nvPr>
            <p:ph idx="12" type="sldNum"/>
          </p:nvPr>
        </p:nvSpPr>
        <p:spPr>
          <a:xfrm>
            <a:off x="4023992" y="9721107"/>
            <a:ext cx="3078427" cy="511730"/>
          </a:xfrm>
          <a:prstGeom prst="rect">
            <a:avLst/>
          </a:prstGeom>
          <a:noFill/>
          <a:ln>
            <a:noFill/>
          </a:ln>
        </p:spPr>
        <p:txBody>
          <a:bodyPr anchorCtr="0" anchor="b" bIns="49525" lIns="99050" spcFirstLastPara="1" rIns="99050" wrap="square" tIns="49525">
            <a:noAutofit/>
          </a:bodyPr>
          <a:lstStyle/>
          <a:p>
            <a:pPr indent="0" lvl="0" marL="0" rtl="0" algn="r">
              <a:lnSpc>
                <a:spcPct val="100000"/>
              </a:lnSpc>
              <a:spcBef>
                <a:spcPts val="0"/>
              </a:spcBef>
              <a:spcAft>
                <a:spcPts val="0"/>
              </a:spcAft>
              <a:buSzPts val="1400"/>
              <a:buNone/>
            </a:pPr>
            <a:fld id="{00000000-1234-1234-1234-123412341234}" type="slidenum">
              <a:rPr lang="et-EE"/>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7: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rPr lang="et-EE"/>
              <a:t>E-toetuse keskkonnas alustatud taotlust ei saa automaatselt teise meetme alla viia, nii et sisestamiseks tuleb valida kohe õige meede.</a:t>
            </a:r>
            <a:endParaRPr/>
          </a:p>
        </p:txBody>
      </p:sp>
      <p:sp>
        <p:nvSpPr>
          <p:cNvPr id="272" name="Google Shape;272;p27: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082a129aab_0_165: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78" name="Google Shape;278;g2082a129aab_0_165: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0f36cdc485_0_8: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84" name="Google Shape;284;g20f36cdc485_0_8: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f8c51438d9_0_117: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90" name="Google Shape;290;g3f8c51438d9_0_117:notes"/>
          <p:cNvSpPr/>
          <p:nvPr>
            <p:ph idx="2" type="sldImg"/>
          </p:nvPr>
        </p:nvSpPr>
        <p:spPr>
          <a:xfrm>
            <a:off x="993775" y="768350"/>
            <a:ext cx="5116500" cy="3837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20f36cdc485_0_17: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296" name="Google Shape;296;g20f36cdc485_0_17: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0f36cdc485_0_26: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302" name="Google Shape;302;g20f36cdc485_0_26: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20f36cdc485_0_46: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rPr lang="et-EE" sz="1050">
                <a:highlight>
                  <a:srgbClr val="FFFFFF"/>
                </a:highlight>
                <a:latin typeface="Arial"/>
                <a:ea typeface="Arial"/>
                <a:cs typeface="Arial"/>
                <a:sym typeface="Arial"/>
              </a:rPr>
              <a:t>MARO- maakondlik arendusorganisatsioon</a:t>
            </a:r>
            <a:r>
              <a:rPr lang="et-EE" sz="1100">
                <a:latin typeface="Arial"/>
                <a:ea typeface="Arial"/>
                <a:cs typeface="Arial"/>
                <a:sym typeface="Arial"/>
              </a:rPr>
              <a:t> </a:t>
            </a:r>
            <a:endParaRPr/>
          </a:p>
        </p:txBody>
      </p:sp>
      <p:sp>
        <p:nvSpPr>
          <p:cNvPr id="308" name="Google Shape;308;g20f36cdc485_0_46: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6:notes"/>
          <p:cNvSpPr txBox="1"/>
          <p:nvPr>
            <p:ph idx="1" type="body"/>
          </p:nvPr>
        </p:nvSpPr>
        <p:spPr>
          <a:xfrm>
            <a:off x="710407" y="4861441"/>
            <a:ext cx="5683250" cy="4605575"/>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rPr lang="et-EE"/>
              <a:t>Tekstis esmakordsel mainimisel tuleb “kohaliku omaalgatuse programm” pikalt välja kirjutada, samas tekstis korduvalt viidates võib kasutada suurtähelühendit KOP. Kohaliku omaalgatuse programm kirjutatakse väikeste algustähtedega. KOP-i ei ole logo.</a:t>
            </a:r>
            <a:endParaRPr/>
          </a:p>
        </p:txBody>
      </p:sp>
      <p:sp>
        <p:nvSpPr>
          <p:cNvPr id="314" name="Google Shape;314;p26: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f75fa12485_0_3: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rPr lang="et-EE"/>
              <a:t>Tekstis esmakordsel mainimisel tuleb “kohaliku omaalgatuse programm” pikalt välja kirjutada, samas tekstis korduvalt viidates võib kasutada suurtähelühendit KOP. Kohaliku omaalgatuse programm kirjutatakse väikeste algustähtedega. KOP-i ei ole logo.</a:t>
            </a:r>
            <a:endParaRPr/>
          </a:p>
        </p:txBody>
      </p:sp>
      <p:sp>
        <p:nvSpPr>
          <p:cNvPr id="320" name="Google Shape;320;g2f75fa12485_0_3: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0f36cdc485_0_38: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326" name="Google Shape;326;g20f36cdc485_0_38: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f8c51438d9_0_125:notes"/>
          <p:cNvSpPr/>
          <p:nvPr>
            <p:ph idx="2" type="sldImg"/>
          </p:nvPr>
        </p:nvSpPr>
        <p:spPr>
          <a:xfrm>
            <a:off x="993775" y="768350"/>
            <a:ext cx="5116500" cy="3837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f8c51438d9_0_125:notes"/>
          <p:cNvSpPr txBox="1"/>
          <p:nvPr>
            <p:ph idx="1" type="body"/>
          </p:nvPr>
        </p:nvSpPr>
        <p:spPr>
          <a:xfrm>
            <a:off x="710407" y="4861441"/>
            <a:ext cx="5683200" cy="4605600"/>
          </a:xfrm>
          <a:prstGeom prst="rect">
            <a:avLst/>
          </a:prstGeom>
        </p:spPr>
        <p:txBody>
          <a:bodyPr anchorCtr="0" anchor="t" bIns="49525" lIns="99050" spcFirstLastPara="1" rIns="99050" wrap="square" tIns="49525">
            <a:noAutofit/>
          </a:bodyPr>
          <a:lstStyle/>
          <a:p>
            <a:pPr indent="0" lvl="0" marL="0" rtl="0" algn="l">
              <a:spcBef>
                <a:spcPts val="0"/>
              </a:spcBef>
              <a:spcAft>
                <a:spcPts val="0"/>
              </a:spcAft>
              <a:buNone/>
            </a:pPr>
            <a:r>
              <a:t/>
            </a:r>
            <a:endParaRPr/>
          </a:p>
        </p:txBody>
      </p:sp>
      <p:sp>
        <p:nvSpPr>
          <p:cNvPr id="333" name="Google Shape;333;g3f8c51438d9_0_125:notes"/>
          <p:cNvSpPr txBox="1"/>
          <p:nvPr>
            <p:ph idx="12" type="sldNum"/>
          </p:nvPr>
        </p:nvSpPr>
        <p:spPr>
          <a:xfrm>
            <a:off x="4023992" y="9721107"/>
            <a:ext cx="3078300" cy="511800"/>
          </a:xfrm>
          <a:prstGeom prst="rect">
            <a:avLst/>
          </a:prstGeom>
        </p:spPr>
        <p:txBody>
          <a:bodyPr anchorCtr="0" anchor="b" bIns="49525" lIns="99050" spcFirstLastPara="1" rIns="99050" wrap="square" tIns="49525">
            <a:noAutofit/>
          </a:body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2:notes"/>
          <p:cNvSpPr txBox="1"/>
          <p:nvPr>
            <p:ph idx="1" type="body"/>
          </p:nvPr>
        </p:nvSpPr>
        <p:spPr>
          <a:xfrm>
            <a:off x="710407" y="4861441"/>
            <a:ext cx="5683200" cy="4605600"/>
          </a:xfrm>
          <a:prstGeom prst="rect">
            <a:avLst/>
          </a:prstGeom>
          <a:noFill/>
          <a:ln>
            <a:noFill/>
          </a:ln>
        </p:spPr>
        <p:txBody>
          <a:bodyPr anchorCtr="0" anchor="t" bIns="49525" lIns="99050" spcFirstLastPara="1" rIns="99050" wrap="square" tIns="49525">
            <a:noAutofit/>
          </a:bodyPr>
          <a:lstStyle/>
          <a:p>
            <a:pPr indent="0" lvl="0" marL="0" rtl="0" algn="l">
              <a:lnSpc>
                <a:spcPct val="100000"/>
              </a:lnSpc>
              <a:spcBef>
                <a:spcPts val="0"/>
              </a:spcBef>
              <a:spcAft>
                <a:spcPts val="0"/>
              </a:spcAft>
              <a:buSzPts val="1400"/>
              <a:buNone/>
            </a:pPr>
            <a:r>
              <a:t/>
            </a:r>
            <a:endParaRPr/>
          </a:p>
        </p:txBody>
      </p:sp>
      <p:sp>
        <p:nvSpPr>
          <p:cNvPr id="338" name="Google Shape;338;p2:notes"/>
          <p:cNvSpPr/>
          <p:nvPr>
            <p:ph idx="2" type="sldImg"/>
          </p:nvPr>
        </p:nvSpPr>
        <p:spPr>
          <a:xfrm>
            <a:off x="993775" y="768350"/>
            <a:ext cx="5116513" cy="38369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itelslaid" type="title">
  <p:cSld name="TITLE">
    <p:spTree>
      <p:nvGrpSpPr>
        <p:cNvPr id="14" name="Shape 14"/>
        <p:cNvGrpSpPr/>
        <p:nvPr/>
      </p:nvGrpSpPr>
      <p:grpSpPr>
        <a:xfrm>
          <a:off x="0" y="0"/>
          <a:ext cx="0" cy="0"/>
          <a:chOff x="0" y="0"/>
          <a:chExt cx="0" cy="0"/>
        </a:xfrm>
      </p:grpSpPr>
      <p:sp>
        <p:nvSpPr>
          <p:cNvPr id="15" name="Google Shape;15;g2082a129aab_0_75"/>
          <p:cNvSpPr txBox="1"/>
          <p:nvPr>
            <p:ph type="ctrTitle"/>
          </p:nvPr>
        </p:nvSpPr>
        <p:spPr>
          <a:xfrm>
            <a:off x="1143001" y="1122363"/>
            <a:ext cx="6858000" cy="2387700"/>
          </a:xfrm>
          <a:prstGeom prst="rect">
            <a:avLst/>
          </a:prstGeom>
          <a:noFill/>
          <a:ln>
            <a:noFill/>
          </a:ln>
        </p:spPr>
        <p:txBody>
          <a:bodyPr anchorCtr="0" anchor="b" bIns="45700" lIns="91425" spcFirstLastPara="1" rIns="91425" wrap="square" tIns="45700">
            <a:normAutofit/>
          </a:bodyPr>
          <a:lstStyle>
            <a:lvl1pPr lvl="0" marR="0" rtl="0" algn="ctr">
              <a:lnSpc>
                <a:spcPct val="90000"/>
              </a:lnSpc>
              <a:spcBef>
                <a:spcPts val="0"/>
              </a:spcBef>
              <a:spcAft>
                <a:spcPts val="0"/>
              </a:spcAft>
              <a:buClr>
                <a:schemeClr val="dk1"/>
              </a:buClr>
              <a:buSzPts val="4500"/>
              <a:buFont typeface="Calibri"/>
              <a:buChar char="●"/>
              <a:defRPr b="0" i="0" sz="45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6" name="Google Shape;16;g2082a129aab_0_75"/>
          <p:cNvSpPr txBox="1"/>
          <p:nvPr>
            <p:ph idx="1" type="subTitle"/>
          </p:nvPr>
        </p:nvSpPr>
        <p:spPr>
          <a:xfrm>
            <a:off x="1143001" y="3602039"/>
            <a:ext cx="6858000" cy="16557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750"/>
              </a:spcBef>
              <a:spcAft>
                <a:spcPts val="0"/>
              </a:spcAft>
              <a:buClr>
                <a:schemeClr val="dk1"/>
              </a:buClr>
              <a:buSzPts val="1800"/>
              <a:buNone/>
              <a:defRPr sz="1800"/>
            </a:lvl1pPr>
            <a:lvl2pPr lvl="1" algn="ctr">
              <a:lnSpc>
                <a:spcPct val="100000"/>
              </a:lnSpc>
              <a:spcBef>
                <a:spcPts val="750"/>
              </a:spcBef>
              <a:spcAft>
                <a:spcPts val="0"/>
              </a:spcAft>
              <a:buClr>
                <a:schemeClr val="dk1"/>
              </a:buClr>
              <a:buSzPts val="1500"/>
              <a:buNone/>
              <a:defRPr sz="1500"/>
            </a:lvl2pPr>
            <a:lvl3pPr lvl="2" algn="ctr">
              <a:lnSpc>
                <a:spcPct val="100000"/>
              </a:lnSpc>
              <a:spcBef>
                <a:spcPts val="750"/>
              </a:spcBef>
              <a:spcAft>
                <a:spcPts val="0"/>
              </a:spcAft>
              <a:buClr>
                <a:schemeClr val="dk1"/>
              </a:buClr>
              <a:buSzPts val="1350"/>
              <a:buNone/>
              <a:defRPr sz="1350"/>
            </a:lvl3pPr>
            <a:lvl4pPr lvl="3" algn="ctr">
              <a:lnSpc>
                <a:spcPct val="100000"/>
              </a:lnSpc>
              <a:spcBef>
                <a:spcPts val="750"/>
              </a:spcBef>
              <a:spcAft>
                <a:spcPts val="0"/>
              </a:spcAft>
              <a:buClr>
                <a:schemeClr val="dk1"/>
              </a:buClr>
              <a:buSzPts val="1200"/>
              <a:buNone/>
              <a:defRPr sz="1200"/>
            </a:lvl4pPr>
            <a:lvl5pPr lvl="4" algn="ctr">
              <a:lnSpc>
                <a:spcPct val="100000"/>
              </a:lnSpc>
              <a:spcBef>
                <a:spcPts val="750"/>
              </a:spcBef>
              <a:spcAft>
                <a:spcPts val="0"/>
              </a:spcAft>
              <a:buClr>
                <a:schemeClr val="dk1"/>
              </a:buClr>
              <a:buSzPts val="1200"/>
              <a:buNone/>
              <a:defRPr sz="1200"/>
            </a:lvl5pPr>
            <a:lvl6pPr lvl="5" algn="ctr">
              <a:lnSpc>
                <a:spcPct val="100000"/>
              </a:lnSpc>
              <a:spcBef>
                <a:spcPts val="750"/>
              </a:spcBef>
              <a:spcAft>
                <a:spcPts val="0"/>
              </a:spcAft>
              <a:buClr>
                <a:schemeClr val="dk1"/>
              </a:buClr>
              <a:buSzPts val="1200"/>
              <a:buNone/>
              <a:defRPr sz="1200"/>
            </a:lvl6pPr>
            <a:lvl7pPr lvl="6" algn="ctr">
              <a:lnSpc>
                <a:spcPct val="100000"/>
              </a:lnSpc>
              <a:spcBef>
                <a:spcPts val="750"/>
              </a:spcBef>
              <a:spcAft>
                <a:spcPts val="0"/>
              </a:spcAft>
              <a:buClr>
                <a:schemeClr val="dk1"/>
              </a:buClr>
              <a:buSzPts val="1200"/>
              <a:buNone/>
              <a:defRPr sz="1200"/>
            </a:lvl7pPr>
            <a:lvl8pPr lvl="7" algn="ctr">
              <a:lnSpc>
                <a:spcPct val="100000"/>
              </a:lnSpc>
              <a:spcBef>
                <a:spcPts val="750"/>
              </a:spcBef>
              <a:spcAft>
                <a:spcPts val="0"/>
              </a:spcAft>
              <a:buClr>
                <a:schemeClr val="dk1"/>
              </a:buClr>
              <a:buSzPts val="1200"/>
              <a:buNone/>
              <a:defRPr sz="1200"/>
            </a:lvl8pPr>
            <a:lvl9pPr lvl="8" algn="ctr">
              <a:lnSpc>
                <a:spcPct val="100000"/>
              </a:lnSpc>
              <a:spcBef>
                <a:spcPts val="750"/>
              </a:spcBef>
              <a:spcAft>
                <a:spcPts val="0"/>
              </a:spcAft>
              <a:buClr>
                <a:schemeClr val="dk1"/>
              </a:buClr>
              <a:buSzPts val="1200"/>
              <a:buNone/>
              <a:defRPr sz="1200"/>
            </a:lvl9pPr>
          </a:lstStyle>
          <a:p/>
        </p:txBody>
      </p:sp>
      <p:sp>
        <p:nvSpPr>
          <p:cNvPr id="17" name="Google Shape;17;g2082a129aab_0_75"/>
          <p:cNvSpPr txBox="1"/>
          <p:nvPr>
            <p:ph idx="10" type="dt"/>
          </p:nvPr>
        </p:nvSpPr>
        <p:spPr>
          <a:xfrm>
            <a:off x="628651" y="6356354"/>
            <a:ext cx="20574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g2082a129aab_0_75"/>
          <p:cNvSpPr txBox="1"/>
          <p:nvPr>
            <p:ph idx="11" type="ftr"/>
          </p:nvPr>
        </p:nvSpPr>
        <p:spPr>
          <a:xfrm>
            <a:off x="3028951" y="6356354"/>
            <a:ext cx="30861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g2082a129aab_0_75"/>
          <p:cNvSpPr txBox="1"/>
          <p:nvPr>
            <p:ph idx="12" type="sldNum"/>
          </p:nvPr>
        </p:nvSpPr>
        <p:spPr>
          <a:xfrm>
            <a:off x="6457950" y="6356354"/>
            <a:ext cx="20574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ealkiri ja sisu" type="obj">
  <p:cSld name="OBJECT">
    <p:spTree>
      <p:nvGrpSpPr>
        <p:cNvPr id="20" name="Shape 20"/>
        <p:cNvGrpSpPr/>
        <p:nvPr/>
      </p:nvGrpSpPr>
      <p:grpSpPr>
        <a:xfrm>
          <a:off x="0" y="0"/>
          <a:ext cx="0" cy="0"/>
          <a:chOff x="0" y="0"/>
          <a:chExt cx="0" cy="0"/>
        </a:xfrm>
      </p:grpSpPr>
      <p:sp>
        <p:nvSpPr>
          <p:cNvPr id="21" name="Google Shape;21;g2082a129aab_0_82"/>
          <p:cNvSpPr txBox="1"/>
          <p:nvPr>
            <p:ph type="title"/>
          </p:nvPr>
        </p:nvSpPr>
        <p:spPr>
          <a:xfrm>
            <a:off x="628651" y="365128"/>
            <a:ext cx="78867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1800"/>
              <a:buFont typeface="Arial"/>
              <a:buChar char="●"/>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2" name="Google Shape;22;g2082a129aab_0_82"/>
          <p:cNvSpPr txBox="1"/>
          <p:nvPr>
            <p:ph idx="1" type="body"/>
          </p:nvPr>
        </p:nvSpPr>
        <p:spPr>
          <a:xfrm>
            <a:off x="628651" y="1825625"/>
            <a:ext cx="78867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750"/>
              </a:spcBef>
              <a:spcAft>
                <a:spcPts val="0"/>
              </a:spcAft>
              <a:buClr>
                <a:schemeClr val="dk1"/>
              </a:buClr>
              <a:buSzPts val="1800"/>
              <a:buChar char="•"/>
              <a:defRPr/>
            </a:lvl1pPr>
            <a:lvl2pPr indent="-342900" lvl="1" marL="914400" algn="l">
              <a:lnSpc>
                <a:spcPct val="100000"/>
              </a:lnSpc>
              <a:spcBef>
                <a:spcPts val="750"/>
              </a:spcBef>
              <a:spcAft>
                <a:spcPts val="0"/>
              </a:spcAft>
              <a:buClr>
                <a:schemeClr val="dk1"/>
              </a:buClr>
              <a:buSzPts val="1800"/>
              <a:buChar char="•"/>
              <a:defRPr/>
            </a:lvl2pPr>
            <a:lvl3pPr indent="-342900" lvl="2" marL="1371600" algn="l">
              <a:lnSpc>
                <a:spcPct val="100000"/>
              </a:lnSpc>
              <a:spcBef>
                <a:spcPts val="750"/>
              </a:spcBef>
              <a:spcAft>
                <a:spcPts val="0"/>
              </a:spcAft>
              <a:buClr>
                <a:schemeClr val="dk1"/>
              </a:buClr>
              <a:buSzPts val="1800"/>
              <a:buChar char="•"/>
              <a:defRPr/>
            </a:lvl3pPr>
            <a:lvl4pPr indent="-342900" lvl="3" marL="1828800" algn="l">
              <a:lnSpc>
                <a:spcPct val="100000"/>
              </a:lnSpc>
              <a:spcBef>
                <a:spcPts val="750"/>
              </a:spcBef>
              <a:spcAft>
                <a:spcPts val="0"/>
              </a:spcAft>
              <a:buClr>
                <a:schemeClr val="dk1"/>
              </a:buClr>
              <a:buSzPts val="1800"/>
              <a:buChar char="•"/>
              <a:defRPr/>
            </a:lvl4pPr>
            <a:lvl5pPr indent="-342900" lvl="4" marL="2286000" algn="l">
              <a:lnSpc>
                <a:spcPct val="100000"/>
              </a:lnSpc>
              <a:spcBef>
                <a:spcPts val="750"/>
              </a:spcBef>
              <a:spcAft>
                <a:spcPts val="0"/>
              </a:spcAft>
              <a:buClr>
                <a:schemeClr val="dk1"/>
              </a:buClr>
              <a:buSzPts val="1800"/>
              <a:buChar char="•"/>
              <a:defRPr/>
            </a:lvl5pPr>
            <a:lvl6pPr indent="-342900" lvl="5" marL="2743200" algn="l">
              <a:lnSpc>
                <a:spcPct val="100000"/>
              </a:lnSpc>
              <a:spcBef>
                <a:spcPts val="750"/>
              </a:spcBef>
              <a:spcAft>
                <a:spcPts val="0"/>
              </a:spcAft>
              <a:buClr>
                <a:schemeClr val="dk1"/>
              </a:buClr>
              <a:buSzPts val="1800"/>
              <a:buChar char="•"/>
              <a:defRPr/>
            </a:lvl6pPr>
            <a:lvl7pPr indent="-342900" lvl="6" marL="3200400" algn="l">
              <a:lnSpc>
                <a:spcPct val="100000"/>
              </a:lnSpc>
              <a:spcBef>
                <a:spcPts val="750"/>
              </a:spcBef>
              <a:spcAft>
                <a:spcPts val="0"/>
              </a:spcAft>
              <a:buClr>
                <a:schemeClr val="dk1"/>
              </a:buClr>
              <a:buSzPts val="1800"/>
              <a:buChar char="•"/>
              <a:defRPr/>
            </a:lvl7pPr>
            <a:lvl8pPr indent="-342900" lvl="7" marL="3657600" algn="l">
              <a:lnSpc>
                <a:spcPct val="100000"/>
              </a:lnSpc>
              <a:spcBef>
                <a:spcPts val="750"/>
              </a:spcBef>
              <a:spcAft>
                <a:spcPts val="0"/>
              </a:spcAft>
              <a:buClr>
                <a:schemeClr val="dk1"/>
              </a:buClr>
              <a:buSzPts val="1800"/>
              <a:buChar char="•"/>
              <a:defRPr/>
            </a:lvl8pPr>
            <a:lvl9pPr indent="-342900" lvl="8" marL="4114800" algn="l">
              <a:lnSpc>
                <a:spcPct val="100000"/>
              </a:lnSpc>
              <a:spcBef>
                <a:spcPts val="750"/>
              </a:spcBef>
              <a:spcAft>
                <a:spcPts val="0"/>
              </a:spcAft>
              <a:buClr>
                <a:schemeClr val="dk1"/>
              </a:buClr>
              <a:buSzPts val="1800"/>
              <a:buChar char="•"/>
              <a:defRPr/>
            </a:lvl9pPr>
          </a:lstStyle>
          <a:p/>
        </p:txBody>
      </p:sp>
      <p:sp>
        <p:nvSpPr>
          <p:cNvPr id="23" name="Google Shape;23;g2082a129aab_0_82"/>
          <p:cNvSpPr txBox="1"/>
          <p:nvPr>
            <p:ph idx="10" type="dt"/>
          </p:nvPr>
        </p:nvSpPr>
        <p:spPr>
          <a:xfrm>
            <a:off x="628651" y="6356354"/>
            <a:ext cx="20574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g2082a129aab_0_82"/>
          <p:cNvSpPr txBox="1"/>
          <p:nvPr>
            <p:ph idx="11" type="ftr"/>
          </p:nvPr>
        </p:nvSpPr>
        <p:spPr>
          <a:xfrm>
            <a:off x="3028951" y="6356354"/>
            <a:ext cx="30861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g2082a129aab_0_82"/>
          <p:cNvSpPr txBox="1"/>
          <p:nvPr>
            <p:ph idx="12" type="sldNum"/>
          </p:nvPr>
        </p:nvSpPr>
        <p:spPr>
          <a:xfrm>
            <a:off x="6457950" y="6356354"/>
            <a:ext cx="20574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t-E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g2082a129aab_0_69"/>
          <p:cNvSpPr txBox="1"/>
          <p:nvPr>
            <p:ph idx="1" type="body"/>
          </p:nvPr>
        </p:nvSpPr>
        <p:spPr>
          <a:xfrm>
            <a:off x="628651" y="1825625"/>
            <a:ext cx="7886700" cy="4351200"/>
          </a:xfrm>
          <a:prstGeom prst="rect">
            <a:avLst/>
          </a:prstGeom>
          <a:noFill/>
          <a:ln>
            <a:noFill/>
          </a:ln>
        </p:spPr>
        <p:txBody>
          <a:bodyPr anchorCtr="0" anchor="t" bIns="45700" lIns="91425" spcFirstLastPara="1" rIns="91425" wrap="square" tIns="45700">
            <a:normAutofit/>
          </a:bodyPr>
          <a:lstStyle>
            <a:lvl1pPr indent="-355600" lvl="0" marL="457200" marR="0" rtl="0" algn="l">
              <a:lnSpc>
                <a:spcPct val="100000"/>
              </a:lnSpc>
              <a:spcBef>
                <a:spcPts val="75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1pPr>
            <a:lvl2pPr indent="-355600" lvl="1" marL="914400" marR="0" rtl="0" algn="l">
              <a:lnSpc>
                <a:spcPct val="100000"/>
              </a:lnSpc>
              <a:spcBef>
                <a:spcPts val="75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55600" lvl="2" marL="1371600" marR="0" rtl="0" algn="l">
              <a:lnSpc>
                <a:spcPct val="100000"/>
              </a:lnSpc>
              <a:spcBef>
                <a:spcPts val="75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55600" lvl="3" marL="1828800" marR="0" rtl="0" algn="l">
              <a:lnSpc>
                <a:spcPct val="100000"/>
              </a:lnSpc>
              <a:spcBef>
                <a:spcPts val="75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lnSpc>
                <a:spcPct val="100000"/>
              </a:lnSpc>
              <a:spcBef>
                <a:spcPts val="75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lnSpc>
                <a:spcPct val="100000"/>
              </a:lnSpc>
              <a:spcBef>
                <a:spcPts val="75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lnSpc>
                <a:spcPct val="100000"/>
              </a:lnSpc>
              <a:spcBef>
                <a:spcPts val="75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lnSpc>
                <a:spcPct val="100000"/>
              </a:lnSpc>
              <a:spcBef>
                <a:spcPts val="75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lnSpc>
                <a:spcPct val="100000"/>
              </a:lnSpc>
              <a:spcBef>
                <a:spcPts val="75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1" name="Google Shape;11;g2082a129aab_0_69"/>
          <p:cNvSpPr txBox="1"/>
          <p:nvPr>
            <p:ph idx="10" type="dt"/>
          </p:nvPr>
        </p:nvSpPr>
        <p:spPr>
          <a:xfrm>
            <a:off x="628651" y="6356354"/>
            <a:ext cx="20574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2" name="Google Shape;12;g2082a129aab_0_69"/>
          <p:cNvSpPr txBox="1"/>
          <p:nvPr>
            <p:ph idx="11" type="ftr"/>
          </p:nvPr>
        </p:nvSpPr>
        <p:spPr>
          <a:xfrm>
            <a:off x="3028951" y="6356354"/>
            <a:ext cx="30861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g2082a129aab_0_69"/>
          <p:cNvSpPr txBox="1"/>
          <p:nvPr>
            <p:ph idx="12" type="sldNum"/>
          </p:nvPr>
        </p:nvSpPr>
        <p:spPr>
          <a:xfrm>
            <a:off x="6457950" y="6356354"/>
            <a:ext cx="20574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t-E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www.riigiteataja.ee/akt/115072023034?leiaKehtiv" TargetMode="External"/><Relationship Id="rId4" Type="http://schemas.openxmlformats.org/officeDocument/2006/relationships/hyperlink" Target="https://www.agri.ee/regionaalprogrammid#kohaliku-omaalgatuse" TargetMode="External"/><Relationship Id="rId5" Type="http://schemas.openxmlformats.org/officeDocument/2006/relationships/hyperlink" Target="https://rtk.ee/meede-kohaliku-omaalgatuse-programm" TargetMode="External"/><Relationship Id="rId6" Type="http://schemas.openxmlformats.org/officeDocument/2006/relationships/hyperlink" Target="https://etoetus.rtk.ee/" TargetMode="External"/></Relationships>
</file>

<file path=ppt/slides/_rels/slide4.xml.rels><?xml version="1.0" encoding="UTF-8" standalone="yes"?><Relationships xmlns="http://schemas.openxmlformats.org/package/2006/relationships"><Relationship Id="rId20" Type="http://schemas.openxmlformats.org/officeDocument/2006/relationships/hyperlink" Target="https://polvamaa.ee/polvamaa-omavalitsuste-liit/pol-tegevus/kohaliku-omaalgatuse-programm" TargetMode="External"/><Relationship Id="rId22" Type="http://schemas.openxmlformats.org/officeDocument/2006/relationships/hyperlink" Target="https://raek.ee/kodanikuuhendustele/kohaliku-omaalgatuse-programm" TargetMode="External"/><Relationship Id="rId21" Type="http://schemas.openxmlformats.org/officeDocument/2006/relationships/hyperlink" Target="https://raek.ee/kodanikuuhendustele/kohaliku-omaalgatuse-programm" TargetMode="External"/><Relationship Id="rId24" Type="http://schemas.openxmlformats.org/officeDocument/2006/relationships/hyperlink" Target="https://www.tartumaa.ee/programmid/kohaliku-omaalgatuse-programm-kop" TargetMode="External"/><Relationship Id="rId23" Type="http://schemas.openxmlformats.org/officeDocument/2006/relationships/hyperlink" Target="https://www.saaremaavald.ee/kop" TargetMode="External"/><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hol.ee/374" TargetMode="External"/><Relationship Id="rId4" Type="http://schemas.openxmlformats.org/officeDocument/2006/relationships/hyperlink" Target="https://www.hol.ee/374" TargetMode="External"/><Relationship Id="rId9" Type="http://schemas.openxmlformats.org/officeDocument/2006/relationships/hyperlink" Target="https://jarva.kovtp.ee/kop" TargetMode="External"/><Relationship Id="rId26" Type="http://schemas.openxmlformats.org/officeDocument/2006/relationships/hyperlink" Target="https://valgamaa.ee/maakond/programmid/kohaliku-omaalgatuse-programm" TargetMode="External"/><Relationship Id="rId25" Type="http://schemas.openxmlformats.org/officeDocument/2006/relationships/hyperlink" Target="https://www.tartumaa.ee/programmid/kohaliku-omaalgatuse-programm-kop" TargetMode="External"/><Relationship Id="rId28" Type="http://schemas.openxmlformats.org/officeDocument/2006/relationships/hyperlink" Target="http://www.vol.ee/et/kohaliku-omaalgatuse-programm-kop-" TargetMode="External"/><Relationship Id="rId27" Type="http://schemas.openxmlformats.org/officeDocument/2006/relationships/hyperlink" Target="https://valgamaa.ee/maakond/programmid/kohaliku-omaalgatuse-programm" TargetMode="External"/><Relationship Id="rId5" Type="http://schemas.openxmlformats.org/officeDocument/2006/relationships/hyperlink" Target="https://hiiumaaarenduskeskus.ee/vabauhendused/kop/" TargetMode="External"/><Relationship Id="rId6" Type="http://schemas.openxmlformats.org/officeDocument/2006/relationships/hyperlink" Target="https://hiiumaaarenduskeskus.ee/vabauhendused/kop/" TargetMode="External"/><Relationship Id="rId29" Type="http://schemas.openxmlformats.org/officeDocument/2006/relationships/hyperlink" Target="http://www.vol.ee/et/kohaliku-omaalgatuse-programm-kop-" TargetMode="External"/><Relationship Id="rId7" Type="http://schemas.openxmlformats.org/officeDocument/2006/relationships/hyperlink" Target="https://ivol.ee/kohaliku-omaalgatuse-programm-kop-" TargetMode="External"/><Relationship Id="rId8" Type="http://schemas.openxmlformats.org/officeDocument/2006/relationships/hyperlink" Target="https://ivol.ee/kohaliku-omaalgatuse-programm-kop-" TargetMode="External"/><Relationship Id="rId31" Type="http://schemas.openxmlformats.org/officeDocument/2006/relationships/hyperlink" Target="https://vorumaa.ee/projekt/kohaliku-omaalgatuse-programm" TargetMode="External"/><Relationship Id="rId30" Type="http://schemas.openxmlformats.org/officeDocument/2006/relationships/hyperlink" Target="https://vorumaa.ee/projekt/kohaliku-omaalgatuse-programm" TargetMode="External"/><Relationship Id="rId11" Type="http://schemas.openxmlformats.org/officeDocument/2006/relationships/hyperlink" Target="https://jaek.ee/kop-2023" TargetMode="External"/><Relationship Id="rId10" Type="http://schemas.openxmlformats.org/officeDocument/2006/relationships/hyperlink" Target="https://jarva.kovtp.ee/kop" TargetMode="External"/><Relationship Id="rId13" Type="http://schemas.openxmlformats.org/officeDocument/2006/relationships/hyperlink" Target="https://laanemaa.ee/kop" TargetMode="External"/><Relationship Id="rId12" Type="http://schemas.openxmlformats.org/officeDocument/2006/relationships/hyperlink" Target="https://jaek.ee/kop-2023" TargetMode="External"/><Relationship Id="rId15" Type="http://schemas.openxmlformats.org/officeDocument/2006/relationships/hyperlink" Target="https://www.virol.ee/kohaliku-omaalgatuse-programm" TargetMode="External"/><Relationship Id="rId14" Type="http://schemas.openxmlformats.org/officeDocument/2006/relationships/hyperlink" Target="https://laanemaa.ee/kop" TargetMode="External"/><Relationship Id="rId17" Type="http://schemas.openxmlformats.org/officeDocument/2006/relationships/hyperlink" Target="https://parnumaa.ee/parnumaa-arenduskeskus/vabauhendustele/kohaliku-omaalgatuse-programm/" TargetMode="External"/><Relationship Id="rId16" Type="http://schemas.openxmlformats.org/officeDocument/2006/relationships/hyperlink" Target="https://www.virol.ee/kohaliku-omaalgatuse-programm" TargetMode="External"/><Relationship Id="rId19" Type="http://schemas.openxmlformats.org/officeDocument/2006/relationships/hyperlink" Target="https://polvamaa.ee/polvamaa-omavalitsuste-liit/pol-tegevus/kohaliku-omaalgatuse-programm" TargetMode="External"/><Relationship Id="rId18" Type="http://schemas.openxmlformats.org/officeDocument/2006/relationships/hyperlink" Target="https://parnumaa.ee/parnumaa-arenduskeskus/vabauhendustele/kohaliku-omaalgatuse-program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s://etoetus.rtk.e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9.png"/><Relationship Id="rId4" Type="http://schemas.openxmlformats.org/officeDocument/2006/relationships/hyperlink" Target="https://etoetus.rtk.ee" TargetMode="External"/><Relationship Id="rId5"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youtu.be/V5EJrNE8e78"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s://youtu.be/V5EJrNE8e78"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hyperlink" Target="https://pilv.rtk.ee/s/eNNbJ6nf33477k3" TargetMode="External"/><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png"/><Relationship Id="rId4" Type="http://schemas.openxmlformats.org/officeDocument/2006/relationships/image" Target="../media/image4.jpg"/><Relationship Id="rId9" Type="http://schemas.openxmlformats.org/officeDocument/2006/relationships/image" Target="../media/image12.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5.png"/><Relationship Id="rId8" Type="http://schemas.openxmlformats.org/officeDocument/2006/relationships/image" Target="../media/image8.png"/><Relationship Id="rId11" Type="http://schemas.openxmlformats.org/officeDocument/2006/relationships/image" Target="../media/image20.png"/><Relationship Id="rId10" Type="http://schemas.openxmlformats.org/officeDocument/2006/relationships/image" Target="../media/image13.jpg"/><Relationship Id="rId13" Type="http://schemas.openxmlformats.org/officeDocument/2006/relationships/image" Target="../media/image14.png"/><Relationship Id="rId12" Type="http://schemas.openxmlformats.org/officeDocument/2006/relationships/image" Target="../media/image11.png"/><Relationship Id="rId15" Type="http://schemas.openxmlformats.org/officeDocument/2006/relationships/image" Target="../media/image18.png"/><Relationship Id="rId14" Type="http://schemas.openxmlformats.org/officeDocument/2006/relationships/image" Target="../media/image16.png"/><Relationship Id="rId17" Type="http://schemas.openxmlformats.org/officeDocument/2006/relationships/image" Target="../media/image10.png"/><Relationship Id="rId16" Type="http://schemas.openxmlformats.org/officeDocument/2006/relationships/image" Target="../media/image15.png"/><Relationship Id="rId19" Type="http://schemas.openxmlformats.org/officeDocument/2006/relationships/image" Target="../media/image17.png"/><Relationship Id="rId18"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 name="Shape 31"/>
        <p:cNvGrpSpPr/>
        <p:nvPr/>
      </p:nvGrpSpPr>
      <p:grpSpPr>
        <a:xfrm>
          <a:off x="0" y="0"/>
          <a:ext cx="0" cy="0"/>
          <a:chOff x="0" y="0"/>
          <a:chExt cx="0" cy="0"/>
        </a:xfrm>
      </p:grpSpPr>
      <p:sp>
        <p:nvSpPr>
          <p:cNvPr id="32" name="Google Shape;32;p1"/>
          <p:cNvSpPr txBox="1"/>
          <p:nvPr>
            <p:ph idx="1" type="subTitle"/>
          </p:nvPr>
        </p:nvSpPr>
        <p:spPr>
          <a:xfrm>
            <a:off x="539850" y="2295300"/>
            <a:ext cx="8064300" cy="22371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dk1"/>
              </a:buClr>
              <a:buSzPts val="1800"/>
              <a:buNone/>
            </a:pPr>
            <a:r>
              <a:t/>
            </a:r>
            <a:endParaRPr>
              <a:latin typeface="Montserrat"/>
              <a:ea typeface="Montserrat"/>
              <a:cs typeface="Montserrat"/>
              <a:sym typeface="Montserrat"/>
            </a:endParaRPr>
          </a:p>
          <a:p>
            <a:pPr indent="0" lvl="0" marL="0" rtl="0" algn="ctr">
              <a:lnSpc>
                <a:spcPct val="100000"/>
              </a:lnSpc>
              <a:spcBef>
                <a:spcPts val="0"/>
              </a:spcBef>
              <a:spcAft>
                <a:spcPts val="0"/>
              </a:spcAft>
              <a:buClr>
                <a:schemeClr val="dk1"/>
              </a:buClr>
              <a:buSzPts val="5400"/>
              <a:buNone/>
            </a:pPr>
            <a:r>
              <a:rPr b="1" lang="et-EE" sz="5400">
                <a:solidFill>
                  <a:schemeClr val="dk1"/>
                </a:solidFill>
                <a:latin typeface="Montserrat"/>
                <a:ea typeface="Montserrat"/>
                <a:cs typeface="Montserrat"/>
                <a:sym typeface="Montserrat"/>
              </a:rPr>
              <a:t>2026</a:t>
            </a:r>
            <a:r>
              <a:rPr lang="et-EE" sz="5400">
                <a:solidFill>
                  <a:schemeClr val="dk1"/>
                </a:solidFill>
                <a:latin typeface="Montserrat"/>
                <a:ea typeface="Montserrat"/>
                <a:cs typeface="Montserrat"/>
                <a:sym typeface="Montserrat"/>
              </a:rPr>
              <a:t>. </a:t>
            </a:r>
            <a:r>
              <a:rPr lang="et-EE" sz="5400">
                <a:latin typeface="Montserrat"/>
                <a:ea typeface="Montserrat"/>
                <a:cs typeface="Montserrat"/>
                <a:sym typeface="Montserrat"/>
              </a:rPr>
              <a:t>aasta </a:t>
            </a:r>
            <a:endParaRPr sz="5400">
              <a:latin typeface="Montserrat"/>
              <a:ea typeface="Montserrat"/>
              <a:cs typeface="Montserrat"/>
              <a:sym typeface="Montserrat"/>
            </a:endParaRPr>
          </a:p>
          <a:p>
            <a:pPr indent="0" lvl="0" marL="0" rtl="0" algn="ctr">
              <a:lnSpc>
                <a:spcPct val="100000"/>
              </a:lnSpc>
              <a:spcBef>
                <a:spcPts val="0"/>
              </a:spcBef>
              <a:spcAft>
                <a:spcPts val="0"/>
              </a:spcAft>
              <a:buClr>
                <a:schemeClr val="dk1"/>
              </a:buClr>
              <a:buSzPts val="5400"/>
              <a:buNone/>
            </a:pPr>
            <a:r>
              <a:rPr b="1" lang="et-EE" sz="5400">
                <a:latin typeface="Montserrat"/>
                <a:ea typeface="Montserrat"/>
                <a:cs typeface="Montserrat"/>
                <a:sym typeface="Montserrat"/>
              </a:rPr>
              <a:t>SÜGISVOOR</a:t>
            </a:r>
            <a:endParaRPr sz="6300">
              <a:latin typeface="Montserrat"/>
              <a:ea typeface="Montserrat"/>
              <a:cs typeface="Montserrat"/>
              <a:sym typeface="Montserrat"/>
            </a:endParaRPr>
          </a:p>
        </p:txBody>
      </p:sp>
      <p:sp>
        <p:nvSpPr>
          <p:cNvPr id="33" name="Google Shape;33;p1"/>
          <p:cNvSpPr txBox="1"/>
          <p:nvPr>
            <p:ph idx="4294967295" type="subTitle"/>
          </p:nvPr>
        </p:nvSpPr>
        <p:spPr>
          <a:xfrm>
            <a:off x="539750" y="5534088"/>
            <a:ext cx="8064600" cy="498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6300"/>
              <a:buFont typeface="Arial"/>
              <a:buNone/>
            </a:pPr>
            <a:r>
              <a:rPr b="1" i="0" lang="et-EE" sz="2900" u="none" cap="none" strike="noStrike">
                <a:solidFill>
                  <a:srgbClr val="006EB5"/>
                </a:solidFill>
                <a:latin typeface="Montserrat"/>
                <a:ea typeface="Montserrat"/>
                <a:cs typeface="Montserrat"/>
                <a:sym typeface="Montserrat"/>
              </a:rPr>
              <a:t>KOGUKOND ON OLULINE!</a:t>
            </a:r>
            <a:endParaRPr b="1" i="0" sz="7400" u="none" cap="none" strike="noStrike">
              <a:solidFill>
                <a:srgbClr val="006EB5"/>
              </a:solidFill>
              <a:latin typeface="Montserrat"/>
              <a:ea typeface="Montserrat"/>
              <a:cs typeface="Montserrat"/>
              <a:sym typeface="Montserrat"/>
            </a:endParaRPr>
          </a:p>
        </p:txBody>
      </p:sp>
      <p:pic>
        <p:nvPicPr>
          <p:cNvPr id="34" name="Google Shape;34;p1"/>
          <p:cNvPicPr preferRelativeResize="0"/>
          <p:nvPr/>
        </p:nvPicPr>
        <p:blipFill rotWithShape="1">
          <a:blip r:embed="rId4">
            <a:alphaModFix/>
          </a:blip>
          <a:srcRect b="0" l="12749" r="12031" t="0"/>
          <a:stretch/>
        </p:blipFill>
        <p:spPr>
          <a:xfrm>
            <a:off x="2140987" y="-228600"/>
            <a:ext cx="5280174" cy="29718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 name="Shape 39"/>
        <p:cNvGrpSpPr/>
        <p:nvPr/>
      </p:nvGrpSpPr>
      <p:grpSpPr>
        <a:xfrm>
          <a:off x="0" y="0"/>
          <a:ext cx="0" cy="0"/>
          <a:chOff x="0" y="0"/>
          <a:chExt cx="0" cy="0"/>
        </a:xfrm>
      </p:grpSpPr>
      <p:sp>
        <p:nvSpPr>
          <p:cNvPr id="40" name="Google Shape;40;g3f8c73fb263_0_0"/>
          <p:cNvSpPr txBox="1"/>
          <p:nvPr>
            <p:ph idx="1" type="subTitle"/>
          </p:nvPr>
        </p:nvSpPr>
        <p:spPr>
          <a:xfrm>
            <a:off x="943250" y="915640"/>
            <a:ext cx="7051500" cy="3853500"/>
          </a:xfrm>
          <a:prstGeom prst="rect">
            <a:avLst/>
          </a:prstGeom>
        </p:spPr>
        <p:txBody>
          <a:bodyPr anchorCtr="0" anchor="t" bIns="45700" lIns="91425" spcFirstLastPara="1" rIns="91425" wrap="square" tIns="45700">
            <a:normAutofit fontScale="92500" lnSpcReduction="20000"/>
          </a:bodyPr>
          <a:lstStyle/>
          <a:p>
            <a:pPr indent="0" lvl="0" marL="0" rtl="0" algn="ctr">
              <a:spcBef>
                <a:spcPts val="750"/>
              </a:spcBef>
              <a:spcAft>
                <a:spcPts val="0"/>
              </a:spcAft>
              <a:buNone/>
            </a:pPr>
            <a:r>
              <a:rPr b="1" lang="et-EE" sz="2500">
                <a:latin typeface="Montserrat"/>
                <a:ea typeface="Montserrat"/>
                <a:cs typeface="Montserrat"/>
                <a:sym typeface="Montserrat"/>
              </a:rPr>
              <a:t>Infotunni kava</a:t>
            </a:r>
            <a:endParaRPr b="1" sz="2500">
              <a:latin typeface="Montserrat"/>
              <a:ea typeface="Montserrat"/>
              <a:cs typeface="Montserrat"/>
              <a:sym typeface="Montserrat"/>
            </a:endParaRPr>
          </a:p>
          <a:p>
            <a:pPr indent="0" lvl="0" marL="0" rtl="0" algn="ctr">
              <a:spcBef>
                <a:spcPts val="750"/>
              </a:spcBef>
              <a:spcAft>
                <a:spcPts val="0"/>
              </a:spcAft>
              <a:buNone/>
            </a:pPr>
            <a:r>
              <a:t/>
            </a:r>
            <a:endParaRPr sz="2100">
              <a:latin typeface="Montserrat"/>
              <a:ea typeface="Montserrat"/>
              <a:cs typeface="Montserrat"/>
              <a:sym typeface="Montserrat"/>
            </a:endParaRPr>
          </a:p>
          <a:p>
            <a:pPr indent="-351949" lvl="0" marL="457200" rtl="0" algn="l">
              <a:lnSpc>
                <a:spcPct val="115000"/>
              </a:lnSpc>
              <a:spcBef>
                <a:spcPts val="750"/>
              </a:spcBef>
              <a:spcAft>
                <a:spcPts val="0"/>
              </a:spcAft>
              <a:buSzPct val="105000"/>
              <a:buFont typeface="Montserrat"/>
              <a:buChar char="●"/>
            </a:pPr>
            <a:r>
              <a:rPr b="1" lang="et-EE" sz="2000">
                <a:latin typeface="Montserrat"/>
                <a:ea typeface="Montserrat"/>
                <a:cs typeface="Montserrat"/>
                <a:sym typeface="Montserrat"/>
              </a:rPr>
              <a:t>Nõuded taotlusele ja taotlejale</a:t>
            </a:r>
            <a:r>
              <a:rPr lang="et-EE" sz="2000">
                <a:latin typeface="Montserrat"/>
                <a:ea typeface="Montserrat"/>
                <a:cs typeface="Montserrat"/>
                <a:sym typeface="Montserrat"/>
              </a:rPr>
              <a:t> - KOP menetlejad Hanna Saar (Saare Arenduskeskus) ja Mairi Lilleleht (Pärnumaa Arenduskeskus)</a:t>
            </a:r>
            <a:r>
              <a:rPr lang="et-EE" sz="1100"/>
              <a:t> </a:t>
            </a:r>
            <a:endParaRPr sz="2100">
              <a:latin typeface="Montserrat"/>
              <a:ea typeface="Montserrat"/>
              <a:cs typeface="Montserrat"/>
              <a:sym typeface="Montserrat"/>
            </a:endParaRPr>
          </a:p>
          <a:p>
            <a:pPr indent="0" lvl="0" marL="457200" rtl="0" algn="l">
              <a:lnSpc>
                <a:spcPct val="115000"/>
              </a:lnSpc>
              <a:spcBef>
                <a:spcPts val="750"/>
              </a:spcBef>
              <a:spcAft>
                <a:spcPts val="0"/>
              </a:spcAft>
              <a:buNone/>
            </a:pPr>
            <a:r>
              <a:t/>
            </a:r>
            <a:endParaRPr sz="2100">
              <a:latin typeface="Montserrat"/>
              <a:ea typeface="Montserrat"/>
              <a:cs typeface="Montserrat"/>
              <a:sym typeface="Montserrat"/>
            </a:endParaRPr>
          </a:p>
          <a:p>
            <a:pPr indent="-351949" lvl="0" marL="457200" rtl="0" algn="l">
              <a:lnSpc>
                <a:spcPct val="115000"/>
              </a:lnSpc>
              <a:spcBef>
                <a:spcPts val="750"/>
              </a:spcBef>
              <a:spcAft>
                <a:spcPts val="0"/>
              </a:spcAft>
              <a:buSzPct val="100000"/>
              <a:buFont typeface="Montserrat"/>
              <a:buChar char="●"/>
            </a:pPr>
            <a:r>
              <a:rPr b="1" lang="et-EE" sz="2100">
                <a:latin typeface="Montserrat"/>
                <a:ea typeface="Montserrat"/>
                <a:cs typeface="Montserrat"/>
                <a:sym typeface="Montserrat"/>
              </a:rPr>
              <a:t>Hindamiskomisjoni liikme vaade</a:t>
            </a:r>
            <a:r>
              <a:rPr lang="et-EE" sz="2100">
                <a:latin typeface="Montserrat"/>
                <a:ea typeface="Montserrat"/>
                <a:cs typeface="Montserrat"/>
                <a:sym typeface="Montserrat"/>
              </a:rPr>
              <a:t>- Evi Rohtla, Jõgevamaa hindamiskomisjoni liige</a:t>
            </a:r>
            <a:endParaRPr sz="2100">
              <a:latin typeface="Montserrat"/>
              <a:ea typeface="Montserrat"/>
              <a:cs typeface="Montserrat"/>
              <a:sym typeface="Montserrat"/>
            </a:endParaRPr>
          </a:p>
          <a:p>
            <a:pPr indent="0" lvl="0" marL="457200" rtl="0" algn="l">
              <a:lnSpc>
                <a:spcPct val="115000"/>
              </a:lnSpc>
              <a:spcBef>
                <a:spcPts val="750"/>
              </a:spcBef>
              <a:spcAft>
                <a:spcPts val="0"/>
              </a:spcAft>
              <a:buNone/>
            </a:pPr>
            <a:r>
              <a:t/>
            </a:r>
            <a:endParaRPr sz="2100">
              <a:latin typeface="Montserrat"/>
              <a:ea typeface="Montserrat"/>
              <a:cs typeface="Montserrat"/>
              <a:sym typeface="Montserrat"/>
            </a:endParaRPr>
          </a:p>
          <a:p>
            <a:pPr indent="-351949" lvl="0" marL="457200" rtl="0" algn="l">
              <a:lnSpc>
                <a:spcPct val="115000"/>
              </a:lnSpc>
              <a:spcBef>
                <a:spcPts val="750"/>
              </a:spcBef>
              <a:spcAft>
                <a:spcPts val="0"/>
              </a:spcAft>
              <a:buSzPct val="100000"/>
              <a:buFont typeface="Montserrat"/>
              <a:buChar char="●"/>
            </a:pPr>
            <a:r>
              <a:rPr b="1" lang="et-EE" sz="2100">
                <a:latin typeface="Montserrat"/>
                <a:ea typeface="Montserrat"/>
                <a:cs typeface="Montserrat"/>
                <a:sym typeface="Montserrat"/>
              </a:rPr>
              <a:t>Taotleja vaade ja edulood</a:t>
            </a:r>
            <a:r>
              <a:rPr lang="et-EE" sz="2100">
                <a:latin typeface="Montserrat"/>
                <a:ea typeface="Montserrat"/>
                <a:cs typeface="Montserrat"/>
                <a:sym typeface="Montserrat"/>
              </a:rPr>
              <a:t>- Hiiumaa Käsitööselts ja Tänassilma Külaselts esindajad</a:t>
            </a:r>
            <a:endParaRPr sz="2100">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g2fd90b23c5e_0_0"/>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g2fd90b23c5e_0_0"/>
          <p:cNvSpPr txBox="1"/>
          <p:nvPr>
            <p:ph idx="1" type="body"/>
          </p:nvPr>
        </p:nvSpPr>
        <p:spPr>
          <a:xfrm>
            <a:off x="494175" y="441350"/>
            <a:ext cx="8116500" cy="5876700"/>
          </a:xfrm>
          <a:prstGeom prst="rect">
            <a:avLst/>
          </a:prstGeom>
          <a:noFill/>
          <a:ln>
            <a:noFill/>
          </a:ln>
        </p:spPr>
        <p:txBody>
          <a:bodyPr anchorCtr="0" anchor="ctr" bIns="45700" lIns="91425" spcFirstLastPara="1" rIns="91425" wrap="square" tIns="45700">
            <a:noAutofit/>
          </a:bodyPr>
          <a:lstStyle/>
          <a:p>
            <a:pPr indent="-377825" lvl="0" marL="457200" rtl="0" algn="l">
              <a:lnSpc>
                <a:spcPct val="100000"/>
              </a:lnSpc>
              <a:spcBef>
                <a:spcPts val="0"/>
              </a:spcBef>
              <a:spcAft>
                <a:spcPts val="0"/>
              </a:spcAft>
              <a:buSzPts val="2350"/>
              <a:buFont typeface="Arial"/>
              <a:buChar char="●"/>
            </a:pPr>
            <a:r>
              <a:rPr lang="et-EE" sz="2350">
                <a:latin typeface="Montserrat"/>
                <a:ea typeface="Montserrat"/>
                <a:cs typeface="Montserrat"/>
                <a:sym typeface="Montserrat"/>
              </a:rPr>
              <a:t>Programmi n</a:t>
            </a:r>
            <a:r>
              <a:rPr lang="et-EE" sz="2350">
                <a:solidFill>
                  <a:schemeClr val="dk1"/>
                </a:solidFill>
                <a:latin typeface="Montserrat"/>
                <a:ea typeface="Montserrat"/>
                <a:cs typeface="Montserrat"/>
                <a:sym typeface="Montserrat"/>
              </a:rPr>
              <a:t>õuded on sätestatud vastavas </a:t>
            </a:r>
            <a:r>
              <a:rPr b="1" lang="et-EE" sz="2350" u="sng">
                <a:solidFill>
                  <a:schemeClr val="dk1"/>
                </a:solidFill>
                <a:latin typeface="Montserrat"/>
                <a:ea typeface="Montserrat"/>
                <a:cs typeface="Montserrat"/>
                <a:sym typeface="Montserrat"/>
                <a:hlinkClick r:id="rId3">
                  <a:extLst>
                    <a:ext uri="{A12FA001-AC4F-418D-AE19-62706E023703}">
                      <ahyp:hlinkClr val="tx"/>
                    </a:ext>
                  </a:extLst>
                </a:hlinkClick>
              </a:rPr>
              <a:t>määruses</a:t>
            </a:r>
            <a:r>
              <a:rPr lang="et-EE" sz="2350">
                <a:solidFill>
                  <a:schemeClr val="dk1"/>
                </a:solidFill>
                <a:latin typeface="Montserrat"/>
                <a:ea typeface="Montserrat"/>
                <a:cs typeface="Montserrat"/>
                <a:sym typeface="Montserrat"/>
              </a:rPr>
              <a:t>.</a:t>
            </a:r>
            <a:endParaRPr sz="2350">
              <a:solidFill>
                <a:schemeClr val="dk1"/>
              </a:solidFill>
              <a:latin typeface="Montserrat"/>
              <a:ea typeface="Montserrat"/>
              <a:cs typeface="Montserrat"/>
              <a:sym typeface="Montserrat"/>
            </a:endParaRPr>
          </a:p>
          <a:p>
            <a:pPr indent="-377825" lvl="0" marL="457200" rtl="0" algn="l">
              <a:lnSpc>
                <a:spcPct val="100000"/>
              </a:lnSpc>
              <a:spcBef>
                <a:spcPts val="0"/>
              </a:spcBef>
              <a:spcAft>
                <a:spcPts val="0"/>
              </a:spcAft>
              <a:buSzPts val="2350"/>
              <a:buFont typeface="Arial"/>
              <a:buChar char="●"/>
            </a:pPr>
            <a:r>
              <a:rPr lang="et-EE" sz="2350">
                <a:latin typeface="Montserrat"/>
                <a:ea typeface="Montserrat"/>
                <a:cs typeface="Montserrat"/>
                <a:sym typeface="Montserrat"/>
              </a:rPr>
              <a:t>Ü</a:t>
            </a:r>
            <a:r>
              <a:rPr lang="et-EE" sz="2350">
                <a:solidFill>
                  <a:schemeClr val="dk1"/>
                </a:solidFill>
                <a:latin typeface="Montserrat"/>
                <a:ea typeface="Montserrat"/>
                <a:cs typeface="Montserrat"/>
                <a:sym typeface="Montserrat"/>
              </a:rPr>
              <a:t>ldise </a:t>
            </a:r>
            <a:r>
              <a:rPr lang="et-EE" sz="2350">
                <a:latin typeface="Montserrat"/>
                <a:ea typeface="Montserrat"/>
                <a:cs typeface="Montserrat"/>
                <a:sym typeface="Montserrat"/>
              </a:rPr>
              <a:t>koordineerimise, väljatöötamise ja järelevalve korraldamise eest vastutab </a:t>
            </a:r>
            <a:r>
              <a:rPr b="1" lang="et-EE" sz="2350" u="sng">
                <a:solidFill>
                  <a:schemeClr val="dk1"/>
                </a:solidFill>
                <a:latin typeface="Montserrat"/>
                <a:ea typeface="Montserrat"/>
                <a:cs typeface="Montserrat"/>
                <a:sym typeface="Montserrat"/>
                <a:hlinkClick r:id="rId4">
                  <a:extLst>
                    <a:ext uri="{A12FA001-AC4F-418D-AE19-62706E023703}">
                      <ahyp:hlinkClr val="tx"/>
                    </a:ext>
                  </a:extLst>
                </a:hlinkClick>
              </a:rPr>
              <a:t>Regionaal- ja Põllumajandusministeerium</a:t>
            </a:r>
            <a:r>
              <a:rPr lang="et-EE" sz="2350">
                <a:solidFill>
                  <a:schemeClr val="dk1"/>
                </a:solidFill>
                <a:latin typeface="Montserrat"/>
                <a:ea typeface="Montserrat"/>
                <a:cs typeface="Montserrat"/>
                <a:sym typeface="Montserrat"/>
              </a:rPr>
              <a:t>.</a:t>
            </a:r>
            <a:endParaRPr sz="2350">
              <a:solidFill>
                <a:schemeClr val="dk1"/>
              </a:solidFill>
              <a:latin typeface="Montserrat"/>
              <a:ea typeface="Montserrat"/>
              <a:cs typeface="Montserrat"/>
              <a:sym typeface="Montserrat"/>
            </a:endParaRPr>
          </a:p>
          <a:p>
            <a:pPr indent="-377825" lvl="0" marL="457200" rtl="0" algn="l">
              <a:lnSpc>
                <a:spcPct val="100000"/>
              </a:lnSpc>
              <a:spcBef>
                <a:spcPts val="0"/>
              </a:spcBef>
              <a:spcAft>
                <a:spcPts val="0"/>
              </a:spcAft>
              <a:buSzPts val="2350"/>
              <a:buFont typeface="Arial"/>
              <a:buChar char="●"/>
            </a:pPr>
            <a:r>
              <a:rPr lang="et-EE" sz="2350">
                <a:latin typeface="Montserrat"/>
                <a:ea typeface="Montserrat"/>
                <a:cs typeface="Montserrat"/>
                <a:sym typeface="Montserrat"/>
              </a:rPr>
              <a:t>Programmi rakendaja riiklikul tasandil on </a:t>
            </a:r>
            <a:r>
              <a:rPr b="1" lang="et-EE" sz="2350" u="sng">
                <a:solidFill>
                  <a:schemeClr val="dk1"/>
                </a:solidFill>
                <a:latin typeface="Montserrat"/>
                <a:ea typeface="Montserrat"/>
                <a:cs typeface="Montserrat"/>
                <a:sym typeface="Montserrat"/>
                <a:hlinkClick r:id="rId5">
                  <a:extLst>
                    <a:ext uri="{A12FA001-AC4F-418D-AE19-62706E023703}">
                      <ahyp:hlinkClr val="tx"/>
                    </a:ext>
                  </a:extLst>
                </a:hlinkClick>
              </a:rPr>
              <a:t>Riigi Tugiteenuste Keskus</a:t>
            </a:r>
            <a:r>
              <a:rPr lang="et-EE" sz="2350">
                <a:solidFill>
                  <a:schemeClr val="dk1"/>
                </a:solidFill>
                <a:latin typeface="Montserrat"/>
                <a:ea typeface="Montserrat"/>
                <a:cs typeface="Montserrat"/>
                <a:sym typeface="Montserrat"/>
              </a:rPr>
              <a:t> </a:t>
            </a:r>
            <a:r>
              <a:rPr lang="et-EE" sz="2350">
                <a:latin typeface="Montserrat"/>
                <a:ea typeface="Montserrat"/>
                <a:cs typeface="Montserrat"/>
                <a:sym typeface="Montserrat"/>
              </a:rPr>
              <a:t>(RTK).</a:t>
            </a:r>
            <a:endParaRPr sz="2350">
              <a:latin typeface="Montserrat"/>
              <a:ea typeface="Montserrat"/>
              <a:cs typeface="Montserrat"/>
              <a:sym typeface="Montserrat"/>
            </a:endParaRPr>
          </a:p>
          <a:p>
            <a:pPr indent="-377825" lvl="0" marL="457200" rtl="0" algn="l">
              <a:lnSpc>
                <a:spcPct val="100000"/>
              </a:lnSpc>
              <a:spcBef>
                <a:spcPts val="0"/>
              </a:spcBef>
              <a:spcAft>
                <a:spcPts val="0"/>
              </a:spcAft>
              <a:buSzPts val="2350"/>
              <a:buFont typeface="Arial"/>
              <a:buChar char="●"/>
            </a:pPr>
            <a:r>
              <a:rPr lang="et-EE" sz="2350">
                <a:latin typeface="Montserrat"/>
                <a:ea typeface="Montserrat"/>
                <a:cs typeface="Montserrat"/>
                <a:sym typeface="Montserrat"/>
              </a:rPr>
              <a:t>R</a:t>
            </a:r>
            <a:r>
              <a:rPr lang="et-EE" sz="2350">
                <a:solidFill>
                  <a:schemeClr val="dk1"/>
                </a:solidFill>
                <a:latin typeface="Montserrat"/>
                <a:ea typeface="Montserrat"/>
                <a:cs typeface="Montserrat"/>
                <a:sym typeface="Montserrat"/>
              </a:rPr>
              <a:t>akendajateks maakondades on maakondlikud arendusorganisatsioonid (</a:t>
            </a:r>
            <a:r>
              <a:rPr b="1" lang="et-EE" sz="2350">
                <a:solidFill>
                  <a:schemeClr val="dk1"/>
                </a:solidFill>
                <a:latin typeface="Montserrat"/>
                <a:ea typeface="Montserrat"/>
                <a:cs typeface="Montserrat"/>
                <a:sym typeface="Montserrat"/>
              </a:rPr>
              <a:t>MARO</a:t>
            </a:r>
            <a:r>
              <a:rPr lang="et-EE" sz="2350">
                <a:solidFill>
                  <a:schemeClr val="dk1"/>
                </a:solidFill>
                <a:latin typeface="Montserrat"/>
                <a:ea typeface="Montserrat"/>
                <a:cs typeface="Montserrat"/>
                <a:sym typeface="Montserrat"/>
              </a:rPr>
              <a:t>-d).</a:t>
            </a:r>
            <a:endParaRPr sz="2350">
              <a:latin typeface="Montserrat"/>
              <a:ea typeface="Montserrat"/>
              <a:cs typeface="Montserrat"/>
              <a:sym typeface="Montserrat"/>
            </a:endParaRPr>
          </a:p>
          <a:p>
            <a:pPr indent="-377825" lvl="0" marL="457200" rtl="0" algn="l">
              <a:lnSpc>
                <a:spcPct val="100000"/>
              </a:lnSpc>
              <a:spcBef>
                <a:spcPts val="0"/>
              </a:spcBef>
              <a:spcAft>
                <a:spcPts val="0"/>
              </a:spcAft>
              <a:buSzPts val="2350"/>
              <a:buFont typeface="Arial"/>
              <a:buChar char="●"/>
            </a:pPr>
            <a:r>
              <a:rPr lang="et-EE" sz="2350">
                <a:latin typeface="Montserrat"/>
                <a:ea typeface="Montserrat"/>
                <a:cs typeface="Montserrat"/>
                <a:sym typeface="Montserrat"/>
              </a:rPr>
              <a:t>Voorud on</a:t>
            </a:r>
            <a:r>
              <a:rPr lang="et-EE" sz="2350">
                <a:solidFill>
                  <a:schemeClr val="dk1"/>
                </a:solidFill>
                <a:latin typeface="Montserrat"/>
                <a:ea typeface="Montserrat"/>
                <a:cs typeface="Montserrat"/>
                <a:sym typeface="Montserrat"/>
              </a:rPr>
              <a:t> </a:t>
            </a:r>
            <a:r>
              <a:rPr b="1" lang="et-EE" sz="2350">
                <a:solidFill>
                  <a:schemeClr val="dk1"/>
                </a:solidFill>
                <a:latin typeface="Montserrat"/>
                <a:ea typeface="Montserrat"/>
                <a:cs typeface="Montserrat"/>
                <a:sym typeface="Montserrat"/>
              </a:rPr>
              <a:t>kaks </a:t>
            </a:r>
            <a:r>
              <a:rPr lang="et-EE" sz="2350">
                <a:solidFill>
                  <a:schemeClr val="dk1"/>
                </a:solidFill>
                <a:latin typeface="Montserrat"/>
                <a:ea typeface="Montserrat"/>
                <a:cs typeface="Montserrat"/>
                <a:sym typeface="Montserrat"/>
              </a:rPr>
              <a:t>korda aastas: </a:t>
            </a:r>
            <a:r>
              <a:rPr b="1" lang="et-EE" sz="2350">
                <a:latin typeface="Montserrat"/>
                <a:ea typeface="Montserrat"/>
                <a:cs typeface="Montserrat"/>
                <a:sym typeface="Montserrat"/>
              </a:rPr>
              <a:t>kevadel </a:t>
            </a:r>
            <a:r>
              <a:rPr lang="et-EE" sz="2350">
                <a:solidFill>
                  <a:schemeClr val="dk1"/>
                </a:solidFill>
                <a:latin typeface="Montserrat"/>
                <a:ea typeface="Montserrat"/>
                <a:cs typeface="Montserrat"/>
                <a:sym typeface="Montserrat"/>
              </a:rPr>
              <a:t>ja </a:t>
            </a:r>
            <a:r>
              <a:rPr b="1" lang="et-EE" sz="2350">
                <a:latin typeface="Montserrat"/>
                <a:ea typeface="Montserrat"/>
                <a:cs typeface="Montserrat"/>
                <a:sym typeface="Montserrat"/>
              </a:rPr>
              <a:t>sügisel.</a:t>
            </a:r>
            <a:endParaRPr sz="2350">
              <a:latin typeface="Montserrat"/>
              <a:ea typeface="Montserrat"/>
              <a:cs typeface="Montserrat"/>
              <a:sym typeface="Montserrat"/>
            </a:endParaRPr>
          </a:p>
          <a:p>
            <a:pPr indent="-377825" lvl="0" marL="457200" rtl="0" algn="l">
              <a:lnSpc>
                <a:spcPct val="100000"/>
              </a:lnSpc>
              <a:spcBef>
                <a:spcPts val="0"/>
              </a:spcBef>
              <a:spcAft>
                <a:spcPts val="0"/>
              </a:spcAft>
              <a:buSzPts val="2350"/>
              <a:buFont typeface="Arial"/>
              <a:buChar char="●"/>
            </a:pPr>
            <a:r>
              <a:rPr lang="et-EE" sz="2350">
                <a:solidFill>
                  <a:schemeClr val="dk1"/>
                </a:solidFill>
                <a:latin typeface="Montserrat"/>
                <a:ea typeface="Montserrat"/>
                <a:cs typeface="Montserrat"/>
                <a:sym typeface="Montserrat"/>
              </a:rPr>
              <a:t>2026. aasta sügis</a:t>
            </a:r>
            <a:r>
              <a:rPr lang="et-EE" sz="2350">
                <a:latin typeface="Montserrat"/>
                <a:ea typeface="Montserrat"/>
                <a:cs typeface="Montserrat"/>
                <a:sym typeface="Montserrat"/>
              </a:rPr>
              <a:t>vooru </a:t>
            </a:r>
            <a:r>
              <a:rPr lang="et-EE" sz="2350">
                <a:solidFill>
                  <a:schemeClr val="dk1"/>
                </a:solidFill>
                <a:latin typeface="Montserrat"/>
                <a:ea typeface="Montserrat"/>
                <a:cs typeface="Montserrat"/>
                <a:sym typeface="Montserrat"/>
              </a:rPr>
              <a:t>taotluste esitami</a:t>
            </a:r>
            <a:r>
              <a:rPr lang="et-EE" sz="2350">
                <a:latin typeface="Montserrat"/>
                <a:ea typeface="Montserrat"/>
                <a:cs typeface="Montserrat"/>
                <a:sym typeface="Montserrat"/>
              </a:rPr>
              <a:t>ne toimub </a:t>
            </a:r>
            <a:r>
              <a:rPr b="1" lang="et-EE" sz="2350">
                <a:solidFill>
                  <a:srgbClr val="C00000"/>
                </a:solidFill>
                <a:latin typeface="Montserrat"/>
                <a:ea typeface="Montserrat"/>
                <a:cs typeface="Montserrat"/>
                <a:sym typeface="Montserrat"/>
              </a:rPr>
              <a:t>01.09</a:t>
            </a:r>
            <a:r>
              <a:rPr lang="et-EE" sz="2350">
                <a:latin typeface="Montserrat"/>
                <a:ea typeface="Montserrat"/>
                <a:cs typeface="Montserrat"/>
                <a:sym typeface="Montserrat"/>
              </a:rPr>
              <a:t> kuni</a:t>
            </a:r>
            <a:r>
              <a:rPr lang="et-EE" sz="2350">
                <a:solidFill>
                  <a:schemeClr val="dk1"/>
                </a:solidFill>
                <a:latin typeface="Montserrat"/>
                <a:ea typeface="Montserrat"/>
                <a:cs typeface="Montserrat"/>
                <a:sym typeface="Montserrat"/>
              </a:rPr>
              <a:t> </a:t>
            </a:r>
            <a:r>
              <a:rPr b="1" lang="et-EE" sz="2350">
                <a:solidFill>
                  <a:srgbClr val="C00000"/>
                </a:solidFill>
                <a:latin typeface="Montserrat"/>
                <a:ea typeface="Montserrat"/>
                <a:cs typeface="Montserrat"/>
                <a:sym typeface="Montserrat"/>
              </a:rPr>
              <a:t>01.10 kell 16.30</a:t>
            </a:r>
            <a:r>
              <a:rPr lang="et-EE" sz="2350">
                <a:latin typeface="Montserrat"/>
                <a:ea typeface="Montserrat"/>
                <a:cs typeface="Montserrat"/>
                <a:sym typeface="Montserrat"/>
              </a:rPr>
              <a:t>.</a:t>
            </a:r>
            <a:endParaRPr sz="2350">
              <a:latin typeface="Montserrat"/>
              <a:ea typeface="Montserrat"/>
              <a:cs typeface="Montserrat"/>
              <a:sym typeface="Montserrat"/>
            </a:endParaRPr>
          </a:p>
          <a:p>
            <a:pPr indent="-377825" lvl="0" marL="457200" rtl="0" algn="l">
              <a:lnSpc>
                <a:spcPct val="100000"/>
              </a:lnSpc>
              <a:spcBef>
                <a:spcPts val="0"/>
              </a:spcBef>
              <a:spcAft>
                <a:spcPts val="0"/>
              </a:spcAft>
              <a:buSzPts val="2350"/>
              <a:buFont typeface="Arial"/>
              <a:buChar char="●"/>
            </a:pPr>
            <a:r>
              <a:rPr lang="et-EE" sz="2350">
                <a:latin typeface="Montserrat"/>
                <a:ea typeface="Montserrat"/>
                <a:cs typeface="Montserrat"/>
                <a:sym typeface="Montserrat"/>
              </a:rPr>
              <a:t>Taotluste ja aruannete </a:t>
            </a:r>
            <a:r>
              <a:rPr b="1" lang="et-EE" sz="2350">
                <a:latin typeface="Montserrat"/>
                <a:ea typeface="Montserrat"/>
                <a:cs typeface="Montserrat"/>
                <a:sym typeface="Montserrat"/>
              </a:rPr>
              <a:t>esitamine </a:t>
            </a:r>
            <a:r>
              <a:rPr lang="et-EE" sz="2350">
                <a:latin typeface="Montserrat"/>
                <a:ea typeface="Montserrat"/>
                <a:cs typeface="Montserrat"/>
                <a:sym typeface="Montserrat"/>
              </a:rPr>
              <a:t>toimub </a:t>
            </a:r>
            <a:r>
              <a:rPr b="1" lang="et-EE" sz="2350">
                <a:latin typeface="Montserrat"/>
                <a:ea typeface="Montserrat"/>
                <a:cs typeface="Montserrat"/>
                <a:sym typeface="Montserrat"/>
              </a:rPr>
              <a:t>ainult veebis </a:t>
            </a:r>
            <a:r>
              <a:rPr lang="et-EE" sz="2350" u="sng">
                <a:solidFill>
                  <a:schemeClr val="dk1"/>
                </a:solidFill>
                <a:latin typeface="Montserrat"/>
                <a:ea typeface="Montserrat"/>
                <a:cs typeface="Montserrat"/>
                <a:sym typeface="Montserrat"/>
                <a:hlinkClick r:id="rId6">
                  <a:extLst>
                    <a:ext uri="{A12FA001-AC4F-418D-AE19-62706E023703}">
                      <ahyp:hlinkClr val="tx"/>
                    </a:ext>
                  </a:extLst>
                </a:hlinkClick>
              </a:rPr>
              <a:t>e-toetuse keskkonnas</a:t>
            </a:r>
            <a:r>
              <a:rPr lang="et-EE" sz="2350">
                <a:latin typeface="Montserrat"/>
                <a:ea typeface="Montserrat"/>
                <a:cs typeface="Montserrat"/>
                <a:sym typeface="Montserrat"/>
              </a:rPr>
              <a:t>.</a:t>
            </a:r>
            <a:endParaRPr sz="235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46">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
                                            <p:txEl>
                                              <p:pRg end="4" st="4"/>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
                                            <p:txEl>
                                              <p:pRg end="5" st="5"/>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6">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
        <p:nvSpPr>
          <p:cNvPr id="51" name="Google Shape;51;g2082a129aab_0_39"/>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g2082a129aab_0_39"/>
          <p:cNvSpPr txBox="1"/>
          <p:nvPr>
            <p:ph idx="1" type="body"/>
          </p:nvPr>
        </p:nvSpPr>
        <p:spPr>
          <a:xfrm>
            <a:off x="592275" y="258793"/>
            <a:ext cx="7923000" cy="634041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750"/>
              </a:spcBef>
              <a:spcAft>
                <a:spcPts val="0"/>
              </a:spcAft>
              <a:buSzPts val="1800"/>
              <a:buNone/>
            </a:pPr>
            <a:r>
              <a:rPr b="1" lang="et-EE" sz="2000">
                <a:latin typeface="Montserrat"/>
                <a:ea typeface="Montserrat"/>
                <a:cs typeface="Montserrat"/>
                <a:sym typeface="Montserrat"/>
              </a:rPr>
              <a:t>Maakondlikud nõustajad/menetlejad</a:t>
            </a:r>
            <a:r>
              <a:rPr lang="et-EE" sz="2000">
                <a:latin typeface="Montserrat"/>
                <a:ea typeface="Montserrat"/>
                <a:cs typeface="Montserrat"/>
                <a:sym typeface="Montserrat"/>
              </a:rPr>
              <a:t>:</a:t>
            </a:r>
            <a:br>
              <a:rPr lang="et-EE" sz="2000">
                <a:latin typeface="Montserrat"/>
                <a:ea typeface="Montserrat"/>
                <a:cs typeface="Montserrat"/>
                <a:sym typeface="Montserrat"/>
              </a:rPr>
            </a:br>
            <a:br>
              <a:rPr lang="et-EE" sz="2000">
                <a:latin typeface="Montserrat"/>
                <a:ea typeface="Montserrat"/>
                <a:cs typeface="Montserrat"/>
                <a:sym typeface="Montserrat"/>
              </a:rPr>
            </a:br>
            <a:r>
              <a:rPr b="1" lang="et-EE" sz="2000" u="sng">
                <a:solidFill>
                  <a:schemeClr val="dk1"/>
                </a:solidFill>
                <a:latin typeface="Montserrat"/>
                <a:ea typeface="Montserrat"/>
                <a:cs typeface="Montserrat"/>
                <a:sym typeface="Montserrat"/>
                <a:hlinkClick r:id="rId3">
                  <a:extLst>
                    <a:ext uri="{A12FA001-AC4F-418D-AE19-62706E023703}">
                      <ahyp:hlinkClr val="tx"/>
                    </a:ext>
                  </a:extLst>
                </a:hlinkClick>
              </a:rPr>
              <a:t>Harjumaa</a:t>
            </a:r>
            <a:r>
              <a:rPr lang="et-EE" sz="2000" u="sng">
                <a:solidFill>
                  <a:schemeClr val="dk1"/>
                </a:solidFill>
                <a:latin typeface="Montserrat"/>
                <a:ea typeface="Montserrat"/>
                <a:cs typeface="Montserrat"/>
                <a:sym typeface="Montserrat"/>
                <a:hlinkClick r:id="rId4">
                  <a:extLst>
                    <a:ext uri="{A12FA001-AC4F-418D-AE19-62706E023703}">
                      <ahyp:hlinkClr val="tx"/>
                    </a:ext>
                  </a:extLst>
                </a:hlinkClick>
              </a:rPr>
              <a:t> Omavalitsuste Liit</a:t>
            </a:r>
            <a:r>
              <a:rPr lang="et-EE" sz="2000">
                <a:solidFill>
                  <a:schemeClr val="dk1"/>
                </a:solidFill>
                <a:latin typeface="Montserrat"/>
                <a:ea typeface="Montserrat"/>
                <a:cs typeface="Montserrat"/>
                <a:sym typeface="Montserrat"/>
              </a:rPr>
              <a:t>, Maret Välja</a:t>
            </a:r>
            <a:endParaRPr sz="2000">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b="1" lang="et-EE" sz="2000" u="sng">
                <a:solidFill>
                  <a:schemeClr val="dk1"/>
                </a:solidFill>
                <a:latin typeface="Montserrat"/>
                <a:ea typeface="Montserrat"/>
                <a:cs typeface="Montserrat"/>
                <a:sym typeface="Montserrat"/>
                <a:hlinkClick r:id="rId5">
                  <a:extLst>
                    <a:ext uri="{A12FA001-AC4F-418D-AE19-62706E023703}">
                      <ahyp:hlinkClr val="tx"/>
                    </a:ext>
                  </a:extLst>
                </a:hlinkClick>
              </a:rPr>
              <a:t>Hiiumaa</a:t>
            </a:r>
            <a:r>
              <a:rPr lang="et-EE" sz="2000" u="sng">
                <a:solidFill>
                  <a:schemeClr val="dk1"/>
                </a:solidFill>
                <a:latin typeface="Montserrat"/>
                <a:ea typeface="Montserrat"/>
                <a:cs typeface="Montserrat"/>
                <a:sym typeface="Montserrat"/>
                <a:hlinkClick r:id="rId6">
                  <a:extLst>
                    <a:ext uri="{A12FA001-AC4F-418D-AE19-62706E023703}">
                      <ahyp:hlinkClr val="tx"/>
                    </a:ext>
                  </a:extLst>
                </a:hlinkClick>
              </a:rPr>
              <a:t> Arenduskeskus</a:t>
            </a:r>
            <a:r>
              <a:rPr lang="et-EE" sz="2000">
                <a:solidFill>
                  <a:schemeClr val="dk1"/>
                </a:solidFill>
                <a:latin typeface="Montserrat"/>
                <a:ea typeface="Montserrat"/>
                <a:cs typeface="Montserrat"/>
                <a:sym typeface="Montserrat"/>
              </a:rPr>
              <a:t>, Kaja Sõrmus</a:t>
            </a:r>
            <a:endParaRPr sz="2000">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b="1" lang="et-EE" sz="2000" u="sng">
                <a:solidFill>
                  <a:schemeClr val="dk1"/>
                </a:solidFill>
                <a:latin typeface="Montserrat"/>
                <a:ea typeface="Montserrat"/>
                <a:cs typeface="Montserrat"/>
                <a:sym typeface="Montserrat"/>
                <a:hlinkClick r:id="rId7">
                  <a:extLst>
                    <a:ext uri="{A12FA001-AC4F-418D-AE19-62706E023703}">
                      <ahyp:hlinkClr val="tx"/>
                    </a:ext>
                  </a:extLst>
                </a:hlinkClick>
              </a:rPr>
              <a:t>Ida-Virumaa</a:t>
            </a:r>
            <a:r>
              <a:rPr lang="et-EE" sz="2000" u="sng">
                <a:solidFill>
                  <a:schemeClr val="dk1"/>
                </a:solidFill>
                <a:latin typeface="Montserrat"/>
                <a:ea typeface="Montserrat"/>
                <a:cs typeface="Montserrat"/>
                <a:sym typeface="Montserrat"/>
                <a:hlinkClick r:id="rId8">
                  <a:extLst>
                    <a:ext uri="{A12FA001-AC4F-418D-AE19-62706E023703}">
                      <ahyp:hlinkClr val="tx"/>
                    </a:ext>
                  </a:extLst>
                </a:hlinkClick>
              </a:rPr>
              <a:t> Omavalitsuste Liit</a:t>
            </a:r>
            <a:r>
              <a:rPr lang="et-EE" sz="2000">
                <a:solidFill>
                  <a:schemeClr val="dk1"/>
                </a:solidFill>
                <a:latin typeface="Montserrat"/>
                <a:ea typeface="Montserrat"/>
                <a:cs typeface="Montserrat"/>
                <a:sym typeface="Montserrat"/>
              </a:rPr>
              <a:t>, Alfred Alt</a:t>
            </a:r>
            <a:endParaRPr>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lang="et-EE" u="sng">
                <a:solidFill>
                  <a:schemeClr val="dk1"/>
                </a:solidFill>
                <a:latin typeface="Montserrat"/>
                <a:ea typeface="Montserrat"/>
                <a:cs typeface="Montserrat"/>
                <a:sym typeface="Montserrat"/>
                <a:hlinkClick r:id="rId9">
                  <a:extLst>
                    <a:ext uri="{A12FA001-AC4F-418D-AE19-62706E023703}">
                      <ahyp:hlinkClr val="tx"/>
                    </a:ext>
                  </a:extLst>
                </a:hlinkClick>
              </a:rPr>
              <a:t>SA </a:t>
            </a:r>
            <a:r>
              <a:rPr b="1" lang="et-EE" u="sng">
                <a:solidFill>
                  <a:schemeClr val="dk1"/>
                </a:solidFill>
                <a:latin typeface="Montserrat"/>
                <a:ea typeface="Montserrat"/>
                <a:cs typeface="Montserrat"/>
                <a:sym typeface="Montserrat"/>
                <a:hlinkClick r:id="rId10">
                  <a:extLst>
                    <a:ext uri="{A12FA001-AC4F-418D-AE19-62706E023703}">
                      <ahyp:hlinkClr val="tx"/>
                    </a:ext>
                  </a:extLst>
                </a:hlinkClick>
              </a:rPr>
              <a:t>Järvamaa</a:t>
            </a:r>
            <a:r>
              <a:rPr lang="et-EE">
                <a:solidFill>
                  <a:schemeClr val="dk1"/>
                </a:solidFill>
                <a:latin typeface="Montserrat"/>
                <a:ea typeface="Montserrat"/>
                <a:cs typeface="Montserrat"/>
                <a:sym typeface="Montserrat"/>
              </a:rPr>
              <a:t>, Maile Kesküla</a:t>
            </a:r>
            <a:endParaRPr sz="2000">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b="1" lang="et-EE" sz="2000" u="sng">
                <a:solidFill>
                  <a:schemeClr val="dk1"/>
                </a:solidFill>
                <a:latin typeface="Montserrat"/>
                <a:ea typeface="Montserrat"/>
                <a:cs typeface="Montserrat"/>
                <a:sym typeface="Montserrat"/>
                <a:hlinkClick r:id="rId11">
                  <a:extLst>
                    <a:ext uri="{A12FA001-AC4F-418D-AE19-62706E023703}">
                      <ahyp:hlinkClr val="tx"/>
                    </a:ext>
                  </a:extLst>
                </a:hlinkClick>
              </a:rPr>
              <a:t>Jõgevamaa</a:t>
            </a:r>
            <a:r>
              <a:rPr lang="et-EE" sz="2000" u="sng">
                <a:solidFill>
                  <a:schemeClr val="dk1"/>
                </a:solidFill>
                <a:latin typeface="Montserrat"/>
                <a:ea typeface="Montserrat"/>
                <a:cs typeface="Montserrat"/>
                <a:sym typeface="Montserrat"/>
                <a:hlinkClick r:id="rId12">
                  <a:extLst>
                    <a:ext uri="{A12FA001-AC4F-418D-AE19-62706E023703}">
                      <ahyp:hlinkClr val="tx"/>
                    </a:ext>
                  </a:extLst>
                </a:hlinkClick>
              </a:rPr>
              <a:t> Arendus- ja Ettevõtluskeskus, </a:t>
            </a:r>
            <a:r>
              <a:rPr lang="et-EE" sz="2000">
                <a:solidFill>
                  <a:schemeClr val="dk1"/>
                </a:solidFill>
                <a:latin typeface="Montserrat"/>
                <a:ea typeface="Montserrat"/>
                <a:cs typeface="Montserrat"/>
                <a:sym typeface="Montserrat"/>
              </a:rPr>
              <a:t>Kersti Kurvits</a:t>
            </a:r>
            <a:endParaRPr sz="2000">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lang="et-EE" sz="2000" u="sng">
                <a:solidFill>
                  <a:schemeClr val="dk1"/>
                </a:solidFill>
                <a:latin typeface="Montserrat"/>
                <a:ea typeface="Montserrat"/>
                <a:cs typeface="Montserrat"/>
                <a:sym typeface="Montserrat"/>
                <a:hlinkClick r:id="rId13">
                  <a:extLst>
                    <a:ext uri="{A12FA001-AC4F-418D-AE19-62706E023703}">
                      <ahyp:hlinkClr val="tx"/>
                    </a:ext>
                  </a:extLst>
                </a:hlinkClick>
              </a:rPr>
              <a:t>SA </a:t>
            </a:r>
            <a:r>
              <a:rPr b="1" lang="et-EE" sz="2000" u="sng">
                <a:solidFill>
                  <a:schemeClr val="dk1"/>
                </a:solidFill>
                <a:latin typeface="Montserrat"/>
                <a:ea typeface="Montserrat"/>
                <a:cs typeface="Montserrat"/>
                <a:sym typeface="Montserrat"/>
                <a:hlinkClick r:id="rId14">
                  <a:extLst>
                    <a:ext uri="{A12FA001-AC4F-418D-AE19-62706E023703}">
                      <ahyp:hlinkClr val="tx"/>
                    </a:ext>
                  </a:extLst>
                </a:hlinkClick>
              </a:rPr>
              <a:t>Läänemaa</a:t>
            </a:r>
            <a:r>
              <a:rPr lang="et-EE" sz="2000">
                <a:solidFill>
                  <a:schemeClr val="dk1"/>
                </a:solidFill>
                <a:latin typeface="Montserrat"/>
                <a:ea typeface="Montserrat"/>
                <a:cs typeface="Montserrat"/>
                <a:sym typeface="Montserrat"/>
              </a:rPr>
              <a:t>, Maarja Läänesaar</a:t>
            </a:r>
            <a:endParaRPr sz="2000">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b="1" lang="et-EE" sz="2000" u="sng">
                <a:solidFill>
                  <a:schemeClr val="dk1"/>
                </a:solidFill>
                <a:latin typeface="Montserrat"/>
                <a:ea typeface="Montserrat"/>
                <a:cs typeface="Montserrat"/>
                <a:sym typeface="Montserrat"/>
                <a:hlinkClick r:id="rId15">
                  <a:extLst>
                    <a:ext uri="{A12FA001-AC4F-418D-AE19-62706E023703}">
                      <ahyp:hlinkClr val="tx"/>
                    </a:ext>
                  </a:extLst>
                </a:hlinkClick>
              </a:rPr>
              <a:t>Lääne-Viru</a:t>
            </a:r>
            <a:r>
              <a:rPr lang="et-EE" sz="2000" u="sng">
                <a:solidFill>
                  <a:schemeClr val="dk1"/>
                </a:solidFill>
                <a:latin typeface="Montserrat"/>
                <a:ea typeface="Montserrat"/>
                <a:cs typeface="Montserrat"/>
                <a:sym typeface="Montserrat"/>
                <a:hlinkClick r:id="rId16">
                  <a:extLst>
                    <a:ext uri="{A12FA001-AC4F-418D-AE19-62706E023703}">
                      <ahyp:hlinkClr val="tx"/>
                    </a:ext>
                  </a:extLst>
                </a:hlinkClick>
              </a:rPr>
              <a:t> Omavalitsuste Liit</a:t>
            </a:r>
            <a:r>
              <a:rPr lang="et-EE" sz="2000">
                <a:solidFill>
                  <a:schemeClr val="dk1"/>
                </a:solidFill>
                <a:latin typeface="Montserrat"/>
                <a:ea typeface="Montserrat"/>
                <a:cs typeface="Montserrat"/>
                <a:sym typeface="Montserrat"/>
              </a:rPr>
              <a:t>, </a:t>
            </a:r>
            <a:r>
              <a:rPr lang="et-EE">
                <a:solidFill>
                  <a:schemeClr val="dk1"/>
                </a:solidFill>
                <a:latin typeface="Montserrat"/>
                <a:ea typeface="Montserrat"/>
                <a:cs typeface="Montserrat"/>
                <a:sym typeface="Montserrat"/>
              </a:rPr>
              <a:t>Liisa Lotta Mumm</a:t>
            </a:r>
            <a:endParaRPr>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Clr>
                <a:schemeClr val="dk1"/>
              </a:buClr>
              <a:buSzPts val="1100"/>
              <a:buFont typeface="Arial"/>
              <a:buNone/>
            </a:pPr>
            <a:r>
              <a:rPr b="1" lang="et-EE" u="sng">
                <a:solidFill>
                  <a:schemeClr val="dk1"/>
                </a:solidFill>
                <a:latin typeface="Montserrat"/>
                <a:ea typeface="Montserrat"/>
                <a:cs typeface="Montserrat"/>
                <a:sym typeface="Montserrat"/>
                <a:hlinkClick r:id="rId17">
                  <a:extLst>
                    <a:ext uri="{A12FA001-AC4F-418D-AE19-62706E023703}">
                      <ahyp:hlinkClr val="tx"/>
                    </a:ext>
                  </a:extLst>
                </a:hlinkClick>
              </a:rPr>
              <a:t>Pärnumaa</a:t>
            </a:r>
            <a:r>
              <a:rPr lang="et-EE" u="sng">
                <a:solidFill>
                  <a:schemeClr val="dk1"/>
                </a:solidFill>
                <a:latin typeface="Montserrat"/>
                <a:ea typeface="Montserrat"/>
                <a:cs typeface="Montserrat"/>
                <a:sym typeface="Montserrat"/>
                <a:hlinkClick r:id="rId18">
                  <a:extLst>
                    <a:ext uri="{A12FA001-AC4F-418D-AE19-62706E023703}">
                      <ahyp:hlinkClr val="tx"/>
                    </a:ext>
                  </a:extLst>
                </a:hlinkClick>
              </a:rPr>
              <a:t> Omavalitsuste Liit</a:t>
            </a:r>
            <a:r>
              <a:rPr lang="et-EE">
                <a:solidFill>
                  <a:schemeClr val="dk1"/>
                </a:solidFill>
                <a:latin typeface="Montserrat"/>
                <a:ea typeface="Montserrat"/>
                <a:cs typeface="Montserrat"/>
                <a:sym typeface="Montserrat"/>
              </a:rPr>
              <a:t>, Mairi Lilleleht</a:t>
            </a:r>
            <a:endParaRPr>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b="1" lang="et-EE" sz="2000" u="sng">
                <a:solidFill>
                  <a:schemeClr val="dk1"/>
                </a:solidFill>
                <a:latin typeface="Montserrat"/>
                <a:ea typeface="Montserrat"/>
                <a:cs typeface="Montserrat"/>
                <a:sym typeface="Montserrat"/>
                <a:hlinkClick r:id="rId19">
                  <a:extLst>
                    <a:ext uri="{A12FA001-AC4F-418D-AE19-62706E023703}">
                      <ahyp:hlinkClr val="tx"/>
                    </a:ext>
                  </a:extLst>
                </a:hlinkClick>
              </a:rPr>
              <a:t>Põlvamaa</a:t>
            </a:r>
            <a:r>
              <a:rPr lang="et-EE" sz="2000" u="sng">
                <a:solidFill>
                  <a:schemeClr val="dk1"/>
                </a:solidFill>
                <a:latin typeface="Montserrat"/>
                <a:ea typeface="Montserrat"/>
                <a:cs typeface="Montserrat"/>
                <a:sym typeface="Montserrat"/>
                <a:hlinkClick r:id="rId20">
                  <a:extLst>
                    <a:ext uri="{A12FA001-AC4F-418D-AE19-62706E023703}">
                      <ahyp:hlinkClr val="tx"/>
                    </a:ext>
                  </a:extLst>
                </a:hlinkClick>
              </a:rPr>
              <a:t> Omavalitsuste Liit</a:t>
            </a:r>
            <a:r>
              <a:rPr lang="et-EE" sz="2000">
                <a:solidFill>
                  <a:schemeClr val="dk1"/>
                </a:solidFill>
                <a:latin typeface="Montserrat"/>
                <a:ea typeface="Montserrat"/>
                <a:cs typeface="Montserrat"/>
                <a:sym typeface="Montserrat"/>
              </a:rPr>
              <a:t>, Eve Neemsalu</a:t>
            </a:r>
            <a:endParaRPr sz="2000">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b="1" lang="et-EE" sz="2000" u="sng">
                <a:solidFill>
                  <a:schemeClr val="dk1"/>
                </a:solidFill>
                <a:latin typeface="Montserrat"/>
                <a:ea typeface="Montserrat"/>
                <a:cs typeface="Montserrat"/>
                <a:sym typeface="Montserrat"/>
                <a:hlinkClick r:id="rId21">
                  <a:extLst>
                    <a:ext uri="{A12FA001-AC4F-418D-AE19-62706E023703}">
                      <ahyp:hlinkClr val="tx"/>
                    </a:ext>
                  </a:extLst>
                </a:hlinkClick>
              </a:rPr>
              <a:t>Raplamaa</a:t>
            </a:r>
            <a:r>
              <a:rPr lang="et-EE" sz="2000" u="sng">
                <a:solidFill>
                  <a:schemeClr val="dk1"/>
                </a:solidFill>
                <a:latin typeface="Montserrat"/>
                <a:ea typeface="Montserrat"/>
                <a:cs typeface="Montserrat"/>
                <a:sym typeface="Montserrat"/>
                <a:hlinkClick r:id="rId22">
                  <a:extLst>
                    <a:ext uri="{A12FA001-AC4F-418D-AE19-62706E023703}">
                      <ahyp:hlinkClr val="tx"/>
                    </a:ext>
                  </a:extLst>
                </a:hlinkClick>
              </a:rPr>
              <a:t> Arendus- ja Ettevõtluskeskus</a:t>
            </a:r>
            <a:r>
              <a:rPr lang="et-EE" sz="2000">
                <a:solidFill>
                  <a:schemeClr val="dk1"/>
                </a:solidFill>
                <a:latin typeface="Montserrat"/>
                <a:ea typeface="Montserrat"/>
                <a:cs typeface="Montserrat"/>
                <a:sym typeface="Montserrat"/>
              </a:rPr>
              <a:t>, </a:t>
            </a:r>
            <a:r>
              <a:rPr lang="et-EE">
                <a:solidFill>
                  <a:schemeClr val="dk1"/>
                </a:solidFill>
                <a:latin typeface="Montserrat"/>
                <a:ea typeface="Montserrat"/>
                <a:cs typeface="Montserrat"/>
                <a:sym typeface="Montserrat"/>
              </a:rPr>
              <a:t>Age Tekku</a:t>
            </a:r>
            <a:endParaRPr sz="2000">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b="1" lang="et-EE" sz="2000" u="sng">
                <a:solidFill>
                  <a:schemeClr val="dk1"/>
                </a:solidFill>
                <a:latin typeface="Montserrat"/>
                <a:ea typeface="Montserrat"/>
                <a:cs typeface="Montserrat"/>
                <a:sym typeface="Montserrat"/>
                <a:hlinkClick r:id="rId23">
                  <a:extLst>
                    <a:ext uri="{A12FA001-AC4F-418D-AE19-62706E023703}">
                      <ahyp:hlinkClr val="tx"/>
                    </a:ext>
                  </a:extLst>
                </a:hlinkClick>
              </a:rPr>
              <a:t>SA Saare Arenduskeskus</a:t>
            </a:r>
            <a:r>
              <a:rPr lang="et-EE" sz="2000">
                <a:solidFill>
                  <a:schemeClr val="dk1"/>
                </a:solidFill>
                <a:latin typeface="Montserrat"/>
                <a:ea typeface="Montserrat"/>
                <a:cs typeface="Montserrat"/>
                <a:sym typeface="Montserrat"/>
              </a:rPr>
              <a:t>, Hanna </a:t>
            </a:r>
            <a:r>
              <a:rPr lang="et-EE">
                <a:solidFill>
                  <a:schemeClr val="dk1"/>
                </a:solidFill>
                <a:latin typeface="Montserrat"/>
                <a:ea typeface="Montserrat"/>
                <a:cs typeface="Montserrat"/>
                <a:sym typeface="Montserrat"/>
              </a:rPr>
              <a:t>Saar </a:t>
            </a:r>
            <a:endParaRPr sz="2000">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b="1" lang="et-EE" sz="2000" u="sng">
                <a:solidFill>
                  <a:schemeClr val="dk1"/>
                </a:solidFill>
                <a:latin typeface="Montserrat"/>
                <a:ea typeface="Montserrat"/>
                <a:cs typeface="Montserrat"/>
                <a:sym typeface="Montserrat"/>
                <a:hlinkClick r:id="rId24">
                  <a:extLst>
                    <a:ext uri="{A12FA001-AC4F-418D-AE19-62706E023703}">
                      <ahyp:hlinkClr val="tx"/>
                    </a:ext>
                  </a:extLst>
                </a:hlinkClick>
              </a:rPr>
              <a:t>Tartumaa</a:t>
            </a:r>
            <a:r>
              <a:rPr lang="et-EE" sz="2000" u="sng">
                <a:solidFill>
                  <a:schemeClr val="dk1"/>
                </a:solidFill>
                <a:latin typeface="Montserrat"/>
                <a:ea typeface="Montserrat"/>
                <a:cs typeface="Montserrat"/>
                <a:sym typeface="Montserrat"/>
                <a:hlinkClick r:id="rId25">
                  <a:extLst>
                    <a:ext uri="{A12FA001-AC4F-418D-AE19-62706E023703}">
                      <ahyp:hlinkClr val="tx"/>
                    </a:ext>
                  </a:extLst>
                </a:hlinkClick>
              </a:rPr>
              <a:t> Omavalitsuste Liit</a:t>
            </a:r>
            <a:r>
              <a:rPr lang="et-EE" sz="2000">
                <a:solidFill>
                  <a:schemeClr val="dk1"/>
                </a:solidFill>
                <a:latin typeface="Montserrat"/>
                <a:ea typeface="Montserrat"/>
                <a:cs typeface="Montserrat"/>
                <a:sym typeface="Montserrat"/>
              </a:rPr>
              <a:t>, Heili Uuk</a:t>
            </a:r>
            <a:endParaRPr sz="2000">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b="1" lang="et-EE" sz="2000" u="sng">
                <a:solidFill>
                  <a:schemeClr val="dk1"/>
                </a:solidFill>
                <a:latin typeface="Montserrat"/>
                <a:ea typeface="Montserrat"/>
                <a:cs typeface="Montserrat"/>
                <a:sym typeface="Montserrat"/>
                <a:hlinkClick r:id="rId26">
                  <a:extLst>
                    <a:ext uri="{A12FA001-AC4F-418D-AE19-62706E023703}">
                      <ahyp:hlinkClr val="tx"/>
                    </a:ext>
                  </a:extLst>
                </a:hlinkClick>
              </a:rPr>
              <a:t>Valgamaa</a:t>
            </a:r>
            <a:r>
              <a:rPr lang="et-EE" sz="2000" u="sng">
                <a:solidFill>
                  <a:schemeClr val="dk1"/>
                </a:solidFill>
                <a:latin typeface="Montserrat"/>
                <a:ea typeface="Montserrat"/>
                <a:cs typeface="Montserrat"/>
                <a:sym typeface="Montserrat"/>
                <a:hlinkClick r:id="rId27">
                  <a:extLst>
                    <a:ext uri="{A12FA001-AC4F-418D-AE19-62706E023703}">
                      <ahyp:hlinkClr val="tx"/>
                    </a:ext>
                  </a:extLst>
                </a:hlinkClick>
              </a:rPr>
              <a:t> Arenguagentuur</a:t>
            </a:r>
            <a:r>
              <a:rPr lang="et-EE" sz="2000">
                <a:solidFill>
                  <a:schemeClr val="dk1"/>
                </a:solidFill>
                <a:latin typeface="Montserrat"/>
                <a:ea typeface="Montserrat"/>
                <a:cs typeface="Montserrat"/>
                <a:sym typeface="Montserrat"/>
              </a:rPr>
              <a:t>, Aet Arula-Piir</a:t>
            </a:r>
            <a:endParaRPr sz="2000">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b="1" lang="et-EE" sz="2000" u="sng">
                <a:solidFill>
                  <a:schemeClr val="dk1"/>
                </a:solidFill>
                <a:latin typeface="Montserrat"/>
                <a:ea typeface="Montserrat"/>
                <a:cs typeface="Montserrat"/>
                <a:sym typeface="Montserrat"/>
                <a:hlinkClick r:id="rId28">
                  <a:extLst>
                    <a:ext uri="{A12FA001-AC4F-418D-AE19-62706E023703}">
                      <ahyp:hlinkClr val="tx"/>
                    </a:ext>
                  </a:extLst>
                </a:hlinkClick>
              </a:rPr>
              <a:t>Viljandimaa</a:t>
            </a:r>
            <a:r>
              <a:rPr lang="et-EE" sz="2000" u="sng">
                <a:solidFill>
                  <a:schemeClr val="dk1"/>
                </a:solidFill>
                <a:latin typeface="Montserrat"/>
                <a:ea typeface="Montserrat"/>
                <a:cs typeface="Montserrat"/>
                <a:sym typeface="Montserrat"/>
                <a:hlinkClick r:id="rId29">
                  <a:extLst>
                    <a:ext uri="{A12FA001-AC4F-418D-AE19-62706E023703}">
                      <ahyp:hlinkClr val="tx"/>
                    </a:ext>
                  </a:extLst>
                </a:hlinkClick>
              </a:rPr>
              <a:t> Omavalitsuste Liit</a:t>
            </a:r>
            <a:r>
              <a:rPr lang="et-EE" sz="2000">
                <a:solidFill>
                  <a:schemeClr val="dk1"/>
                </a:solidFill>
                <a:latin typeface="Montserrat"/>
                <a:ea typeface="Montserrat"/>
                <a:cs typeface="Montserrat"/>
                <a:sym typeface="Montserrat"/>
              </a:rPr>
              <a:t>, K</a:t>
            </a:r>
            <a:r>
              <a:rPr lang="et-EE">
                <a:solidFill>
                  <a:schemeClr val="dk1"/>
                </a:solidFill>
                <a:latin typeface="Montserrat"/>
                <a:ea typeface="Montserrat"/>
                <a:cs typeface="Montserrat"/>
                <a:sym typeface="Montserrat"/>
              </a:rPr>
              <a:t>rista Ojamäe</a:t>
            </a:r>
            <a:endParaRPr sz="2000">
              <a:solidFill>
                <a:schemeClr val="dk1"/>
              </a:solidFill>
              <a:latin typeface="Montserrat"/>
              <a:ea typeface="Montserrat"/>
              <a:cs typeface="Montserrat"/>
              <a:sym typeface="Montserrat"/>
            </a:endParaRPr>
          </a:p>
          <a:p>
            <a:pPr indent="0" lvl="0" marL="0" rtl="0" algn="l">
              <a:lnSpc>
                <a:spcPct val="90000"/>
              </a:lnSpc>
              <a:spcBef>
                <a:spcPts val="750"/>
              </a:spcBef>
              <a:spcAft>
                <a:spcPts val="0"/>
              </a:spcAft>
              <a:buSzPts val="1800"/>
              <a:buNone/>
            </a:pPr>
            <a:r>
              <a:rPr b="1" lang="et-EE" sz="2000" u="sng">
                <a:solidFill>
                  <a:schemeClr val="dk1"/>
                </a:solidFill>
                <a:latin typeface="Montserrat"/>
                <a:ea typeface="Montserrat"/>
                <a:cs typeface="Montserrat"/>
                <a:sym typeface="Montserrat"/>
                <a:hlinkClick r:id="rId30">
                  <a:extLst>
                    <a:ext uri="{A12FA001-AC4F-418D-AE19-62706E023703}">
                      <ahyp:hlinkClr val="tx"/>
                    </a:ext>
                  </a:extLst>
                </a:hlinkClick>
              </a:rPr>
              <a:t>Võrumaa</a:t>
            </a:r>
            <a:r>
              <a:rPr lang="et-EE" sz="2000" u="sng">
                <a:solidFill>
                  <a:schemeClr val="dk1"/>
                </a:solidFill>
                <a:latin typeface="Montserrat"/>
                <a:ea typeface="Montserrat"/>
                <a:cs typeface="Montserrat"/>
                <a:sym typeface="Montserrat"/>
                <a:hlinkClick r:id="rId31">
                  <a:extLst>
                    <a:ext uri="{A12FA001-AC4F-418D-AE19-62706E023703}">
                      <ahyp:hlinkClr val="tx"/>
                    </a:ext>
                  </a:extLst>
                </a:hlinkClick>
              </a:rPr>
              <a:t> Arenduskeskus</a:t>
            </a:r>
            <a:r>
              <a:rPr lang="et-EE" sz="2000">
                <a:solidFill>
                  <a:schemeClr val="dk1"/>
                </a:solidFill>
                <a:latin typeface="Montserrat"/>
                <a:ea typeface="Montserrat"/>
                <a:cs typeface="Montserrat"/>
                <a:sym typeface="Montserrat"/>
              </a:rPr>
              <a:t>, </a:t>
            </a:r>
            <a:r>
              <a:rPr lang="et-EE">
                <a:solidFill>
                  <a:schemeClr val="dk1"/>
                </a:solidFill>
                <a:latin typeface="Montserrat"/>
                <a:ea typeface="Montserrat"/>
                <a:cs typeface="Montserrat"/>
                <a:sym typeface="Montserrat"/>
              </a:rPr>
              <a:t>Kaire Trumm</a:t>
            </a:r>
            <a:endParaRPr sz="2000">
              <a:solidFill>
                <a:schemeClr val="dk1"/>
              </a:solidFill>
              <a:latin typeface="Montserrat"/>
              <a:ea typeface="Montserrat"/>
              <a:cs typeface="Montserrat"/>
              <a:sym typeface="Montserrat"/>
            </a:endParaRPr>
          </a:p>
          <a:p>
            <a:pPr indent="0" lvl="0" marL="0" rtl="0" algn="ctr">
              <a:lnSpc>
                <a:spcPct val="90000"/>
              </a:lnSpc>
              <a:spcBef>
                <a:spcPts val="750"/>
              </a:spcBef>
              <a:spcAft>
                <a:spcPts val="0"/>
              </a:spcAft>
              <a:buSzPts val="1800"/>
              <a:buNone/>
            </a:pPr>
            <a:r>
              <a:t/>
            </a:r>
            <a:endParaRPr sz="200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52">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4" st="4"/>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5" st="5"/>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6" st="6"/>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7" st="7"/>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8" st="8"/>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9" st="9"/>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10" st="1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11" st="1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12" st="1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13" st="1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14" st="14"/>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2">
                                            <p:txEl>
                                              <p:pRg end="15" st="1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g2fd90b23c5e_0_9"/>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g2fd90b23c5e_0_9"/>
          <p:cNvSpPr txBox="1"/>
          <p:nvPr>
            <p:ph idx="1" type="body"/>
          </p:nvPr>
        </p:nvSpPr>
        <p:spPr>
          <a:xfrm>
            <a:off x="494175" y="494350"/>
            <a:ext cx="8021100" cy="1507200"/>
          </a:xfrm>
          <a:prstGeom prst="rect">
            <a:avLst/>
          </a:prstGeom>
          <a:noFill/>
          <a:ln>
            <a:noFill/>
          </a:ln>
        </p:spPr>
        <p:txBody>
          <a:bodyPr anchorCtr="0" anchor="ctr" bIns="45700" lIns="91425" spcFirstLastPara="1" rIns="91425" wrap="square" tIns="45700">
            <a:spAutoFit/>
          </a:bodyPr>
          <a:lstStyle/>
          <a:p>
            <a:pPr indent="0" lvl="0" marL="0" rtl="0" algn="l">
              <a:lnSpc>
                <a:spcPct val="115000"/>
              </a:lnSpc>
              <a:spcBef>
                <a:spcPts val="0"/>
              </a:spcBef>
              <a:spcAft>
                <a:spcPts val="0"/>
              </a:spcAft>
              <a:buSzPts val="1800"/>
              <a:buNone/>
            </a:pPr>
            <a:r>
              <a:rPr b="1" lang="et-EE" sz="3600">
                <a:solidFill>
                  <a:srgbClr val="C00000"/>
                </a:solidFill>
                <a:latin typeface="Montserrat"/>
                <a:ea typeface="Montserrat"/>
                <a:cs typeface="Montserrat"/>
                <a:sym typeface="Montserrat"/>
              </a:rPr>
              <a:t>PROGRAMMI EESMÄRK</a:t>
            </a:r>
            <a:br>
              <a:rPr b="1" lang="et-EE" sz="2350">
                <a:solidFill>
                  <a:srgbClr val="C00000"/>
                </a:solidFill>
                <a:latin typeface="Montserrat"/>
                <a:ea typeface="Montserrat"/>
                <a:cs typeface="Montserrat"/>
                <a:sym typeface="Montserrat"/>
              </a:rPr>
            </a:br>
            <a:r>
              <a:rPr b="1" lang="et-EE" sz="2350">
                <a:solidFill>
                  <a:srgbClr val="C00000"/>
                </a:solidFill>
                <a:latin typeface="Montserrat"/>
                <a:ea typeface="Montserrat"/>
                <a:cs typeface="Montserrat"/>
                <a:sym typeface="Montserrat"/>
              </a:rPr>
              <a:t>on tugevate ja omaalgatusel põhinevate kogukondade tekkimine ja püsimine.</a:t>
            </a:r>
            <a:endParaRPr sz="2350">
              <a:latin typeface="Montserrat"/>
              <a:ea typeface="Montserrat"/>
              <a:cs typeface="Montserrat"/>
              <a:sym typeface="Montserrat"/>
            </a:endParaRPr>
          </a:p>
        </p:txBody>
      </p:sp>
      <p:sp>
        <p:nvSpPr>
          <p:cNvPr id="59" name="Google Shape;59;g2fd90b23c5e_0_9"/>
          <p:cNvSpPr txBox="1"/>
          <p:nvPr>
            <p:ph idx="4294967295" type="body"/>
          </p:nvPr>
        </p:nvSpPr>
        <p:spPr>
          <a:xfrm>
            <a:off x="414068" y="2001550"/>
            <a:ext cx="8020050" cy="4508500"/>
          </a:xfrm>
          <a:prstGeom prst="rect">
            <a:avLst/>
          </a:prstGeom>
          <a:noFill/>
          <a:ln>
            <a:noFill/>
          </a:ln>
        </p:spPr>
        <p:txBody>
          <a:bodyPr anchorCtr="0" anchor="ctr" bIns="45700" lIns="91425" spcFirstLastPara="1" rIns="91425" wrap="square" tIns="45700">
            <a:spAutoFit/>
          </a:bodyPr>
          <a:lstStyle/>
          <a:p>
            <a:pPr indent="-377825" lvl="0" marL="457200" rtl="0" algn="l">
              <a:lnSpc>
                <a:spcPct val="115000"/>
              </a:lnSpc>
              <a:spcBef>
                <a:spcPts val="0"/>
              </a:spcBef>
              <a:spcAft>
                <a:spcPts val="0"/>
              </a:spcAft>
              <a:buSzPts val="2350"/>
              <a:buFont typeface="Montserrat"/>
              <a:buChar char="●"/>
            </a:pPr>
            <a:r>
              <a:rPr lang="et-EE" sz="2350">
                <a:latin typeface="Montserrat"/>
                <a:ea typeface="Montserrat"/>
                <a:cs typeface="Montserrat"/>
                <a:sym typeface="Montserrat"/>
              </a:rPr>
              <a:t>Sihtgrupp ja kasusaajad: kohaliku kogukonna liikmed.</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350">
                <a:latin typeface="Montserrat"/>
                <a:ea typeface="Montserrat"/>
                <a:cs typeface="Montserrat"/>
                <a:sym typeface="Montserrat"/>
              </a:rPr>
              <a:t>Kogukond on kaasatud tegevuste elluviimisesse.</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350">
                <a:latin typeface="Montserrat"/>
                <a:ea typeface="Montserrat"/>
                <a:cs typeface="Montserrat"/>
                <a:sym typeface="Montserrat"/>
              </a:rPr>
              <a:t>Investeeringuobjektid on avalikus kasutuses ja kogukonna liikmetele kättesaadavad.</a:t>
            </a:r>
            <a:endParaRPr sz="2350">
              <a:latin typeface="Montserrat"/>
              <a:ea typeface="Montserrat"/>
              <a:cs typeface="Montserrat"/>
              <a:sym typeface="Montserrat"/>
            </a:endParaRPr>
          </a:p>
          <a:p>
            <a:pPr indent="0" lvl="0" marL="457200" rtl="0" algn="l">
              <a:lnSpc>
                <a:spcPct val="115000"/>
              </a:lnSpc>
              <a:spcBef>
                <a:spcPts val="0"/>
              </a:spcBef>
              <a:spcAft>
                <a:spcPts val="0"/>
              </a:spcAft>
              <a:buSzPts val="1800"/>
              <a:buNone/>
            </a:pPr>
            <a:r>
              <a:t/>
            </a:r>
            <a:endParaRPr sz="2350">
              <a:latin typeface="Montserrat"/>
              <a:ea typeface="Montserrat"/>
              <a:cs typeface="Montserrat"/>
              <a:sym typeface="Montserrat"/>
            </a:endParaRPr>
          </a:p>
          <a:p>
            <a:pPr indent="0" lvl="0" marL="0" rtl="0" algn="l">
              <a:lnSpc>
                <a:spcPct val="115000"/>
              </a:lnSpc>
              <a:spcBef>
                <a:spcPts val="0"/>
              </a:spcBef>
              <a:spcAft>
                <a:spcPts val="0"/>
              </a:spcAft>
              <a:buSzPts val="1800"/>
              <a:buNone/>
            </a:pPr>
            <a:r>
              <a:rPr i="1" lang="et-EE" sz="2050">
                <a:latin typeface="Montserrat"/>
                <a:ea typeface="Montserrat"/>
                <a:cs typeface="Montserrat"/>
                <a:sym typeface="Montserrat"/>
              </a:rPr>
              <a:t>KOP ei rahasta ühingu tegevusi, ürituste toimumist või lihtsalt asjade ostmist, vaid meetme eesmärgile vastava tulemuse saavutamist. </a:t>
            </a:r>
            <a:endParaRPr i="1" sz="2050">
              <a:latin typeface="Montserrat"/>
              <a:ea typeface="Montserrat"/>
              <a:cs typeface="Montserrat"/>
              <a:sym typeface="Montserrat"/>
            </a:endParaRPr>
          </a:p>
          <a:p>
            <a:pPr indent="0" lvl="0" marL="0" rtl="0" algn="l">
              <a:lnSpc>
                <a:spcPct val="115000"/>
              </a:lnSpc>
              <a:spcBef>
                <a:spcPts val="0"/>
              </a:spcBef>
              <a:spcAft>
                <a:spcPts val="0"/>
              </a:spcAft>
              <a:buSzPts val="1800"/>
              <a:buNone/>
            </a:pPr>
            <a:r>
              <a:rPr b="1" lang="et-EE" sz="2350">
                <a:latin typeface="Montserrat"/>
                <a:ea typeface="Montserrat"/>
                <a:cs typeface="Montserrat"/>
                <a:sym typeface="Montserrat"/>
              </a:rPr>
              <a:t>Oluline on kogukonna vajadus, algatus ja kaasamine</a:t>
            </a:r>
            <a:r>
              <a:rPr lang="et-EE" sz="2350">
                <a:latin typeface="Montserrat"/>
                <a:ea typeface="Montserrat"/>
                <a:cs typeface="Montserrat"/>
                <a:sym typeface="Montserrat"/>
              </a:rPr>
              <a:t>. </a:t>
            </a:r>
            <a:endParaRPr i="1" sz="235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58">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g2082a129aab_0_104"/>
          <p:cNvSpPr/>
          <p:nvPr/>
        </p:nvSpPr>
        <p:spPr>
          <a:xfrm>
            <a:off x="14499" y="14499"/>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g2082a129aab_0_104"/>
          <p:cNvSpPr txBox="1"/>
          <p:nvPr>
            <p:ph idx="1" type="body"/>
          </p:nvPr>
        </p:nvSpPr>
        <p:spPr>
          <a:xfrm>
            <a:off x="713850" y="1366700"/>
            <a:ext cx="8179800" cy="4107751"/>
          </a:xfrm>
          <a:prstGeom prst="rect">
            <a:avLst/>
          </a:prstGeom>
          <a:noFill/>
          <a:ln>
            <a:noFill/>
          </a:ln>
        </p:spPr>
        <p:txBody>
          <a:bodyPr anchorCtr="0" anchor="ctr" bIns="45700" lIns="91425" spcFirstLastPara="1" rIns="91425" wrap="square" tIns="45700">
            <a:spAutoFit/>
          </a:bodyPr>
          <a:lstStyle/>
          <a:p>
            <a:pPr indent="0" lvl="0" marL="0" rtl="0" algn="l">
              <a:lnSpc>
                <a:spcPct val="115000"/>
              </a:lnSpc>
              <a:spcBef>
                <a:spcPts val="0"/>
              </a:spcBef>
              <a:spcAft>
                <a:spcPts val="0"/>
              </a:spcAft>
              <a:buSzPts val="1800"/>
              <a:buNone/>
            </a:pPr>
            <a:r>
              <a:rPr b="1" lang="et-EE" sz="3600">
                <a:latin typeface="Montserrat"/>
                <a:ea typeface="Montserrat"/>
                <a:cs typeface="Montserrat"/>
                <a:sym typeface="Montserrat"/>
              </a:rPr>
              <a:t>KOP mõistes on kogukond</a:t>
            </a:r>
            <a:br>
              <a:rPr b="1" lang="et-EE" sz="2350">
                <a:latin typeface="Montserrat"/>
                <a:ea typeface="Montserrat"/>
                <a:cs typeface="Montserrat"/>
                <a:sym typeface="Montserrat"/>
              </a:rPr>
            </a:br>
            <a:br>
              <a:rPr b="1" lang="et-EE" sz="2350">
                <a:latin typeface="Montserrat"/>
                <a:ea typeface="Montserrat"/>
                <a:cs typeface="Montserrat"/>
                <a:sym typeface="Montserrat"/>
              </a:rPr>
            </a:br>
            <a:r>
              <a:rPr lang="et-EE" sz="2350">
                <a:latin typeface="Montserrat"/>
                <a:ea typeface="Montserrat"/>
                <a:cs typeface="Montserrat"/>
                <a:sym typeface="Montserrat"/>
              </a:rPr>
              <a:t>kindlas </a:t>
            </a:r>
            <a:r>
              <a:rPr b="1" lang="et-EE" sz="2350">
                <a:latin typeface="Montserrat"/>
                <a:ea typeface="Montserrat"/>
                <a:cs typeface="Montserrat"/>
                <a:sym typeface="Montserrat"/>
              </a:rPr>
              <a:t>piirkonnas </a:t>
            </a:r>
            <a:r>
              <a:rPr lang="et-EE" sz="2350">
                <a:latin typeface="Montserrat"/>
                <a:ea typeface="Montserrat"/>
                <a:cs typeface="Montserrat"/>
                <a:sym typeface="Montserrat"/>
              </a:rPr>
              <a:t>elav, </a:t>
            </a:r>
            <a:r>
              <a:rPr b="1" lang="et-EE" sz="2350">
                <a:latin typeface="Montserrat"/>
                <a:ea typeface="Montserrat"/>
                <a:cs typeface="Montserrat"/>
                <a:sym typeface="Montserrat"/>
              </a:rPr>
              <a:t>ühist </a:t>
            </a:r>
            <a:r>
              <a:rPr lang="et-EE" sz="2350">
                <a:latin typeface="Montserrat"/>
                <a:ea typeface="Montserrat"/>
                <a:cs typeface="Montserrat"/>
                <a:sym typeface="Montserrat"/>
              </a:rPr>
              <a:t>toimekeskkonda jagav ja teatud sotsiaalsete suhete võrgustikuga seotud inimeste </a:t>
            </a:r>
            <a:r>
              <a:rPr b="1" lang="et-EE" sz="2350">
                <a:latin typeface="Montserrat"/>
                <a:ea typeface="Montserrat"/>
                <a:cs typeface="Montserrat"/>
                <a:sym typeface="Montserrat"/>
              </a:rPr>
              <a:t>rühm </a:t>
            </a:r>
            <a:r>
              <a:rPr lang="et-EE" sz="2350">
                <a:latin typeface="Montserrat"/>
                <a:ea typeface="Montserrat"/>
                <a:cs typeface="Montserrat"/>
                <a:sym typeface="Montserrat"/>
              </a:rPr>
              <a:t>ehk ühe piirkonna elanikud, kes:</a:t>
            </a:r>
            <a:endParaRPr/>
          </a:p>
          <a:p>
            <a:pPr indent="-377825" lvl="0" marL="457200" rtl="0" algn="l">
              <a:lnSpc>
                <a:spcPct val="115000"/>
              </a:lnSpc>
              <a:spcBef>
                <a:spcPts val="375"/>
              </a:spcBef>
              <a:spcAft>
                <a:spcPts val="0"/>
              </a:spcAft>
              <a:buSzPts val="2350"/>
              <a:buFont typeface="Montserrat"/>
              <a:buChar char="●"/>
            </a:pPr>
            <a:r>
              <a:rPr lang="et-EE" sz="2350">
                <a:latin typeface="Montserrat"/>
                <a:ea typeface="Montserrat"/>
                <a:cs typeface="Montserrat"/>
                <a:sym typeface="Montserrat"/>
              </a:rPr>
              <a:t>kasutavad samu teenuseid;</a:t>
            </a:r>
            <a:endParaRPr/>
          </a:p>
          <a:p>
            <a:pPr indent="-377825" lvl="0" marL="457200" rtl="0" algn="l">
              <a:lnSpc>
                <a:spcPct val="115000"/>
              </a:lnSpc>
              <a:spcBef>
                <a:spcPts val="0"/>
              </a:spcBef>
              <a:spcAft>
                <a:spcPts val="0"/>
              </a:spcAft>
              <a:buSzPts val="2350"/>
              <a:buFont typeface="Montserrat"/>
              <a:buChar char="●"/>
            </a:pPr>
            <a:r>
              <a:rPr lang="et-EE" sz="2350">
                <a:latin typeface="Montserrat"/>
                <a:ea typeface="Montserrat"/>
                <a:cs typeface="Montserrat"/>
                <a:sym typeface="Montserrat"/>
              </a:rPr>
              <a:t>viibivad ühises infoväljas;</a:t>
            </a:r>
            <a:endParaRPr/>
          </a:p>
          <a:p>
            <a:pPr indent="-377825" lvl="0" marL="457200" rtl="0" algn="l">
              <a:lnSpc>
                <a:spcPct val="115000"/>
              </a:lnSpc>
              <a:spcBef>
                <a:spcPts val="0"/>
              </a:spcBef>
              <a:spcAft>
                <a:spcPts val="0"/>
              </a:spcAft>
              <a:buSzPts val="2350"/>
              <a:buFont typeface="Montserrat"/>
              <a:buChar char="●"/>
            </a:pPr>
            <a:r>
              <a:rPr lang="et-EE" sz="2350">
                <a:latin typeface="Montserrat"/>
                <a:ea typeface="Montserrat"/>
                <a:cs typeface="Montserrat"/>
                <a:sym typeface="Montserrat"/>
              </a:rPr>
              <a:t>korraldavad ühiselt kogukonnaliikmetele</a:t>
            </a:r>
            <a:br>
              <a:rPr lang="et-EE" sz="2350">
                <a:latin typeface="Montserrat"/>
                <a:ea typeface="Montserrat"/>
                <a:cs typeface="Montserrat"/>
                <a:sym typeface="Montserrat"/>
              </a:rPr>
            </a:br>
            <a:r>
              <a:rPr lang="et-EE" sz="2350">
                <a:latin typeface="Montserrat"/>
                <a:ea typeface="Montserrat"/>
                <a:cs typeface="Montserrat"/>
                <a:sym typeface="Montserrat"/>
              </a:rPr>
              <a:t>vajalikke ettevõtmisi.</a:t>
            </a:r>
            <a:endParaRPr b="1" sz="235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65">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5">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g2082a129aab_0_99"/>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g2082a129aab_0_99"/>
          <p:cNvSpPr txBox="1"/>
          <p:nvPr>
            <p:ph idx="1" type="body"/>
          </p:nvPr>
        </p:nvSpPr>
        <p:spPr>
          <a:xfrm>
            <a:off x="561450" y="926666"/>
            <a:ext cx="8179800" cy="4939517"/>
          </a:xfrm>
          <a:prstGeom prst="rect">
            <a:avLst/>
          </a:prstGeom>
          <a:noFill/>
          <a:ln>
            <a:noFill/>
          </a:ln>
        </p:spPr>
        <p:txBody>
          <a:bodyPr anchorCtr="0" anchor="ctr" bIns="45700" lIns="91425" spcFirstLastPara="1" rIns="91425" wrap="square" tIns="45700">
            <a:spAutoFit/>
          </a:bodyPr>
          <a:lstStyle/>
          <a:p>
            <a:pPr indent="0" lvl="0" marL="0" rtl="0" algn="l">
              <a:lnSpc>
                <a:spcPct val="115000"/>
              </a:lnSpc>
              <a:spcBef>
                <a:spcPts val="0"/>
              </a:spcBef>
              <a:spcAft>
                <a:spcPts val="0"/>
              </a:spcAft>
              <a:buSzPts val="1800"/>
              <a:buNone/>
            </a:pPr>
            <a:r>
              <a:rPr b="1" lang="et-EE" sz="3600">
                <a:latin typeface="Montserrat"/>
                <a:ea typeface="Montserrat"/>
                <a:cs typeface="Montserrat"/>
                <a:sym typeface="Montserrat"/>
              </a:rPr>
              <a:t>Kogukonnaks ei loeta</a:t>
            </a:r>
            <a:br>
              <a:rPr lang="et-EE" sz="2350">
                <a:latin typeface="Montserrat"/>
                <a:ea typeface="Montserrat"/>
                <a:cs typeface="Montserrat"/>
                <a:sym typeface="Montserrat"/>
              </a:rPr>
            </a:br>
            <a:endParaRPr sz="2350">
              <a:latin typeface="Montserrat"/>
              <a:ea typeface="Montserrat"/>
              <a:cs typeface="Montserrat"/>
              <a:sym typeface="Montserrat"/>
            </a:endParaRPr>
          </a:p>
          <a:p>
            <a:pPr indent="-377825" lvl="0" marL="457200" rtl="0" algn="l">
              <a:lnSpc>
                <a:spcPct val="115000"/>
              </a:lnSpc>
              <a:spcBef>
                <a:spcPts val="375"/>
              </a:spcBef>
              <a:spcAft>
                <a:spcPts val="0"/>
              </a:spcAft>
              <a:buSzPts val="2350"/>
              <a:buChar char="●"/>
            </a:pPr>
            <a:r>
              <a:rPr lang="et-EE" sz="2350">
                <a:latin typeface="Montserrat"/>
                <a:ea typeface="Montserrat"/>
                <a:cs typeface="Montserrat"/>
                <a:sym typeface="Montserrat"/>
              </a:rPr>
              <a:t>vaid </a:t>
            </a:r>
            <a:r>
              <a:rPr b="1" lang="et-EE" sz="2350">
                <a:latin typeface="Montserrat"/>
                <a:ea typeface="Montserrat"/>
                <a:cs typeface="Montserrat"/>
                <a:sym typeface="Montserrat"/>
              </a:rPr>
              <a:t>kitsa </a:t>
            </a:r>
            <a:r>
              <a:rPr lang="et-EE" sz="2350">
                <a:latin typeface="Montserrat"/>
                <a:ea typeface="Montserrat"/>
                <a:cs typeface="Montserrat"/>
                <a:sym typeface="Montserrat"/>
              </a:rPr>
              <a:t>huviala esindajaid või maailmavaate, elukutse, soo, ea või muu ühise tunnuse alusel loodud isikute gruppi;</a:t>
            </a:r>
            <a:br>
              <a:rPr lang="et-EE" sz="2350">
                <a:latin typeface="Montserrat"/>
                <a:ea typeface="Montserrat"/>
                <a:cs typeface="Montserrat"/>
                <a:sym typeface="Montserrat"/>
              </a:rPr>
            </a:b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350">
                <a:latin typeface="Montserrat"/>
                <a:ea typeface="Montserrat"/>
                <a:cs typeface="Montserrat"/>
                <a:sym typeface="Montserrat"/>
              </a:rPr>
              <a:t>või gruppi, mille tegevused ja kooskäimise kohad </a:t>
            </a:r>
            <a:r>
              <a:rPr b="1" lang="et-EE" sz="2350">
                <a:latin typeface="Montserrat"/>
                <a:ea typeface="Montserrat"/>
                <a:cs typeface="Montserrat"/>
                <a:sym typeface="Montserrat"/>
              </a:rPr>
              <a:t>ei ole avatud</a:t>
            </a:r>
            <a:r>
              <a:rPr lang="et-EE" sz="2350">
                <a:latin typeface="Montserrat"/>
                <a:ea typeface="Montserrat"/>
                <a:cs typeface="Montserrat"/>
                <a:sym typeface="Montserrat"/>
              </a:rPr>
              <a:t> või mille tegevus ja eesmärgid </a:t>
            </a:r>
            <a:r>
              <a:rPr b="1" lang="et-EE" sz="2350">
                <a:latin typeface="Montserrat"/>
                <a:ea typeface="Montserrat"/>
                <a:cs typeface="Montserrat"/>
                <a:sym typeface="Montserrat"/>
              </a:rPr>
              <a:t>ei ole suunatud laiemale avalikkusele</a:t>
            </a:r>
            <a:r>
              <a:rPr lang="et-EE" sz="2350">
                <a:latin typeface="Montserrat"/>
                <a:ea typeface="Montserrat"/>
                <a:cs typeface="Montserrat"/>
                <a:sym typeface="Montserrat"/>
              </a:rPr>
              <a:t> kui oma liikmeskond.</a:t>
            </a:r>
            <a:endParaRPr sz="2350">
              <a:latin typeface="Montserrat"/>
              <a:ea typeface="Montserrat"/>
              <a:cs typeface="Montserrat"/>
              <a:sym typeface="Montserrat"/>
            </a:endParaRPr>
          </a:p>
          <a:p>
            <a:pPr indent="0" lvl="0" marL="0" rtl="0" algn="l">
              <a:lnSpc>
                <a:spcPct val="115000"/>
              </a:lnSpc>
              <a:spcBef>
                <a:spcPts val="0"/>
              </a:spcBef>
              <a:spcAft>
                <a:spcPts val="0"/>
              </a:spcAft>
              <a:buSzPts val="1800"/>
              <a:buNone/>
            </a:pPr>
            <a:r>
              <a:t/>
            </a:r>
            <a:endParaRPr sz="235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71">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1">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1">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1">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g2082a129aab_0_114"/>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g2082a129aab_0_114"/>
          <p:cNvSpPr txBox="1"/>
          <p:nvPr>
            <p:ph idx="1" type="body"/>
          </p:nvPr>
        </p:nvSpPr>
        <p:spPr>
          <a:xfrm>
            <a:off x="561450" y="709175"/>
            <a:ext cx="8179800" cy="53955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t-EE" sz="3600">
                <a:latin typeface="Montserrat"/>
                <a:ea typeface="Montserrat"/>
                <a:cs typeface="Montserrat"/>
                <a:sym typeface="Montserrat"/>
              </a:rPr>
              <a:t>Meetmed</a:t>
            </a:r>
            <a:br>
              <a:rPr b="1" lang="et-EE" sz="2350">
                <a:latin typeface="Montserrat"/>
                <a:ea typeface="Montserrat"/>
                <a:cs typeface="Montserrat"/>
                <a:sym typeface="Montserrat"/>
              </a:rPr>
            </a:br>
            <a:br>
              <a:rPr b="1" lang="et-EE" sz="2350">
                <a:latin typeface="Montserrat"/>
                <a:ea typeface="Montserrat"/>
                <a:cs typeface="Montserrat"/>
                <a:sym typeface="Montserrat"/>
              </a:rPr>
            </a:br>
            <a:r>
              <a:rPr b="1" lang="et-EE" sz="2350">
                <a:latin typeface="Montserrat"/>
                <a:ea typeface="Montserrat"/>
                <a:cs typeface="Montserrat"/>
                <a:sym typeface="Montserrat"/>
              </a:rPr>
              <a:t>“Kogukonna areng”</a:t>
            </a:r>
            <a:br>
              <a:rPr b="1" lang="et-EE" sz="2350">
                <a:latin typeface="Montserrat"/>
                <a:ea typeface="Montserrat"/>
                <a:cs typeface="Montserrat"/>
                <a:sym typeface="Montserrat"/>
              </a:rPr>
            </a:br>
            <a:r>
              <a:rPr lang="et-EE" sz="2350">
                <a:latin typeface="Montserrat"/>
                <a:ea typeface="Montserrat"/>
                <a:cs typeface="Montserrat"/>
                <a:sym typeface="Montserrat"/>
              </a:rPr>
              <a:t>panustab kogukonnaliikmete teadmiste ja oskuste kasvu, kogukonna identiteedi tugevnemisse ja tõhusama koostöö tekkesse.</a:t>
            </a:r>
            <a:endParaRPr sz="2350">
              <a:latin typeface="Montserrat"/>
              <a:ea typeface="Montserrat"/>
              <a:cs typeface="Montserrat"/>
              <a:sym typeface="Montserrat"/>
            </a:endParaRPr>
          </a:p>
          <a:p>
            <a:pPr indent="0" lvl="2" marL="0" rtl="0" algn="ctr">
              <a:lnSpc>
                <a:spcPct val="115000"/>
              </a:lnSpc>
              <a:spcBef>
                <a:spcPts val="375"/>
              </a:spcBef>
              <a:spcAft>
                <a:spcPts val="0"/>
              </a:spcAft>
              <a:buClr>
                <a:schemeClr val="dk1"/>
              </a:buClr>
              <a:buSzPts val="2800"/>
              <a:buFont typeface="Arial"/>
              <a:buNone/>
            </a:pPr>
            <a:r>
              <a:t/>
            </a:r>
            <a:endParaRPr sz="2350">
              <a:latin typeface="Montserrat"/>
              <a:ea typeface="Montserrat"/>
              <a:cs typeface="Montserrat"/>
              <a:sym typeface="Montserrat"/>
            </a:endParaRPr>
          </a:p>
          <a:p>
            <a:pPr indent="0" lvl="0" marL="0" rtl="0" algn="l">
              <a:lnSpc>
                <a:spcPct val="115000"/>
              </a:lnSpc>
              <a:spcBef>
                <a:spcPts val="750"/>
              </a:spcBef>
              <a:spcAft>
                <a:spcPts val="0"/>
              </a:spcAft>
              <a:buSzPts val="1800"/>
              <a:buNone/>
            </a:pPr>
            <a:r>
              <a:rPr b="1" lang="et-EE" sz="2350">
                <a:latin typeface="Montserrat"/>
                <a:ea typeface="Montserrat"/>
                <a:cs typeface="Montserrat"/>
                <a:sym typeface="Montserrat"/>
              </a:rPr>
              <a:t>“Investeeringud ja kogukonnateenuste arendamine”</a:t>
            </a:r>
            <a:br>
              <a:rPr b="1" lang="et-EE" sz="2350">
                <a:latin typeface="Montserrat"/>
                <a:ea typeface="Montserrat"/>
                <a:cs typeface="Montserrat"/>
                <a:sym typeface="Montserrat"/>
              </a:rPr>
            </a:br>
            <a:r>
              <a:rPr lang="et-EE" sz="2350">
                <a:latin typeface="Montserrat"/>
                <a:ea typeface="Montserrat"/>
                <a:cs typeface="Montserrat"/>
                <a:sym typeface="Montserrat"/>
              </a:rPr>
              <a:t>panustab kogukonnale vajalike ja selle liikmete ühistegevust soodustavate </a:t>
            </a:r>
            <a:r>
              <a:rPr b="1" lang="et-EE" sz="2350">
                <a:latin typeface="Montserrat"/>
                <a:ea typeface="Montserrat"/>
                <a:cs typeface="Montserrat"/>
                <a:sym typeface="Montserrat"/>
              </a:rPr>
              <a:t>avalikus kasutuses</a:t>
            </a:r>
            <a:r>
              <a:rPr lang="et-EE" sz="2350">
                <a:latin typeface="Montserrat"/>
                <a:ea typeface="Montserrat"/>
                <a:cs typeface="Montserrat"/>
                <a:sym typeface="Montserrat"/>
              </a:rPr>
              <a:t> olevate objektide rajamisse ja arendamisse ning kogukonnaliikmetele vajalike teenuste pakkumisse.</a:t>
            </a:r>
            <a:endParaRPr b="1" sz="235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77">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g2082a129aab_0_124"/>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g2082a129aab_0_124"/>
          <p:cNvSpPr txBox="1"/>
          <p:nvPr>
            <p:ph idx="1" type="body"/>
          </p:nvPr>
        </p:nvSpPr>
        <p:spPr>
          <a:xfrm>
            <a:off x="485250" y="632975"/>
            <a:ext cx="8179800" cy="5395500"/>
          </a:xfrm>
          <a:prstGeom prst="rect">
            <a:avLst/>
          </a:prstGeom>
          <a:noFill/>
          <a:ln>
            <a:noFill/>
          </a:ln>
        </p:spPr>
        <p:txBody>
          <a:bodyPr anchorCtr="0" anchor="ctr" bIns="45700" lIns="91425" spcFirstLastPara="1" rIns="91425" wrap="square" tIns="45700">
            <a:noAutofit/>
          </a:bodyPr>
          <a:lstStyle/>
          <a:p>
            <a:pPr indent="0" lvl="0" marL="0" rtl="0" algn="l">
              <a:lnSpc>
                <a:spcPct val="115000"/>
              </a:lnSpc>
              <a:spcBef>
                <a:spcPts val="0"/>
              </a:spcBef>
              <a:spcAft>
                <a:spcPts val="0"/>
              </a:spcAft>
              <a:buSzPts val="1800"/>
              <a:buNone/>
            </a:pPr>
            <a:r>
              <a:rPr b="1" lang="et-EE" sz="3600">
                <a:latin typeface="Montserrat"/>
                <a:ea typeface="Montserrat"/>
                <a:cs typeface="Montserrat"/>
                <a:sym typeface="Montserrat"/>
              </a:rPr>
              <a:t>Toetus ja omafinantseering</a:t>
            </a:r>
            <a:endParaRPr b="1" sz="2350">
              <a:latin typeface="Montserrat"/>
              <a:ea typeface="Montserrat"/>
              <a:cs typeface="Montserrat"/>
              <a:sym typeface="Montserrat"/>
            </a:endParaRPr>
          </a:p>
          <a:p>
            <a:pPr indent="0" lvl="0" marL="0" rtl="0" algn="l">
              <a:lnSpc>
                <a:spcPct val="115000"/>
              </a:lnSpc>
              <a:spcBef>
                <a:spcPts val="0"/>
              </a:spcBef>
              <a:spcAft>
                <a:spcPts val="0"/>
              </a:spcAft>
              <a:buSzPts val="1800"/>
              <a:buNone/>
            </a:pPr>
            <a:r>
              <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350">
                <a:latin typeface="Montserrat"/>
                <a:ea typeface="Montserrat"/>
                <a:cs typeface="Montserrat"/>
                <a:sym typeface="Montserrat"/>
              </a:rPr>
              <a:t>Maksimaalsed toetussummad:</a:t>
            </a:r>
            <a:endParaRPr sz="2350">
              <a:latin typeface="Montserrat"/>
              <a:ea typeface="Montserrat"/>
              <a:cs typeface="Montserrat"/>
              <a:sym typeface="Montserrat"/>
            </a:endParaRPr>
          </a:p>
          <a:p>
            <a:pPr indent="-377825" lvl="1" marL="914400" rtl="0" algn="l">
              <a:lnSpc>
                <a:spcPct val="115000"/>
              </a:lnSpc>
              <a:spcBef>
                <a:spcPts val="0"/>
              </a:spcBef>
              <a:spcAft>
                <a:spcPts val="0"/>
              </a:spcAft>
              <a:buSzPts val="2350"/>
              <a:buChar char="○"/>
            </a:pPr>
            <a:r>
              <a:rPr lang="et-EE" sz="2350">
                <a:latin typeface="Montserrat"/>
                <a:ea typeface="Montserrat"/>
                <a:cs typeface="Montserrat"/>
                <a:sym typeface="Montserrat"/>
              </a:rPr>
              <a:t>“</a:t>
            </a:r>
            <a:r>
              <a:rPr b="1" lang="et-EE" sz="2350">
                <a:latin typeface="Montserrat"/>
                <a:ea typeface="Montserrat"/>
                <a:cs typeface="Montserrat"/>
                <a:sym typeface="Montserrat"/>
              </a:rPr>
              <a:t>Kogukonna areng</a:t>
            </a:r>
            <a:r>
              <a:rPr lang="et-EE" sz="2350">
                <a:latin typeface="Montserrat"/>
                <a:ea typeface="Montserrat"/>
                <a:cs typeface="Montserrat"/>
                <a:sym typeface="Montserrat"/>
              </a:rPr>
              <a:t>” </a:t>
            </a:r>
            <a:r>
              <a:rPr b="1" lang="et-EE" sz="2350">
                <a:latin typeface="Montserrat"/>
                <a:ea typeface="Montserrat"/>
                <a:cs typeface="Montserrat"/>
                <a:sym typeface="Montserrat"/>
              </a:rPr>
              <a:t>2500</a:t>
            </a:r>
            <a:r>
              <a:rPr lang="et-EE" sz="2350">
                <a:latin typeface="Montserrat"/>
                <a:ea typeface="Montserrat"/>
                <a:cs typeface="Montserrat"/>
                <a:sym typeface="Montserrat"/>
              </a:rPr>
              <a:t> eurot;</a:t>
            </a:r>
            <a:endParaRPr sz="2350">
              <a:latin typeface="Montserrat"/>
              <a:ea typeface="Montserrat"/>
              <a:cs typeface="Montserrat"/>
              <a:sym typeface="Montserrat"/>
            </a:endParaRPr>
          </a:p>
          <a:p>
            <a:pPr indent="-377825" lvl="1" marL="914400" rtl="0" algn="l">
              <a:lnSpc>
                <a:spcPct val="115000"/>
              </a:lnSpc>
              <a:spcBef>
                <a:spcPts val="0"/>
              </a:spcBef>
              <a:spcAft>
                <a:spcPts val="0"/>
              </a:spcAft>
              <a:buSzPts val="2350"/>
              <a:buChar char="○"/>
            </a:pPr>
            <a:r>
              <a:rPr lang="et-EE" sz="2350">
                <a:latin typeface="Montserrat"/>
                <a:ea typeface="Montserrat"/>
                <a:cs typeface="Montserrat"/>
                <a:sym typeface="Montserrat"/>
              </a:rPr>
              <a:t>“</a:t>
            </a:r>
            <a:r>
              <a:rPr b="1" lang="et-EE" sz="2350">
                <a:latin typeface="Montserrat"/>
                <a:ea typeface="Montserrat"/>
                <a:cs typeface="Montserrat"/>
                <a:sym typeface="Montserrat"/>
              </a:rPr>
              <a:t>Investeeringud ja kogukonnateenuste arendamine</a:t>
            </a:r>
            <a:r>
              <a:rPr lang="et-EE" sz="2350">
                <a:latin typeface="Montserrat"/>
                <a:ea typeface="Montserrat"/>
                <a:cs typeface="Montserrat"/>
                <a:sym typeface="Montserrat"/>
              </a:rPr>
              <a:t>” </a:t>
            </a:r>
            <a:r>
              <a:rPr b="1" lang="et-EE" sz="2350">
                <a:latin typeface="Montserrat"/>
                <a:ea typeface="Montserrat"/>
                <a:cs typeface="Montserrat"/>
                <a:sym typeface="Montserrat"/>
              </a:rPr>
              <a:t>4000 </a:t>
            </a:r>
            <a:r>
              <a:rPr lang="et-EE" sz="2350">
                <a:latin typeface="Montserrat"/>
                <a:ea typeface="Montserrat"/>
                <a:cs typeface="Montserrat"/>
                <a:sym typeface="Montserrat"/>
              </a:rPr>
              <a:t>eurot.</a:t>
            </a:r>
            <a:br>
              <a:rPr lang="et-EE" sz="2350">
                <a:latin typeface="Montserrat"/>
                <a:ea typeface="Montserrat"/>
                <a:cs typeface="Montserrat"/>
                <a:sym typeface="Montserrat"/>
              </a:rPr>
            </a:b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b="1" lang="et-EE" sz="2350">
                <a:latin typeface="Montserrat"/>
                <a:ea typeface="Montserrat"/>
                <a:cs typeface="Montserrat"/>
                <a:sym typeface="Montserrat"/>
              </a:rPr>
              <a:t>Toetussumma</a:t>
            </a:r>
            <a:r>
              <a:rPr lang="et-EE" sz="2350">
                <a:latin typeface="Montserrat"/>
                <a:ea typeface="Montserrat"/>
                <a:cs typeface="Montserrat"/>
                <a:sym typeface="Montserrat"/>
              </a:rPr>
              <a:t> määr saab olla kuni </a:t>
            </a:r>
            <a:r>
              <a:rPr b="1" lang="et-EE" sz="2350">
                <a:latin typeface="Montserrat"/>
                <a:ea typeface="Montserrat"/>
                <a:cs typeface="Montserrat"/>
                <a:sym typeface="Montserrat"/>
              </a:rPr>
              <a:t>90%</a:t>
            </a:r>
            <a:r>
              <a:rPr lang="et-EE" sz="2350">
                <a:latin typeface="Montserrat"/>
                <a:ea typeface="Montserrat"/>
                <a:cs typeface="Montserrat"/>
                <a:sym typeface="Montserrat"/>
              </a:rPr>
              <a:t> projekti </a:t>
            </a:r>
            <a:r>
              <a:rPr b="1" lang="et-EE" sz="2350">
                <a:latin typeface="Montserrat"/>
                <a:ea typeface="Montserrat"/>
                <a:cs typeface="Montserrat"/>
                <a:sym typeface="Montserrat"/>
              </a:rPr>
              <a:t>abikõlblikest kuludest</a:t>
            </a:r>
            <a:r>
              <a:rPr lang="et-EE" sz="2350">
                <a:latin typeface="Montserrat"/>
                <a:ea typeface="Montserrat"/>
                <a:cs typeface="Montserrat"/>
                <a:sym typeface="Montserrat"/>
              </a:rPr>
              <a:t>.</a:t>
            </a:r>
            <a:endParaRPr sz="2350">
              <a:latin typeface="Montserrat"/>
              <a:ea typeface="Montserrat"/>
              <a:cs typeface="Montserrat"/>
              <a:sym typeface="Montserrat"/>
            </a:endParaRPr>
          </a:p>
          <a:p>
            <a:pPr indent="0" lvl="0" marL="457200" rtl="0" algn="l">
              <a:lnSpc>
                <a:spcPct val="115000"/>
              </a:lnSpc>
              <a:spcBef>
                <a:spcPts val="0"/>
              </a:spcBef>
              <a:spcAft>
                <a:spcPts val="0"/>
              </a:spcAft>
              <a:buSzPts val="1800"/>
              <a:buNone/>
            </a:pPr>
            <a:r>
              <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b="1" lang="et-EE" sz="2350">
                <a:latin typeface="Montserrat"/>
                <a:ea typeface="Montserrat"/>
                <a:cs typeface="Montserrat"/>
                <a:sym typeface="Montserrat"/>
              </a:rPr>
              <a:t>Omafinantseeringu</a:t>
            </a:r>
            <a:r>
              <a:rPr lang="et-EE" sz="2350">
                <a:latin typeface="Montserrat"/>
                <a:ea typeface="Montserrat"/>
                <a:cs typeface="Montserrat"/>
                <a:sym typeface="Montserrat"/>
              </a:rPr>
              <a:t> minimaalne määr on </a:t>
            </a:r>
            <a:r>
              <a:rPr b="1" lang="et-EE" sz="2350">
                <a:latin typeface="Montserrat"/>
                <a:ea typeface="Montserrat"/>
                <a:cs typeface="Montserrat"/>
                <a:sym typeface="Montserrat"/>
              </a:rPr>
              <a:t>10%</a:t>
            </a:r>
            <a:r>
              <a:rPr lang="et-EE" sz="2350">
                <a:latin typeface="Montserrat"/>
                <a:ea typeface="Montserrat"/>
                <a:cs typeface="Montserrat"/>
                <a:sym typeface="Montserrat"/>
              </a:rPr>
              <a:t> projekti </a:t>
            </a:r>
            <a:r>
              <a:rPr b="1" lang="et-EE" sz="2350">
                <a:latin typeface="Montserrat"/>
                <a:ea typeface="Montserrat"/>
                <a:cs typeface="Montserrat"/>
                <a:sym typeface="Montserrat"/>
              </a:rPr>
              <a:t>abikõlblikest </a:t>
            </a:r>
            <a:r>
              <a:rPr lang="et-EE" sz="2350">
                <a:latin typeface="Montserrat"/>
                <a:ea typeface="Montserrat"/>
                <a:cs typeface="Montserrat"/>
                <a:sym typeface="Montserrat"/>
              </a:rPr>
              <a:t>ainult </a:t>
            </a:r>
            <a:r>
              <a:rPr b="1" lang="et-EE" sz="2350">
                <a:latin typeface="Montserrat"/>
                <a:ea typeface="Montserrat"/>
                <a:cs typeface="Montserrat"/>
                <a:sym typeface="Montserrat"/>
              </a:rPr>
              <a:t>rahalistest kuludest.</a:t>
            </a:r>
            <a:endParaRPr b="1" sz="2350">
              <a:latin typeface="Montserrat"/>
              <a:ea typeface="Montserrat"/>
              <a:cs typeface="Montserrat"/>
              <a:sym typeface="Montserrat"/>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83">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
                                            <p:txEl>
                                              <p:pRg end="4" st="4"/>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
                                            <p:txEl>
                                              <p:pRg end="5" st="5"/>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
                                            <p:txEl>
                                              <p:pRg end="6" st="6"/>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7"/>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7"/>
          <p:cNvSpPr txBox="1"/>
          <p:nvPr>
            <p:ph idx="1" type="body"/>
          </p:nvPr>
        </p:nvSpPr>
        <p:spPr>
          <a:xfrm>
            <a:off x="668350" y="525850"/>
            <a:ext cx="8229600" cy="5590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Meetmete väljundnäitajad</a:t>
            </a:r>
            <a:endParaRPr sz="3600">
              <a:latin typeface="Montserrat"/>
              <a:ea typeface="Montserrat"/>
              <a:cs typeface="Montserrat"/>
              <a:sym typeface="Montserrat"/>
            </a:endParaRPr>
          </a:p>
          <a:p>
            <a:pPr indent="0" lvl="0" marL="0" rtl="0" algn="l">
              <a:lnSpc>
                <a:spcPct val="115000"/>
              </a:lnSpc>
              <a:spcBef>
                <a:spcPts val="0"/>
              </a:spcBef>
              <a:spcAft>
                <a:spcPts val="0"/>
              </a:spcAft>
              <a:buSzPts val="1800"/>
              <a:buNone/>
            </a:pPr>
            <a:br>
              <a:rPr b="1" lang="et-EE" sz="2350">
                <a:latin typeface="Montserrat"/>
                <a:ea typeface="Montserrat"/>
                <a:cs typeface="Montserrat"/>
                <a:sym typeface="Montserrat"/>
              </a:rPr>
            </a:br>
            <a:r>
              <a:rPr b="1" lang="et-EE" sz="2350">
                <a:latin typeface="Montserrat"/>
                <a:ea typeface="Montserrat"/>
                <a:cs typeface="Montserrat"/>
                <a:sym typeface="Montserrat"/>
              </a:rPr>
              <a:t>“K</a:t>
            </a:r>
            <a:r>
              <a:rPr b="1" lang="et-EE" sz="2350">
                <a:solidFill>
                  <a:schemeClr val="dk1"/>
                </a:solidFill>
                <a:latin typeface="Montserrat"/>
                <a:ea typeface="Montserrat"/>
                <a:cs typeface="Montserrat"/>
                <a:sym typeface="Montserrat"/>
              </a:rPr>
              <a:t>ogukonna areng</a:t>
            </a:r>
            <a:r>
              <a:rPr b="1" lang="et-EE" sz="2350">
                <a:latin typeface="Montserrat"/>
                <a:ea typeface="Montserrat"/>
                <a:cs typeface="Montserrat"/>
                <a:sym typeface="Montserrat"/>
              </a:rPr>
              <a:t>”</a:t>
            </a:r>
            <a:r>
              <a:rPr lang="et-EE" sz="2350">
                <a:latin typeface="Montserrat"/>
                <a:ea typeface="Montserrat"/>
                <a:cs typeface="Montserrat"/>
                <a:sym typeface="Montserrat"/>
              </a:rPr>
              <a:t>:</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läbi viidud </a:t>
            </a:r>
            <a:r>
              <a:rPr b="1" lang="et-EE" sz="2350">
                <a:latin typeface="Montserrat"/>
                <a:ea typeface="Montserrat"/>
                <a:cs typeface="Montserrat"/>
                <a:sym typeface="Montserrat"/>
              </a:rPr>
              <a:t>ürituste </a:t>
            </a:r>
            <a:r>
              <a:rPr lang="et-EE" sz="2350">
                <a:latin typeface="Montserrat"/>
                <a:ea typeface="Montserrat"/>
                <a:cs typeface="Montserrat"/>
                <a:sym typeface="Montserrat"/>
              </a:rPr>
              <a:t>või </a:t>
            </a:r>
            <a:r>
              <a:rPr b="1" lang="et-EE" sz="2350">
                <a:latin typeface="Montserrat"/>
                <a:ea typeface="Montserrat"/>
                <a:cs typeface="Montserrat"/>
                <a:sym typeface="Montserrat"/>
              </a:rPr>
              <a:t>tegevuste arv </a:t>
            </a:r>
            <a:r>
              <a:rPr lang="et-EE" sz="2350">
                <a:latin typeface="Montserrat"/>
                <a:ea typeface="Montserrat"/>
                <a:cs typeface="Montserrat"/>
                <a:sym typeface="Montserrat"/>
              </a:rPr>
              <a:t>(koolitused, infopäevad, külapäevad, koduleheküljed, infotrükised jm);</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tegevustes ja üritustel (koolitused, infopäevad, külapäevad jm) otseselt </a:t>
            </a:r>
            <a:r>
              <a:rPr b="1" lang="et-EE" sz="2350">
                <a:latin typeface="Montserrat"/>
                <a:ea typeface="Montserrat"/>
                <a:cs typeface="Montserrat"/>
                <a:sym typeface="Montserrat"/>
              </a:rPr>
              <a:t>osalenute arv</a:t>
            </a:r>
            <a:r>
              <a:rPr lang="et-EE" sz="2350">
                <a:latin typeface="Montserrat"/>
                <a:ea typeface="Montserrat"/>
                <a:cs typeface="Montserrat"/>
                <a:sym typeface="Montserrat"/>
              </a:rPr>
              <a:t>.</a:t>
            </a:r>
            <a:br>
              <a:rPr lang="et-EE" sz="2350">
                <a:latin typeface="Montserrat"/>
                <a:ea typeface="Montserrat"/>
                <a:cs typeface="Montserrat"/>
                <a:sym typeface="Montserrat"/>
              </a:rPr>
            </a:br>
            <a:endParaRPr sz="2350">
              <a:latin typeface="Montserrat"/>
              <a:ea typeface="Montserrat"/>
              <a:cs typeface="Montserrat"/>
              <a:sym typeface="Montserrat"/>
            </a:endParaRPr>
          </a:p>
          <a:p>
            <a:pPr indent="0" lvl="0" marL="0" rtl="0" algn="l">
              <a:lnSpc>
                <a:spcPct val="115000"/>
              </a:lnSpc>
              <a:spcBef>
                <a:spcPts val="0"/>
              </a:spcBef>
              <a:spcAft>
                <a:spcPts val="0"/>
              </a:spcAft>
              <a:buSzPts val="1800"/>
              <a:buNone/>
            </a:pPr>
            <a:r>
              <a:rPr b="1" lang="et-EE" sz="2350">
                <a:latin typeface="Montserrat"/>
                <a:ea typeface="Montserrat"/>
                <a:cs typeface="Montserrat"/>
                <a:sym typeface="Montserrat"/>
              </a:rPr>
              <a:t>“I</a:t>
            </a:r>
            <a:r>
              <a:rPr b="1" lang="et-EE" sz="2350">
                <a:solidFill>
                  <a:schemeClr val="dk1"/>
                </a:solidFill>
                <a:latin typeface="Montserrat"/>
                <a:ea typeface="Montserrat"/>
                <a:cs typeface="Montserrat"/>
                <a:sym typeface="Montserrat"/>
              </a:rPr>
              <a:t>nvesteeringud ja kogukonnateenuste arendamine</a:t>
            </a:r>
            <a:r>
              <a:rPr b="1" lang="et-EE" sz="2350">
                <a:latin typeface="Montserrat"/>
                <a:ea typeface="Montserrat"/>
                <a:cs typeface="Montserrat"/>
                <a:sym typeface="Montserrat"/>
              </a:rPr>
              <a:t>”</a:t>
            </a:r>
            <a:r>
              <a:rPr lang="et-EE" sz="2350">
                <a:latin typeface="Montserrat"/>
                <a:ea typeface="Montserrat"/>
                <a:cs typeface="Montserrat"/>
                <a:sym typeface="Montserrat"/>
              </a:rPr>
              <a:t>:</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rajatud või korrastatud avalikus kasutuses olevate </a:t>
            </a:r>
            <a:r>
              <a:rPr b="1" lang="et-EE" sz="2350">
                <a:latin typeface="Montserrat"/>
                <a:ea typeface="Montserrat"/>
                <a:cs typeface="Montserrat"/>
                <a:sym typeface="Montserrat"/>
              </a:rPr>
              <a:t>objektide arv</a:t>
            </a:r>
            <a:r>
              <a:rPr lang="et-EE" sz="2350">
                <a:latin typeface="Montserrat"/>
                <a:ea typeface="Montserrat"/>
                <a:cs typeface="Montserrat"/>
                <a:sym typeface="Montserrat"/>
              </a:rPr>
              <a:t>;</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toetatud kogukonna</a:t>
            </a:r>
            <a:r>
              <a:rPr b="1" lang="et-EE" sz="2350">
                <a:latin typeface="Montserrat"/>
                <a:ea typeface="Montserrat"/>
                <a:cs typeface="Montserrat"/>
                <a:sym typeface="Montserrat"/>
              </a:rPr>
              <a:t>teenuste arv</a:t>
            </a:r>
            <a:r>
              <a:rPr lang="et-EE" sz="2350">
                <a:latin typeface="Montserrat"/>
                <a:ea typeface="Montserrat"/>
                <a:cs typeface="Montserrat"/>
                <a:sym typeface="Montserrat"/>
              </a:rPr>
              <a:t>.</a:t>
            </a:r>
            <a:endParaRPr sz="2350">
              <a:latin typeface="Montserrat"/>
              <a:ea typeface="Montserrat"/>
              <a:cs typeface="Montserrat"/>
              <a:sym typeface="Montserrat"/>
            </a:endParaRPr>
          </a:p>
          <a:p>
            <a:pPr indent="0" lvl="1" marL="457200" rtl="0" algn="l">
              <a:lnSpc>
                <a:spcPct val="115000"/>
              </a:lnSpc>
              <a:spcBef>
                <a:spcPts val="0"/>
              </a:spcBef>
              <a:spcAft>
                <a:spcPts val="0"/>
              </a:spcAft>
              <a:buClr>
                <a:schemeClr val="dk1"/>
              </a:buClr>
              <a:buSzPts val="1600"/>
              <a:buNone/>
            </a:pPr>
            <a:r>
              <a:t/>
            </a:r>
            <a:endParaRPr sz="2350">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8"/>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8"/>
          <p:cNvSpPr txBox="1"/>
          <p:nvPr>
            <p:ph idx="1" type="body"/>
          </p:nvPr>
        </p:nvSpPr>
        <p:spPr>
          <a:xfrm>
            <a:off x="628650" y="1112825"/>
            <a:ext cx="8089800" cy="40530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300"/>
              <a:buFont typeface="Arial"/>
              <a:buNone/>
            </a:pPr>
            <a:r>
              <a:rPr b="1" lang="et-EE" sz="3600">
                <a:latin typeface="Montserrat"/>
                <a:ea typeface="Montserrat"/>
                <a:cs typeface="Montserrat"/>
                <a:sym typeface="Montserrat"/>
              </a:rPr>
              <a:t>Kogukonnateenus</a:t>
            </a:r>
            <a:br>
              <a:rPr b="1" lang="et-EE" sz="2350">
                <a:latin typeface="Montserrat"/>
                <a:ea typeface="Montserrat"/>
                <a:cs typeface="Montserrat"/>
                <a:sym typeface="Montserrat"/>
              </a:rPr>
            </a:br>
            <a:endParaRPr sz="2350">
              <a:latin typeface="Montserrat"/>
              <a:ea typeface="Montserrat"/>
              <a:cs typeface="Montserrat"/>
              <a:sym typeface="Montserrat"/>
            </a:endParaRPr>
          </a:p>
          <a:p>
            <a:pPr indent="0" lvl="0" marL="0" rtl="0" algn="l">
              <a:lnSpc>
                <a:spcPct val="115000"/>
              </a:lnSpc>
              <a:spcBef>
                <a:spcPts val="0"/>
              </a:spcBef>
              <a:spcAft>
                <a:spcPts val="0"/>
              </a:spcAft>
              <a:buSzPts val="1800"/>
              <a:buNone/>
            </a:pPr>
            <a:r>
              <a:rPr lang="et-EE" sz="2350">
                <a:latin typeface="Montserrat"/>
                <a:ea typeface="Montserrat"/>
                <a:cs typeface="Montserrat"/>
                <a:sym typeface="Montserrat"/>
              </a:rPr>
              <a:t>on kogukonna </a:t>
            </a:r>
            <a:r>
              <a:rPr b="1" lang="et-EE" sz="2350">
                <a:latin typeface="Montserrat"/>
                <a:ea typeface="Montserrat"/>
                <a:cs typeface="Montserrat"/>
                <a:sym typeface="Montserrat"/>
              </a:rPr>
              <a:t>liikmetelt </a:t>
            </a:r>
            <a:r>
              <a:rPr lang="et-EE" sz="2350">
                <a:latin typeface="Montserrat"/>
                <a:ea typeface="Montserrat"/>
                <a:cs typeface="Montserrat"/>
                <a:sym typeface="Montserrat"/>
              </a:rPr>
              <a:t>kogukonna </a:t>
            </a:r>
            <a:r>
              <a:rPr b="1" lang="et-EE" sz="2350">
                <a:latin typeface="Montserrat"/>
                <a:ea typeface="Montserrat"/>
                <a:cs typeface="Montserrat"/>
                <a:sym typeface="Montserrat"/>
              </a:rPr>
              <a:t>liikmetele </a:t>
            </a:r>
            <a:r>
              <a:rPr lang="et-EE" sz="2350">
                <a:latin typeface="Montserrat"/>
                <a:ea typeface="Montserrat"/>
                <a:cs typeface="Montserrat"/>
                <a:sym typeface="Montserrat"/>
              </a:rPr>
              <a:t>pakutav teenus, mis lähtub kogukonna vajadustest.</a:t>
            </a:r>
            <a:endParaRPr sz="2350">
              <a:latin typeface="Montserrat"/>
              <a:ea typeface="Montserrat"/>
              <a:cs typeface="Montserrat"/>
              <a:sym typeface="Montserrat"/>
            </a:endParaRPr>
          </a:p>
          <a:p>
            <a:pPr indent="0" lvl="0" marL="0" rtl="0" algn="l">
              <a:lnSpc>
                <a:spcPct val="115000"/>
              </a:lnSpc>
              <a:spcBef>
                <a:spcPts val="0"/>
              </a:spcBef>
              <a:spcAft>
                <a:spcPts val="0"/>
              </a:spcAft>
              <a:buSzPts val="1800"/>
              <a:buNone/>
            </a:pPr>
            <a:r>
              <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350">
                <a:latin typeface="Montserrat"/>
                <a:ea typeface="Montserrat"/>
                <a:cs typeface="Montserrat"/>
                <a:sym typeface="Montserrat"/>
              </a:rPr>
              <a:t>Teenuse pakkuja on ka ise kogukonna liige.</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Kogukonnateenuse eesmärk </a:t>
            </a:r>
            <a:r>
              <a:rPr b="1" lang="et-EE" sz="2350">
                <a:latin typeface="Montserrat"/>
                <a:ea typeface="Montserrat"/>
                <a:cs typeface="Montserrat"/>
                <a:sym typeface="Montserrat"/>
              </a:rPr>
              <a:t>ei ole kasumi teenimine</a:t>
            </a:r>
            <a:r>
              <a:rPr lang="et-EE" sz="2350">
                <a:latin typeface="Montserrat"/>
                <a:ea typeface="Montserrat"/>
                <a:cs typeface="Montserrat"/>
                <a:sym typeface="Montserrat"/>
              </a:rPr>
              <a:t>, kuid tasu võtmine teenuskulude katteks on põhjendatud.</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Kogukonnateenuse </a:t>
            </a:r>
            <a:r>
              <a:rPr b="1" lang="et-EE" sz="2350">
                <a:latin typeface="Montserrat"/>
                <a:ea typeface="Montserrat"/>
                <a:cs typeface="Montserrat"/>
                <a:sym typeface="Montserrat"/>
              </a:rPr>
              <a:t>vajalikkus </a:t>
            </a:r>
            <a:r>
              <a:rPr lang="et-EE" sz="2350">
                <a:latin typeface="Montserrat"/>
                <a:ea typeface="Montserrat"/>
                <a:cs typeface="Montserrat"/>
                <a:sym typeface="Montserrat"/>
              </a:rPr>
              <a:t>peab olema taotluses selgitatud.</a:t>
            </a:r>
            <a:endParaRPr sz="2350">
              <a:latin typeface="Montserrat"/>
              <a:ea typeface="Montserrat"/>
              <a:cs typeface="Montserrat"/>
              <a:sym typeface="Montserrat"/>
            </a:endParaRPr>
          </a:p>
          <a:p>
            <a:pPr indent="0" lvl="0" marL="0" rtl="0" algn="l">
              <a:lnSpc>
                <a:spcPct val="115000"/>
              </a:lnSpc>
              <a:spcBef>
                <a:spcPts val="750"/>
              </a:spcBef>
              <a:spcAft>
                <a:spcPts val="0"/>
              </a:spcAft>
              <a:buClr>
                <a:schemeClr val="dk1"/>
              </a:buClr>
              <a:buSzPts val="2800"/>
              <a:buNone/>
            </a:pPr>
            <a:r>
              <a:t/>
            </a:r>
            <a:endParaRPr sz="2350">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g2fd90b23c5e_0_19"/>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g2fd90b23c5e_0_19"/>
          <p:cNvSpPr txBox="1"/>
          <p:nvPr>
            <p:ph idx="1" type="body"/>
          </p:nvPr>
        </p:nvSpPr>
        <p:spPr>
          <a:xfrm>
            <a:off x="609600" y="890250"/>
            <a:ext cx="8306700" cy="5660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Projekti väljundnäitajad</a:t>
            </a:r>
            <a:br>
              <a:rPr b="1" lang="et-EE" sz="2350">
                <a:latin typeface="Montserrat"/>
                <a:ea typeface="Montserrat"/>
                <a:cs typeface="Montserrat"/>
                <a:sym typeface="Montserrat"/>
              </a:rPr>
            </a:br>
            <a:endParaRPr sz="2350">
              <a:latin typeface="Montserrat"/>
              <a:ea typeface="Montserrat"/>
              <a:cs typeface="Montserrat"/>
              <a:sym typeface="Montserrat"/>
            </a:endParaRPr>
          </a:p>
          <a:p>
            <a:pPr indent="-377825" lvl="0" marL="457200" rtl="0" algn="l">
              <a:lnSpc>
                <a:spcPct val="115000"/>
              </a:lnSpc>
              <a:spcBef>
                <a:spcPts val="0"/>
              </a:spcBef>
              <a:spcAft>
                <a:spcPts val="0"/>
              </a:spcAft>
              <a:buClr>
                <a:srgbClr val="000000"/>
              </a:buClr>
              <a:buSzPts val="2350"/>
              <a:buFont typeface="Arial"/>
              <a:buChar char="●"/>
            </a:pPr>
            <a:r>
              <a:rPr lang="et-EE" sz="2350">
                <a:solidFill>
                  <a:srgbClr val="000000"/>
                </a:solidFill>
                <a:latin typeface="Montserrat"/>
                <a:ea typeface="Montserrat"/>
                <a:cs typeface="Montserrat"/>
                <a:sym typeface="Montserrat"/>
              </a:rPr>
              <a:t>Projektiga seotud näitajate </a:t>
            </a:r>
            <a:r>
              <a:rPr lang="et-EE" sz="2350">
                <a:latin typeface="Montserrat"/>
                <a:ea typeface="Montserrat"/>
                <a:cs typeface="Montserrat"/>
                <a:sym typeface="Montserrat"/>
              </a:rPr>
              <a:t>realistlikud</a:t>
            </a:r>
            <a:r>
              <a:rPr lang="et-EE" sz="2350">
                <a:solidFill>
                  <a:srgbClr val="FF0000"/>
                </a:solidFill>
                <a:latin typeface="Montserrat"/>
                <a:ea typeface="Montserrat"/>
                <a:cs typeface="Montserrat"/>
                <a:sym typeface="Montserrat"/>
              </a:rPr>
              <a:t> </a:t>
            </a:r>
            <a:r>
              <a:rPr b="1" lang="et-EE" sz="2350">
                <a:solidFill>
                  <a:srgbClr val="000000"/>
                </a:solidFill>
                <a:latin typeface="Montserrat"/>
                <a:ea typeface="Montserrat"/>
                <a:cs typeface="Montserrat"/>
                <a:sym typeface="Montserrat"/>
              </a:rPr>
              <a:t>sihtväärtused</a:t>
            </a:r>
            <a:r>
              <a:rPr lang="et-EE" sz="2350">
                <a:solidFill>
                  <a:srgbClr val="000000"/>
                </a:solidFill>
                <a:latin typeface="Montserrat"/>
                <a:ea typeface="Montserrat"/>
                <a:cs typeface="Montserrat"/>
                <a:sym typeface="Montserrat"/>
              </a:rPr>
              <a:t> </a:t>
            </a:r>
            <a:r>
              <a:rPr b="1" lang="et-EE" sz="2350">
                <a:solidFill>
                  <a:srgbClr val="000000"/>
                </a:solidFill>
                <a:latin typeface="Montserrat"/>
                <a:ea typeface="Montserrat"/>
                <a:cs typeface="Montserrat"/>
                <a:sym typeface="Montserrat"/>
              </a:rPr>
              <a:t>sisestab taotleja</a:t>
            </a:r>
            <a:r>
              <a:rPr lang="et-EE" sz="2350">
                <a:solidFill>
                  <a:srgbClr val="000000"/>
                </a:solidFill>
                <a:latin typeface="Montserrat"/>
                <a:ea typeface="Montserrat"/>
                <a:cs typeface="Montserrat"/>
                <a:sym typeface="Montserrat"/>
              </a:rPr>
              <a:t> vastavalt oma projektile.</a:t>
            </a:r>
            <a:endParaRPr sz="2350">
              <a:solidFill>
                <a:srgbClr val="000000"/>
              </a:solidFill>
              <a:latin typeface="Montserrat"/>
              <a:ea typeface="Montserrat"/>
              <a:cs typeface="Montserrat"/>
              <a:sym typeface="Montserrat"/>
            </a:endParaRPr>
          </a:p>
          <a:p>
            <a:pPr indent="-377825" lvl="0" marL="457200" rtl="0" algn="l">
              <a:lnSpc>
                <a:spcPct val="115000"/>
              </a:lnSpc>
              <a:spcBef>
                <a:spcPts val="0"/>
              </a:spcBef>
              <a:spcAft>
                <a:spcPts val="0"/>
              </a:spcAft>
              <a:buClr>
                <a:srgbClr val="000000"/>
              </a:buClr>
              <a:buSzPts val="2350"/>
              <a:buFont typeface="Arial"/>
              <a:buChar char="●"/>
            </a:pPr>
            <a:r>
              <a:rPr lang="et-EE" sz="2350">
                <a:solidFill>
                  <a:srgbClr val="000000"/>
                </a:solidFill>
                <a:latin typeface="Montserrat"/>
                <a:ea typeface="Montserrat"/>
                <a:cs typeface="Montserrat"/>
                <a:sym typeface="Montserrat"/>
              </a:rPr>
              <a:t>Väljundnäitajad ja sihtväärtused on projekti </a:t>
            </a:r>
            <a:r>
              <a:rPr b="1" lang="et-EE" sz="2350">
                <a:solidFill>
                  <a:srgbClr val="000000"/>
                </a:solidFill>
                <a:latin typeface="Montserrat"/>
                <a:ea typeface="Montserrat"/>
                <a:cs typeface="Montserrat"/>
                <a:sym typeface="Montserrat"/>
              </a:rPr>
              <a:t>mõju hindamise </a:t>
            </a:r>
            <a:r>
              <a:rPr lang="et-EE" sz="2350">
                <a:latin typeface="Montserrat"/>
                <a:ea typeface="Montserrat"/>
                <a:cs typeface="Montserrat"/>
                <a:sym typeface="Montserrat"/>
              </a:rPr>
              <a:t>üheks </a:t>
            </a:r>
            <a:r>
              <a:rPr lang="et-EE" sz="2350">
                <a:solidFill>
                  <a:srgbClr val="000000"/>
                </a:solidFill>
                <a:latin typeface="Montserrat"/>
                <a:ea typeface="Montserrat"/>
                <a:cs typeface="Montserrat"/>
                <a:sym typeface="Montserrat"/>
              </a:rPr>
              <a:t>aluseks</a:t>
            </a:r>
            <a:r>
              <a:rPr b="1" lang="et-EE" sz="2350">
                <a:solidFill>
                  <a:srgbClr val="000000"/>
                </a:solidFill>
                <a:latin typeface="Montserrat"/>
                <a:ea typeface="Montserrat"/>
                <a:cs typeface="Montserrat"/>
                <a:sym typeface="Montserrat"/>
              </a:rPr>
              <a:t> </a:t>
            </a:r>
            <a:r>
              <a:rPr lang="et-EE" sz="2350">
                <a:solidFill>
                  <a:srgbClr val="000000"/>
                </a:solidFill>
                <a:latin typeface="Montserrat"/>
                <a:ea typeface="Montserrat"/>
                <a:cs typeface="Montserrat"/>
                <a:sym typeface="Montserrat"/>
              </a:rPr>
              <a:t>ning nende saavutamist </a:t>
            </a:r>
            <a:r>
              <a:rPr b="1" lang="et-EE" sz="2350">
                <a:solidFill>
                  <a:srgbClr val="000000"/>
                </a:solidFill>
                <a:latin typeface="Montserrat"/>
                <a:ea typeface="Montserrat"/>
                <a:cs typeface="Montserrat"/>
                <a:sym typeface="Montserrat"/>
              </a:rPr>
              <a:t>kontrollitakse </a:t>
            </a:r>
            <a:r>
              <a:rPr lang="et-EE" sz="2350">
                <a:solidFill>
                  <a:srgbClr val="000000"/>
                </a:solidFill>
                <a:latin typeface="Montserrat"/>
                <a:ea typeface="Montserrat"/>
                <a:cs typeface="Montserrat"/>
                <a:sym typeface="Montserrat"/>
              </a:rPr>
              <a:t>esitatud </a:t>
            </a:r>
            <a:r>
              <a:rPr b="1" lang="et-EE" sz="2350">
                <a:solidFill>
                  <a:srgbClr val="000000"/>
                </a:solidFill>
                <a:latin typeface="Montserrat"/>
                <a:ea typeface="Montserrat"/>
                <a:cs typeface="Montserrat"/>
                <a:sym typeface="Montserrat"/>
              </a:rPr>
              <a:t>aruande </a:t>
            </a:r>
            <a:r>
              <a:rPr lang="et-EE" sz="2350">
                <a:solidFill>
                  <a:srgbClr val="000000"/>
                </a:solidFill>
                <a:latin typeface="Montserrat"/>
                <a:ea typeface="Montserrat"/>
                <a:cs typeface="Montserrat"/>
                <a:sym typeface="Montserrat"/>
              </a:rPr>
              <a:t>põhjal.</a:t>
            </a:r>
            <a:endParaRPr sz="2350">
              <a:solidFill>
                <a:srgbClr val="000000"/>
              </a:solidFill>
              <a:latin typeface="Montserrat"/>
              <a:ea typeface="Montserrat"/>
              <a:cs typeface="Montserrat"/>
              <a:sym typeface="Montserrat"/>
            </a:endParaRPr>
          </a:p>
          <a:p>
            <a:pPr indent="-377825" lvl="0" marL="457200" rtl="0" algn="l">
              <a:lnSpc>
                <a:spcPct val="115000"/>
              </a:lnSpc>
              <a:spcBef>
                <a:spcPts val="0"/>
              </a:spcBef>
              <a:spcAft>
                <a:spcPts val="0"/>
              </a:spcAft>
              <a:buClr>
                <a:srgbClr val="000000"/>
              </a:buClr>
              <a:buSzPts val="2350"/>
              <a:buFont typeface="Arial"/>
              <a:buChar char="●"/>
            </a:pPr>
            <a:r>
              <a:rPr lang="et-EE" sz="2350">
                <a:solidFill>
                  <a:srgbClr val="000000"/>
                </a:solidFill>
                <a:latin typeface="Montserrat"/>
                <a:ea typeface="Montserrat"/>
                <a:cs typeface="Montserrat"/>
                <a:sym typeface="Montserrat"/>
              </a:rPr>
              <a:t>Toetus võidakse (osaliselt) </a:t>
            </a:r>
            <a:r>
              <a:rPr b="1" lang="et-EE" sz="2350">
                <a:solidFill>
                  <a:srgbClr val="000000"/>
                </a:solidFill>
                <a:latin typeface="Montserrat"/>
                <a:ea typeface="Montserrat"/>
                <a:cs typeface="Montserrat"/>
                <a:sym typeface="Montserrat"/>
              </a:rPr>
              <a:t>tagasi nõuda</a:t>
            </a:r>
            <a:r>
              <a:rPr lang="et-EE" sz="2350">
                <a:solidFill>
                  <a:srgbClr val="000000"/>
                </a:solidFill>
                <a:latin typeface="Montserrat"/>
                <a:ea typeface="Montserrat"/>
                <a:cs typeface="Montserrat"/>
                <a:sym typeface="Montserrat"/>
              </a:rPr>
              <a:t>, kui näitajad või nende sihtväärtused jäävad </a:t>
            </a:r>
            <a:r>
              <a:rPr b="1" lang="et-EE" sz="2350">
                <a:solidFill>
                  <a:srgbClr val="000000"/>
                </a:solidFill>
                <a:latin typeface="Montserrat"/>
                <a:ea typeface="Montserrat"/>
                <a:cs typeface="Montserrat"/>
                <a:sym typeface="Montserrat"/>
              </a:rPr>
              <a:t>saavutamata</a:t>
            </a:r>
            <a:r>
              <a:rPr lang="et-EE" sz="2350">
                <a:solidFill>
                  <a:srgbClr val="000000"/>
                </a:solidFill>
                <a:latin typeface="Montserrat"/>
                <a:ea typeface="Montserrat"/>
                <a:cs typeface="Montserrat"/>
                <a:sym typeface="Montserrat"/>
              </a:rPr>
              <a:t> või saavutatakse osaliselt.</a:t>
            </a:r>
            <a:endParaRPr sz="2350">
              <a:latin typeface="Montserrat"/>
              <a:ea typeface="Montserrat"/>
              <a:cs typeface="Montserrat"/>
              <a:sym typeface="Montserrat"/>
            </a:endParaRPr>
          </a:p>
          <a:p>
            <a:pPr indent="0" lvl="1" marL="457200" rtl="0" algn="l">
              <a:lnSpc>
                <a:spcPct val="115000"/>
              </a:lnSpc>
              <a:spcBef>
                <a:spcPts val="375"/>
              </a:spcBef>
              <a:spcAft>
                <a:spcPts val="0"/>
              </a:spcAft>
              <a:buClr>
                <a:schemeClr val="dk1"/>
              </a:buClr>
              <a:buSzPts val="1600"/>
              <a:buNone/>
            </a:pPr>
            <a:r>
              <a:t/>
            </a:r>
            <a:endParaRPr sz="2350">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0"/>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0"/>
          <p:cNvSpPr txBox="1"/>
          <p:nvPr>
            <p:ph idx="1" type="body"/>
          </p:nvPr>
        </p:nvSpPr>
        <p:spPr>
          <a:xfrm>
            <a:off x="457200" y="967975"/>
            <a:ext cx="8229600" cy="459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800"/>
              <a:buNone/>
            </a:pPr>
            <a:r>
              <a:rPr b="1" lang="et-EE" sz="3600">
                <a:latin typeface="Montserrat"/>
                <a:ea typeface="Montserrat"/>
                <a:cs typeface="Montserrat"/>
                <a:sym typeface="Montserrat"/>
              </a:rPr>
              <a:t>Toetuse taotleja</a:t>
            </a:r>
            <a:br>
              <a:rPr b="1" lang="et-EE" sz="2350">
                <a:latin typeface="Montserrat"/>
                <a:ea typeface="Montserrat"/>
                <a:cs typeface="Montserrat"/>
                <a:sym typeface="Montserrat"/>
              </a:rPr>
            </a:br>
            <a:r>
              <a:rPr b="1" lang="et-EE" sz="2350">
                <a:solidFill>
                  <a:srgbClr val="202124"/>
                </a:solidFill>
                <a:highlight>
                  <a:srgbClr val="FFFFFF"/>
                </a:highlight>
                <a:latin typeface="Montserrat"/>
                <a:ea typeface="Montserrat"/>
                <a:cs typeface="Montserrat"/>
                <a:sym typeface="Montserrat"/>
              </a:rPr>
              <a:t> </a:t>
            </a:r>
            <a:endParaRPr b="1" sz="2350">
              <a:solidFill>
                <a:srgbClr val="202124"/>
              </a:solidFill>
              <a:highlight>
                <a:srgbClr val="FFFFFF"/>
              </a:highlight>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b="1" lang="et-EE" sz="2350">
                <a:latin typeface="Montserrat"/>
                <a:ea typeface="Montserrat"/>
                <a:cs typeface="Montserrat"/>
                <a:sym typeface="Montserrat"/>
              </a:rPr>
              <a:t>Mittetulundusühing</a:t>
            </a:r>
            <a:r>
              <a:rPr lang="et-EE" sz="2350">
                <a:latin typeface="Montserrat"/>
                <a:ea typeface="Montserrat"/>
                <a:cs typeface="Montserrat"/>
                <a:sym typeface="Montserrat"/>
              </a:rPr>
              <a:t>,</a:t>
            </a:r>
            <a:br>
              <a:rPr lang="et-EE" sz="2350">
                <a:latin typeface="Montserrat"/>
                <a:ea typeface="Montserrat"/>
                <a:cs typeface="Montserrat"/>
                <a:sym typeface="Montserrat"/>
              </a:rPr>
            </a:br>
            <a:r>
              <a:rPr lang="et-EE" sz="2350">
                <a:latin typeface="Montserrat"/>
                <a:ea typeface="Montserrat"/>
                <a:cs typeface="Montserrat"/>
                <a:sym typeface="Montserrat"/>
              </a:rPr>
              <a:t>milles ei osale liikmena kohaliku omavalitsuse üksus ega riik ja mille liikmetest äriühingud ei moodusta rohkem kui poole.</a:t>
            </a:r>
            <a:br>
              <a:rPr lang="et-EE" sz="2350">
                <a:latin typeface="Montserrat"/>
                <a:ea typeface="Montserrat"/>
                <a:cs typeface="Montserrat"/>
                <a:sym typeface="Montserrat"/>
              </a:rPr>
            </a:b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b="1" lang="et-EE" sz="2350">
                <a:latin typeface="Montserrat"/>
                <a:ea typeface="Montserrat"/>
                <a:cs typeface="Montserrat"/>
                <a:sym typeface="Montserrat"/>
              </a:rPr>
              <a:t>Sihtasutus</a:t>
            </a:r>
            <a:r>
              <a:rPr lang="et-EE" sz="2350">
                <a:latin typeface="Montserrat"/>
                <a:ea typeface="Montserrat"/>
                <a:cs typeface="Montserrat"/>
                <a:sym typeface="Montserrat"/>
              </a:rPr>
              <a:t>,</a:t>
            </a:r>
            <a:br>
              <a:rPr lang="et-EE" sz="2350">
                <a:latin typeface="Montserrat"/>
                <a:ea typeface="Montserrat"/>
                <a:cs typeface="Montserrat"/>
                <a:sym typeface="Montserrat"/>
              </a:rPr>
            </a:br>
            <a:r>
              <a:rPr lang="et-EE" sz="2350">
                <a:latin typeface="Montserrat"/>
                <a:ea typeface="Montserrat"/>
                <a:cs typeface="Montserrat"/>
                <a:sym typeface="Montserrat"/>
              </a:rPr>
              <a:t>mis ei ole asutatud kohaliku omavalitsuse üksuse ega riigi osalusel ja mille </a:t>
            </a:r>
            <a:r>
              <a:rPr lang="et-EE" sz="2350">
                <a:latin typeface="Montserrat"/>
                <a:ea typeface="Montserrat"/>
                <a:cs typeface="Montserrat"/>
                <a:sym typeface="Montserrat"/>
                <a:extLst>
                  <a:ext uri="http://customooxmlschemas.google.com/">
                    <go:slidesCustomData xmlns:go="http://customooxmlschemas.google.com/" textRoundtripDataId="0"/>
                  </a:ext>
                </a:extLst>
              </a:rPr>
              <a:t>liikmetest</a:t>
            </a:r>
            <a:r>
              <a:rPr lang="et-EE" sz="2350">
                <a:latin typeface="Montserrat"/>
                <a:ea typeface="Montserrat"/>
                <a:cs typeface="Montserrat"/>
                <a:sym typeface="Montserrat"/>
              </a:rPr>
              <a:t> äriühingud ei moodusta rohkem kui poole.</a:t>
            </a:r>
            <a:endParaRPr sz="2350">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1"/>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1"/>
          <p:cNvSpPr txBox="1"/>
          <p:nvPr>
            <p:ph idx="1" type="body"/>
          </p:nvPr>
        </p:nvSpPr>
        <p:spPr>
          <a:xfrm>
            <a:off x="463950" y="597071"/>
            <a:ext cx="8216100" cy="5118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Toetuse taotleja</a:t>
            </a:r>
            <a:br>
              <a:rPr b="1" lang="et-EE" sz="2350">
                <a:latin typeface="Montserrat"/>
                <a:ea typeface="Montserrat"/>
                <a:cs typeface="Montserrat"/>
                <a:sym typeface="Montserrat"/>
              </a:rPr>
            </a:b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Tegutseb </a:t>
            </a:r>
            <a:r>
              <a:rPr b="1" lang="et-EE" sz="2350">
                <a:latin typeface="Montserrat"/>
                <a:ea typeface="Montserrat"/>
                <a:cs typeface="Montserrat"/>
                <a:sym typeface="Montserrat"/>
              </a:rPr>
              <a:t>avalikes huvides</a:t>
            </a:r>
            <a:r>
              <a:rPr lang="et-EE" sz="2350">
                <a:latin typeface="Montserrat"/>
                <a:ea typeface="Montserrat"/>
                <a:cs typeface="Montserrat"/>
                <a:sym typeface="Montserrat"/>
              </a:rPr>
              <a:t> ning taotleja eesmärgid ja tegevused on suunatud avalikkusele, sh taotleja peab oma tegevusest teavitama avalikkust.</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Tegutseb oma liikmes- või töötajaskonnast </a:t>
            </a:r>
            <a:r>
              <a:rPr b="1" lang="et-EE" sz="2350">
                <a:latin typeface="Montserrat"/>
                <a:ea typeface="Montserrat"/>
                <a:cs typeface="Montserrat"/>
                <a:sym typeface="Montserrat"/>
              </a:rPr>
              <a:t>laiema sihtgrupi</a:t>
            </a:r>
            <a:r>
              <a:rPr lang="et-EE" sz="2350">
                <a:latin typeface="Montserrat"/>
                <a:ea typeface="Montserrat"/>
                <a:cs typeface="Montserrat"/>
                <a:sym typeface="Montserrat"/>
              </a:rPr>
              <a:t> heaks, välja arvatud erivajadustega inimeste heaks tegutsevad ühendused (projekt peab KOP-i eesmärki täitma).</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Tegutseb piirkondlikult </a:t>
            </a:r>
            <a:r>
              <a:rPr b="1" lang="et-EE" sz="2350">
                <a:latin typeface="Montserrat"/>
                <a:ea typeface="Montserrat"/>
                <a:cs typeface="Montserrat"/>
                <a:sym typeface="Montserrat"/>
              </a:rPr>
              <a:t>küla</a:t>
            </a:r>
            <a:r>
              <a:rPr lang="et-EE" sz="2350">
                <a:latin typeface="Montserrat"/>
                <a:ea typeface="Montserrat"/>
                <a:cs typeface="Montserrat"/>
                <a:sym typeface="Montserrat"/>
              </a:rPr>
              <a:t>, </a:t>
            </a:r>
            <a:r>
              <a:rPr b="1" lang="et-EE" sz="2350">
                <a:latin typeface="Montserrat"/>
                <a:ea typeface="Montserrat"/>
                <a:cs typeface="Montserrat"/>
                <a:sym typeface="Montserrat"/>
              </a:rPr>
              <a:t>aleviku</a:t>
            </a:r>
            <a:r>
              <a:rPr lang="et-EE" sz="2350">
                <a:latin typeface="Montserrat"/>
                <a:ea typeface="Montserrat"/>
                <a:cs typeface="Montserrat"/>
                <a:sym typeface="Montserrat"/>
              </a:rPr>
              <a:t>, </a:t>
            </a:r>
            <a:r>
              <a:rPr b="1" lang="et-EE" sz="2350">
                <a:latin typeface="Montserrat"/>
                <a:ea typeface="Montserrat"/>
                <a:cs typeface="Montserrat"/>
                <a:sym typeface="Montserrat"/>
              </a:rPr>
              <a:t>alevi</a:t>
            </a:r>
            <a:r>
              <a:rPr lang="et-EE" sz="2350">
                <a:latin typeface="Montserrat"/>
                <a:ea typeface="Montserrat"/>
                <a:cs typeface="Montserrat"/>
                <a:sym typeface="Montserrat"/>
              </a:rPr>
              <a:t>, </a:t>
            </a:r>
            <a:r>
              <a:rPr b="1" lang="et-EE" sz="2350">
                <a:latin typeface="Montserrat"/>
                <a:ea typeface="Montserrat"/>
                <a:cs typeface="Montserrat"/>
                <a:sym typeface="Montserrat"/>
              </a:rPr>
              <a:t>valla</a:t>
            </a:r>
            <a:r>
              <a:rPr lang="et-EE" sz="2350">
                <a:latin typeface="Montserrat"/>
                <a:ea typeface="Montserrat"/>
                <a:cs typeface="Montserrat"/>
                <a:sym typeface="Montserrat"/>
              </a:rPr>
              <a:t>, </a:t>
            </a:r>
            <a:r>
              <a:rPr b="1" lang="et-EE" sz="2350">
                <a:latin typeface="Montserrat"/>
                <a:ea typeface="Montserrat"/>
                <a:cs typeface="Montserrat"/>
                <a:sym typeface="Montserrat"/>
              </a:rPr>
              <a:t>linna </a:t>
            </a:r>
            <a:r>
              <a:rPr lang="et-EE" sz="2350">
                <a:latin typeface="Montserrat"/>
                <a:ea typeface="Montserrat"/>
                <a:cs typeface="Montserrat"/>
                <a:sym typeface="Montserrat"/>
              </a:rPr>
              <a:t>või </a:t>
            </a:r>
            <a:r>
              <a:rPr b="1" lang="et-EE" sz="2350">
                <a:latin typeface="Montserrat"/>
                <a:ea typeface="Montserrat"/>
                <a:cs typeface="Montserrat"/>
                <a:sym typeface="Montserrat"/>
              </a:rPr>
              <a:t>asumi</a:t>
            </a:r>
            <a:r>
              <a:rPr lang="et-EE" sz="2350">
                <a:latin typeface="Montserrat"/>
                <a:ea typeface="Montserrat"/>
                <a:cs typeface="Montserrat"/>
                <a:sym typeface="Montserrat"/>
              </a:rPr>
              <a:t> kogukonna huvides.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2"/>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2"/>
          <p:cNvSpPr txBox="1"/>
          <p:nvPr>
            <p:ph idx="1" type="body"/>
          </p:nvPr>
        </p:nvSpPr>
        <p:spPr>
          <a:xfrm>
            <a:off x="434575" y="663925"/>
            <a:ext cx="8080800" cy="5975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Toetuse taotleja - </a:t>
            </a:r>
            <a:r>
              <a:rPr b="1" lang="et-EE" sz="3600">
                <a:solidFill>
                  <a:srgbClr val="CC0000"/>
                </a:solidFill>
                <a:latin typeface="Montserrat"/>
                <a:ea typeface="Montserrat"/>
                <a:cs typeface="Montserrat"/>
                <a:sym typeface="Montserrat"/>
              </a:rPr>
              <a:t>erandid</a:t>
            </a:r>
            <a:br>
              <a:rPr b="1" lang="et-EE" sz="2350">
                <a:latin typeface="Montserrat"/>
                <a:ea typeface="Montserrat"/>
                <a:cs typeface="Montserrat"/>
                <a:sym typeface="Montserrat"/>
              </a:rPr>
            </a:br>
            <a:endParaRPr sz="2350">
              <a:latin typeface="Montserrat"/>
              <a:ea typeface="Montserrat"/>
              <a:cs typeface="Montserrat"/>
              <a:sym typeface="Montserrat"/>
            </a:endParaRPr>
          </a:p>
          <a:p>
            <a:pPr indent="-377825" lvl="0" marL="457200" rtl="0" algn="l">
              <a:lnSpc>
                <a:spcPct val="90000"/>
              </a:lnSpc>
              <a:spcBef>
                <a:spcPts val="0"/>
              </a:spcBef>
              <a:spcAft>
                <a:spcPts val="0"/>
              </a:spcAft>
              <a:buSzPts val="2350"/>
              <a:buFont typeface="Arial"/>
              <a:buChar char="●"/>
            </a:pPr>
            <a:r>
              <a:rPr b="1" lang="et-EE" sz="2350">
                <a:solidFill>
                  <a:srgbClr val="CC0000"/>
                </a:solidFill>
                <a:latin typeface="Montserrat"/>
                <a:ea typeface="Montserrat"/>
                <a:cs typeface="Montserrat"/>
                <a:sym typeface="Montserrat"/>
              </a:rPr>
              <a:t>Tallinna</a:t>
            </a:r>
            <a:r>
              <a:rPr lang="et-EE" sz="2350">
                <a:solidFill>
                  <a:srgbClr val="FF0000"/>
                </a:solidFill>
                <a:latin typeface="Montserrat"/>
                <a:ea typeface="Montserrat"/>
                <a:cs typeface="Montserrat"/>
                <a:sym typeface="Montserrat"/>
              </a:rPr>
              <a:t> </a:t>
            </a:r>
            <a:r>
              <a:rPr lang="et-EE" sz="2350">
                <a:latin typeface="Montserrat"/>
                <a:ea typeface="Montserrat"/>
                <a:cs typeface="Montserrat"/>
                <a:sym typeface="Montserrat"/>
              </a:rPr>
              <a:t>linna puhul saavad taotlejaks olla ainult </a:t>
            </a:r>
            <a:r>
              <a:rPr b="1" lang="et-EE" sz="2350">
                <a:solidFill>
                  <a:srgbClr val="CC0000"/>
                </a:solidFill>
                <a:latin typeface="Montserrat"/>
                <a:ea typeface="Montserrat"/>
                <a:cs typeface="Montserrat"/>
                <a:sym typeface="Montserrat"/>
              </a:rPr>
              <a:t>linnasisese asumi kogukonna huvides tegutsevad ühendused</a:t>
            </a:r>
            <a:r>
              <a:rPr lang="et-EE" sz="2350">
                <a:latin typeface="Montserrat"/>
                <a:ea typeface="Montserrat"/>
                <a:cs typeface="Montserrat"/>
                <a:sym typeface="Montserrat"/>
              </a:rPr>
              <a:t>.</a:t>
            </a:r>
            <a:endParaRPr/>
          </a:p>
          <a:p>
            <a:pPr indent="0" lvl="0" marL="79375" rtl="0" algn="l">
              <a:lnSpc>
                <a:spcPct val="90000"/>
              </a:lnSpc>
              <a:spcBef>
                <a:spcPts val="0"/>
              </a:spcBef>
              <a:spcAft>
                <a:spcPts val="0"/>
              </a:spcAft>
              <a:buSzPts val="2350"/>
              <a:buNone/>
            </a:pPr>
            <a:r>
              <a:t/>
            </a:r>
            <a:endParaRPr sz="2350">
              <a:latin typeface="Montserrat"/>
              <a:ea typeface="Montserrat"/>
              <a:cs typeface="Montserrat"/>
              <a:sym typeface="Montserrat"/>
            </a:endParaRPr>
          </a:p>
          <a:p>
            <a:pPr indent="-377825" lvl="0" marL="457200" rtl="0" algn="l">
              <a:lnSpc>
                <a:spcPct val="90000"/>
              </a:lnSpc>
              <a:spcBef>
                <a:spcPts val="0"/>
              </a:spcBef>
              <a:spcAft>
                <a:spcPts val="0"/>
              </a:spcAft>
              <a:buSzPts val="2350"/>
              <a:buFont typeface="Arial"/>
              <a:buChar char="●"/>
            </a:pPr>
            <a:r>
              <a:rPr b="1" lang="et-EE" sz="2350">
                <a:latin typeface="Montserrat"/>
                <a:ea typeface="Montserrat"/>
                <a:cs typeface="Montserrat"/>
                <a:sym typeface="Montserrat"/>
              </a:rPr>
              <a:t>Koguduste </a:t>
            </a:r>
            <a:r>
              <a:rPr lang="et-EE" sz="2350">
                <a:latin typeface="Montserrat"/>
                <a:ea typeface="Montserrat"/>
                <a:cs typeface="Montserrat"/>
                <a:sym typeface="Montserrat"/>
              </a:rPr>
              <a:t>puhul saavad taotlejaks olla kogudused, mis tegutsevad põhikirja järgi koguduse liikmetest </a:t>
            </a:r>
            <a:r>
              <a:rPr b="1" lang="et-EE" sz="2350">
                <a:latin typeface="Montserrat"/>
                <a:ea typeface="Montserrat"/>
                <a:cs typeface="Montserrat"/>
                <a:sym typeface="Montserrat"/>
              </a:rPr>
              <a:t>laiema sihtgrupi</a:t>
            </a:r>
            <a:r>
              <a:rPr lang="et-EE" sz="2350">
                <a:latin typeface="Montserrat"/>
                <a:ea typeface="Montserrat"/>
                <a:cs typeface="Montserrat"/>
                <a:sym typeface="Montserrat"/>
              </a:rPr>
              <a:t> huvides.</a:t>
            </a:r>
            <a:endParaRPr/>
          </a:p>
          <a:p>
            <a:pPr indent="0" lvl="0" marL="79375" rtl="0" algn="l">
              <a:lnSpc>
                <a:spcPct val="90000"/>
              </a:lnSpc>
              <a:spcBef>
                <a:spcPts val="0"/>
              </a:spcBef>
              <a:spcAft>
                <a:spcPts val="0"/>
              </a:spcAft>
              <a:buSzPts val="2350"/>
              <a:buNone/>
            </a:pPr>
            <a:r>
              <a:t/>
            </a:r>
            <a:endParaRPr sz="2350">
              <a:latin typeface="Montserrat"/>
              <a:ea typeface="Montserrat"/>
              <a:cs typeface="Montserrat"/>
              <a:sym typeface="Montserrat"/>
            </a:endParaRPr>
          </a:p>
          <a:p>
            <a:pPr indent="-377825" lvl="0" marL="457200" rtl="0" algn="l">
              <a:lnSpc>
                <a:spcPct val="90000"/>
              </a:lnSpc>
              <a:spcBef>
                <a:spcPts val="0"/>
              </a:spcBef>
              <a:spcAft>
                <a:spcPts val="0"/>
              </a:spcAft>
              <a:buSzPts val="2350"/>
              <a:buFont typeface="Arial"/>
              <a:buChar char="●"/>
            </a:pPr>
            <a:r>
              <a:rPr b="1" lang="et-EE" sz="2350">
                <a:latin typeface="Montserrat"/>
                <a:ea typeface="Montserrat"/>
                <a:cs typeface="Montserrat"/>
                <a:sym typeface="Montserrat"/>
              </a:rPr>
              <a:t>Küla-, aleviku- ning asumiseltside poolt asutatud omavalitsuse piire ületavad ühendused</a:t>
            </a:r>
            <a:r>
              <a:rPr lang="et-EE" sz="2350">
                <a:latin typeface="Montserrat"/>
                <a:ea typeface="Montserrat"/>
                <a:cs typeface="Montserrat"/>
                <a:sym typeface="Montserrat"/>
              </a:rPr>
              <a:t>, mille tegevuse sihtrühmaks on kogu vastava küla/alevi/asumi elanikkond ning eesmärgiks vastava küla/alevi/asumi piirkonna elu- ja sotsiaalse keskkonna parandamine.</a:t>
            </a:r>
            <a:endParaRPr sz="2350">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3"/>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3"/>
          <p:cNvSpPr txBox="1"/>
          <p:nvPr>
            <p:ph idx="1" type="body"/>
          </p:nvPr>
        </p:nvSpPr>
        <p:spPr>
          <a:xfrm>
            <a:off x="434575" y="822350"/>
            <a:ext cx="8080800" cy="5117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Taotlejaks ei saa olla</a:t>
            </a:r>
            <a:br>
              <a:rPr b="1" lang="et-EE" sz="2350">
                <a:latin typeface="Montserrat"/>
                <a:ea typeface="Montserrat"/>
                <a:cs typeface="Montserrat"/>
                <a:sym typeface="Montserrat"/>
              </a:rPr>
            </a:br>
            <a:endParaRPr>
              <a:latin typeface="Montserrat"/>
              <a:ea typeface="Montserrat"/>
              <a:cs typeface="Montserrat"/>
              <a:sym typeface="Montserrat"/>
            </a:endParaRPr>
          </a:p>
          <a:p>
            <a:pPr indent="-377825" lvl="0" marL="457200" rtl="0" algn="l">
              <a:lnSpc>
                <a:spcPct val="90000"/>
              </a:lnSpc>
              <a:spcBef>
                <a:spcPts val="0"/>
              </a:spcBef>
              <a:spcAft>
                <a:spcPts val="0"/>
              </a:spcAft>
              <a:buClr>
                <a:schemeClr val="dk1"/>
              </a:buClr>
              <a:buSzPts val="2350"/>
              <a:buFont typeface="Montserrat"/>
              <a:buChar char="●"/>
            </a:pPr>
            <a:r>
              <a:rPr lang="et-EE">
                <a:latin typeface="Montserrat"/>
                <a:ea typeface="Montserrat"/>
                <a:cs typeface="Montserrat"/>
                <a:sym typeface="Montserrat"/>
              </a:rPr>
              <a:t>ä</a:t>
            </a:r>
            <a:r>
              <a:rPr lang="et-EE">
                <a:solidFill>
                  <a:schemeClr val="dk1"/>
                </a:solidFill>
                <a:latin typeface="Montserrat"/>
                <a:ea typeface="Montserrat"/>
                <a:cs typeface="Montserrat"/>
                <a:sym typeface="Montserrat"/>
              </a:rPr>
              <a:t>riühingud, ettevõtjate liidud, ametiühingud;</a:t>
            </a:r>
            <a:endParaRPr/>
          </a:p>
          <a:p>
            <a:pPr indent="0" lvl="0" marL="79375" rtl="0" algn="l">
              <a:lnSpc>
                <a:spcPct val="90000"/>
              </a:lnSpc>
              <a:spcBef>
                <a:spcPts val="0"/>
              </a:spcBef>
              <a:spcAft>
                <a:spcPts val="0"/>
              </a:spcAft>
              <a:buClr>
                <a:schemeClr val="dk1"/>
              </a:buClr>
              <a:buSzPts val="2350"/>
              <a:buNone/>
            </a:pPr>
            <a:r>
              <a:t/>
            </a:r>
            <a:endParaRPr>
              <a:latin typeface="Montserrat"/>
              <a:ea typeface="Montserrat"/>
              <a:cs typeface="Montserrat"/>
              <a:sym typeface="Montserrat"/>
            </a:endParaRPr>
          </a:p>
          <a:p>
            <a:pPr indent="-377825" lvl="0" marL="457200" rtl="0" algn="l">
              <a:lnSpc>
                <a:spcPct val="90000"/>
              </a:lnSpc>
              <a:spcBef>
                <a:spcPts val="0"/>
              </a:spcBef>
              <a:spcAft>
                <a:spcPts val="0"/>
              </a:spcAft>
              <a:buClr>
                <a:schemeClr val="dk1"/>
              </a:buClr>
              <a:buSzPts val="2350"/>
              <a:buFont typeface="Montserrat"/>
              <a:buChar char="●"/>
            </a:pPr>
            <a:r>
              <a:rPr lang="et-EE">
                <a:solidFill>
                  <a:schemeClr val="dk1"/>
                </a:solidFill>
                <a:latin typeface="Montserrat"/>
                <a:ea typeface="Montserrat"/>
                <a:cs typeface="Montserrat"/>
                <a:sym typeface="Montserrat"/>
              </a:rPr>
              <a:t>ameti-, kutse- ja erialaliidud, </a:t>
            </a:r>
            <a:r>
              <a:rPr lang="et-EE">
                <a:latin typeface="Montserrat"/>
                <a:ea typeface="Montserrat"/>
                <a:cs typeface="Montserrat"/>
                <a:sym typeface="Montserrat"/>
              </a:rPr>
              <a:t>mis</a:t>
            </a:r>
            <a:r>
              <a:rPr lang="et-EE">
                <a:solidFill>
                  <a:schemeClr val="dk1"/>
                </a:solidFill>
                <a:latin typeface="Montserrat"/>
                <a:ea typeface="Montserrat"/>
                <a:cs typeface="Montserrat"/>
                <a:sym typeface="Montserrat"/>
              </a:rPr>
              <a:t> koondavad ühe ameti, kutse või eriala inimesi, edendavad nende  erialaoskusi või kaitsevad nende huve;</a:t>
            </a:r>
            <a:endParaRPr/>
          </a:p>
          <a:p>
            <a:pPr indent="0" lvl="0" marL="79375" rtl="0" algn="l">
              <a:lnSpc>
                <a:spcPct val="90000"/>
              </a:lnSpc>
              <a:spcBef>
                <a:spcPts val="0"/>
              </a:spcBef>
              <a:spcAft>
                <a:spcPts val="0"/>
              </a:spcAft>
              <a:buClr>
                <a:schemeClr val="dk1"/>
              </a:buClr>
              <a:buSzPts val="2350"/>
              <a:buNone/>
            </a:pPr>
            <a:r>
              <a:t/>
            </a:r>
            <a:endParaRPr>
              <a:latin typeface="Montserrat"/>
              <a:ea typeface="Montserrat"/>
              <a:cs typeface="Montserrat"/>
              <a:sym typeface="Montserrat"/>
            </a:endParaRPr>
          </a:p>
          <a:p>
            <a:pPr indent="-377825" lvl="0" marL="457200" rtl="0" algn="l">
              <a:lnSpc>
                <a:spcPct val="90000"/>
              </a:lnSpc>
              <a:spcBef>
                <a:spcPts val="0"/>
              </a:spcBef>
              <a:spcAft>
                <a:spcPts val="0"/>
              </a:spcAft>
              <a:buClr>
                <a:schemeClr val="dk1"/>
              </a:buClr>
              <a:buSzPts val="2350"/>
              <a:buFont typeface="Montserrat"/>
              <a:buChar char="●"/>
            </a:pPr>
            <a:r>
              <a:rPr lang="et-EE">
                <a:solidFill>
                  <a:schemeClr val="dk1"/>
                </a:solidFill>
                <a:latin typeface="Montserrat"/>
                <a:ea typeface="Montserrat"/>
                <a:cs typeface="Montserrat"/>
                <a:sym typeface="Montserrat"/>
              </a:rPr>
              <a:t>korteri-, </a:t>
            </a:r>
            <a:r>
              <a:rPr lang="et-EE">
                <a:latin typeface="Montserrat"/>
                <a:ea typeface="Montserrat"/>
                <a:cs typeface="Montserrat"/>
                <a:sym typeface="Montserrat"/>
              </a:rPr>
              <a:t>suvila-, aiandus-, </a:t>
            </a:r>
            <a:r>
              <a:rPr lang="et-EE">
                <a:solidFill>
                  <a:schemeClr val="dk1"/>
                </a:solidFill>
                <a:latin typeface="Montserrat"/>
                <a:ea typeface="Montserrat"/>
                <a:cs typeface="Montserrat"/>
                <a:sym typeface="Montserrat"/>
              </a:rPr>
              <a:t>garaaži- jmt ühistud;</a:t>
            </a:r>
            <a:br>
              <a:rPr lang="et-EE">
                <a:solidFill>
                  <a:schemeClr val="dk1"/>
                </a:solidFill>
                <a:latin typeface="Montserrat"/>
                <a:ea typeface="Montserrat"/>
                <a:cs typeface="Montserrat"/>
                <a:sym typeface="Montserrat"/>
              </a:rPr>
            </a:br>
            <a:endParaRPr>
              <a:latin typeface="Montserrat"/>
              <a:ea typeface="Montserrat"/>
              <a:cs typeface="Montserrat"/>
              <a:sym typeface="Montserrat"/>
            </a:endParaRPr>
          </a:p>
          <a:p>
            <a:pPr indent="-377825" lvl="0" marL="457200" rtl="0" algn="l">
              <a:lnSpc>
                <a:spcPct val="90000"/>
              </a:lnSpc>
              <a:spcBef>
                <a:spcPts val="0"/>
              </a:spcBef>
              <a:spcAft>
                <a:spcPts val="0"/>
              </a:spcAft>
              <a:buClr>
                <a:schemeClr val="dk1"/>
              </a:buClr>
              <a:buSzPts val="2350"/>
              <a:buFont typeface="Arial"/>
              <a:buChar char="●"/>
            </a:pPr>
            <a:r>
              <a:rPr lang="et-EE">
                <a:solidFill>
                  <a:schemeClr val="dk1"/>
                </a:solidFill>
                <a:latin typeface="Montserrat"/>
                <a:ea typeface="Montserrat"/>
                <a:cs typeface="Montserrat"/>
                <a:sym typeface="Montserrat"/>
              </a:rPr>
              <a:t>ühendused, kui nende </a:t>
            </a:r>
            <a:r>
              <a:rPr b="1" lang="et-EE">
                <a:solidFill>
                  <a:schemeClr val="dk1"/>
                </a:solidFill>
                <a:latin typeface="Montserrat"/>
                <a:ea typeface="Montserrat"/>
                <a:cs typeface="Montserrat"/>
                <a:sym typeface="Montserrat"/>
              </a:rPr>
              <a:t>registrijärgne asukoht</a:t>
            </a:r>
            <a:r>
              <a:rPr lang="et-EE">
                <a:solidFill>
                  <a:schemeClr val="dk1"/>
                </a:solidFill>
                <a:latin typeface="Montserrat"/>
                <a:ea typeface="Montserrat"/>
                <a:cs typeface="Montserrat"/>
                <a:sym typeface="Montserrat"/>
              </a:rPr>
              <a:t> on </a:t>
            </a:r>
            <a:r>
              <a:rPr b="1" lang="et-EE">
                <a:solidFill>
                  <a:schemeClr val="dk1"/>
                </a:solidFill>
                <a:latin typeface="Montserrat"/>
                <a:ea typeface="Montserrat"/>
                <a:cs typeface="Montserrat"/>
                <a:sym typeface="Montserrat"/>
              </a:rPr>
              <a:t>teises </a:t>
            </a:r>
            <a:r>
              <a:rPr lang="et-EE">
                <a:solidFill>
                  <a:schemeClr val="dk1"/>
                </a:solidFill>
                <a:latin typeface="Montserrat"/>
                <a:ea typeface="Montserrat"/>
                <a:cs typeface="Montserrat"/>
                <a:sym typeface="Montserrat"/>
              </a:rPr>
              <a:t>kohaliku omavalitsuse </a:t>
            </a:r>
            <a:r>
              <a:rPr b="1" lang="et-EE">
                <a:solidFill>
                  <a:schemeClr val="dk1"/>
                </a:solidFill>
                <a:latin typeface="Montserrat"/>
                <a:ea typeface="Montserrat"/>
                <a:cs typeface="Montserrat"/>
                <a:sym typeface="Montserrat"/>
              </a:rPr>
              <a:t>üksuses </a:t>
            </a:r>
            <a:r>
              <a:rPr lang="et-EE">
                <a:solidFill>
                  <a:schemeClr val="dk1"/>
                </a:solidFill>
                <a:latin typeface="Montserrat"/>
                <a:ea typeface="Montserrat"/>
                <a:cs typeface="Montserrat"/>
                <a:sym typeface="Montserrat"/>
              </a:rPr>
              <a:t>kui projekti </a:t>
            </a:r>
            <a:r>
              <a:rPr b="1" lang="et-EE">
                <a:solidFill>
                  <a:schemeClr val="dk1"/>
                </a:solidFill>
                <a:latin typeface="Montserrat"/>
                <a:ea typeface="Montserrat"/>
                <a:cs typeface="Montserrat"/>
                <a:sym typeface="Montserrat"/>
              </a:rPr>
              <a:t>sihtgrupp</a:t>
            </a:r>
            <a:r>
              <a:rPr lang="et-EE">
                <a:solidFill>
                  <a:schemeClr val="dk1"/>
                </a:solidFill>
                <a:latin typeface="Montserrat"/>
                <a:ea typeface="Montserrat"/>
                <a:cs typeface="Montserrat"/>
                <a:sym typeface="Montserrat"/>
              </a:rPr>
              <a:t>;</a:t>
            </a:r>
            <a:endParaRPr/>
          </a:p>
          <a:p>
            <a:pPr indent="0" lvl="0" marL="79375" rtl="0" algn="l">
              <a:lnSpc>
                <a:spcPct val="90000"/>
              </a:lnSpc>
              <a:spcBef>
                <a:spcPts val="0"/>
              </a:spcBef>
              <a:spcAft>
                <a:spcPts val="0"/>
              </a:spcAft>
              <a:buClr>
                <a:schemeClr val="dk1"/>
              </a:buClr>
              <a:buSzPts val="2350"/>
              <a:buNone/>
            </a:pPr>
            <a:r>
              <a:t/>
            </a:r>
            <a:endParaRPr>
              <a:latin typeface="Montserrat"/>
              <a:ea typeface="Montserrat"/>
              <a:cs typeface="Montserrat"/>
              <a:sym typeface="Montserrat"/>
            </a:endParaRPr>
          </a:p>
          <a:p>
            <a:pPr indent="-377825" lvl="0" marL="457200" rtl="0" algn="l">
              <a:lnSpc>
                <a:spcPct val="90000"/>
              </a:lnSpc>
              <a:spcBef>
                <a:spcPts val="0"/>
              </a:spcBef>
              <a:spcAft>
                <a:spcPts val="0"/>
              </a:spcAft>
              <a:buClr>
                <a:schemeClr val="dk1"/>
              </a:buClr>
              <a:buSzPts val="2350"/>
              <a:buFont typeface="Arial"/>
              <a:buChar char="●"/>
            </a:pPr>
            <a:r>
              <a:rPr lang="et-EE">
                <a:solidFill>
                  <a:schemeClr val="dk1"/>
                </a:solidFill>
                <a:latin typeface="Montserrat"/>
                <a:ea typeface="Montserrat"/>
                <a:cs typeface="Montserrat"/>
                <a:sym typeface="Montserrat"/>
              </a:rPr>
              <a:t>ühendused, mille tegevuse peamised </a:t>
            </a:r>
            <a:r>
              <a:rPr b="1" lang="et-EE">
                <a:solidFill>
                  <a:schemeClr val="dk1"/>
                </a:solidFill>
                <a:latin typeface="Montserrat"/>
                <a:ea typeface="Montserrat"/>
                <a:cs typeface="Montserrat"/>
                <a:sym typeface="Montserrat"/>
              </a:rPr>
              <a:t>eesmärgid </a:t>
            </a:r>
            <a:r>
              <a:rPr lang="et-EE">
                <a:solidFill>
                  <a:schemeClr val="dk1"/>
                </a:solidFill>
                <a:latin typeface="Montserrat"/>
                <a:ea typeface="Montserrat"/>
                <a:cs typeface="Montserrat"/>
                <a:sym typeface="Montserrat"/>
              </a:rPr>
              <a:t>ja peamine </a:t>
            </a:r>
            <a:r>
              <a:rPr b="1" lang="et-EE">
                <a:solidFill>
                  <a:schemeClr val="dk1"/>
                </a:solidFill>
                <a:latin typeface="Montserrat"/>
                <a:ea typeface="Montserrat"/>
                <a:cs typeface="Montserrat"/>
                <a:sym typeface="Montserrat"/>
              </a:rPr>
              <a:t>sihtgrupp </a:t>
            </a:r>
            <a:r>
              <a:rPr lang="et-EE">
                <a:solidFill>
                  <a:schemeClr val="dk1"/>
                </a:solidFill>
                <a:latin typeface="Montserrat"/>
                <a:ea typeface="Montserrat"/>
                <a:cs typeface="Montserrat"/>
                <a:sym typeface="Montserrat"/>
              </a:rPr>
              <a:t>või projekti sihtgrupp </a:t>
            </a:r>
            <a:r>
              <a:rPr b="1" lang="et-EE">
                <a:solidFill>
                  <a:schemeClr val="dk1"/>
                </a:solidFill>
                <a:latin typeface="Montserrat"/>
                <a:ea typeface="Montserrat"/>
                <a:cs typeface="Montserrat"/>
                <a:sym typeface="Montserrat"/>
              </a:rPr>
              <a:t>ületavad </a:t>
            </a:r>
            <a:r>
              <a:rPr lang="et-EE">
                <a:solidFill>
                  <a:schemeClr val="dk1"/>
                </a:solidFill>
                <a:latin typeface="Montserrat"/>
                <a:ea typeface="Montserrat"/>
                <a:cs typeface="Montserrat"/>
                <a:sym typeface="Montserrat"/>
              </a:rPr>
              <a:t>ühe kohaliku omavalitsuse </a:t>
            </a:r>
            <a:r>
              <a:rPr b="1" lang="et-EE">
                <a:solidFill>
                  <a:schemeClr val="dk1"/>
                </a:solidFill>
                <a:latin typeface="Montserrat"/>
                <a:ea typeface="Montserrat"/>
                <a:cs typeface="Montserrat"/>
                <a:sym typeface="Montserrat"/>
              </a:rPr>
              <a:t>piire</a:t>
            </a:r>
            <a:r>
              <a:rPr lang="et-EE">
                <a:solidFill>
                  <a:schemeClr val="dk1"/>
                </a:solidFill>
                <a:latin typeface="Montserrat"/>
                <a:ea typeface="Montserrat"/>
                <a:cs typeface="Montserrat"/>
                <a:sym typeface="Montserrat"/>
              </a:rPr>
              <a:t>, välja arvatud </a:t>
            </a:r>
            <a:r>
              <a:rPr lang="et-EE">
                <a:latin typeface="Montserrat"/>
                <a:ea typeface="Montserrat"/>
                <a:cs typeface="Montserrat"/>
                <a:sym typeface="Montserrat"/>
              </a:rPr>
              <a:t>määruses</a:t>
            </a:r>
            <a:r>
              <a:rPr lang="et-EE">
                <a:solidFill>
                  <a:schemeClr val="dk1"/>
                </a:solidFill>
                <a:latin typeface="Montserrat"/>
                <a:ea typeface="Montserrat"/>
                <a:cs typeface="Montserrat"/>
                <a:sym typeface="Montserrat"/>
              </a:rPr>
              <a:t> nimetatud erandid.</a:t>
            </a:r>
            <a:endParaRPr>
              <a:latin typeface="Montserrat"/>
              <a:ea typeface="Montserrat"/>
              <a:cs typeface="Montserrat"/>
              <a:sym typeface="Montserra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4"/>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4"/>
          <p:cNvSpPr txBox="1"/>
          <p:nvPr>
            <p:ph idx="1" type="body"/>
          </p:nvPr>
        </p:nvSpPr>
        <p:spPr>
          <a:xfrm>
            <a:off x="426275" y="93550"/>
            <a:ext cx="8518500" cy="6535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Nõuded taotlejale</a:t>
            </a:r>
            <a:br>
              <a:rPr b="1" lang="et-EE" sz="2350">
                <a:latin typeface="Montserrat"/>
                <a:ea typeface="Montserrat"/>
                <a:cs typeface="Montserrat"/>
                <a:sym typeface="Montserrat"/>
              </a:rPr>
            </a:br>
            <a:endParaRPr sz="1250">
              <a:latin typeface="Montserrat"/>
              <a:ea typeface="Montserrat"/>
              <a:cs typeface="Montserrat"/>
              <a:sym typeface="Montserrat"/>
            </a:endParaRPr>
          </a:p>
          <a:p>
            <a:pPr indent="-368300" lvl="0" marL="457200" rtl="0" algn="l">
              <a:lnSpc>
                <a:spcPct val="100000"/>
              </a:lnSpc>
              <a:spcBef>
                <a:spcPts val="0"/>
              </a:spcBef>
              <a:spcAft>
                <a:spcPts val="0"/>
              </a:spcAft>
              <a:buSzPts val="2200"/>
              <a:buFont typeface="Arial"/>
              <a:buChar char="●"/>
            </a:pPr>
            <a:r>
              <a:rPr lang="et-EE" sz="1800">
                <a:latin typeface="Montserrat"/>
                <a:ea typeface="Montserrat"/>
                <a:cs typeface="Montserrat"/>
                <a:sym typeface="Montserrat"/>
              </a:rPr>
              <a:t>Hiljemalt taotluse esitamise tähtaja seisuga peab taotlejal olema esitatud </a:t>
            </a:r>
            <a:r>
              <a:rPr b="1" lang="et-EE" sz="1800">
                <a:latin typeface="Montserrat"/>
                <a:ea typeface="Montserrat"/>
                <a:cs typeface="Montserrat"/>
                <a:sym typeface="Montserrat"/>
              </a:rPr>
              <a:t>majandusaasta aruanne</a:t>
            </a:r>
            <a:r>
              <a:rPr lang="et-EE" sz="1800">
                <a:latin typeface="Montserrat"/>
                <a:ea typeface="Montserrat"/>
                <a:cs typeface="Montserrat"/>
                <a:sym typeface="Montserrat"/>
              </a:rPr>
              <a:t>, kui selleks on tekkinud seadusest tulenev kohustus.</a:t>
            </a:r>
            <a:endParaRPr/>
          </a:p>
          <a:p>
            <a:pPr indent="0" lvl="0" marL="88900" rtl="0" algn="l">
              <a:lnSpc>
                <a:spcPct val="100000"/>
              </a:lnSpc>
              <a:spcBef>
                <a:spcPts val="0"/>
              </a:spcBef>
              <a:spcAft>
                <a:spcPts val="0"/>
              </a:spcAft>
              <a:buSzPts val="2200"/>
              <a:buNone/>
            </a:pPr>
            <a:r>
              <a:t/>
            </a:r>
            <a:endParaRPr sz="1800">
              <a:latin typeface="Montserrat"/>
              <a:ea typeface="Montserrat"/>
              <a:cs typeface="Montserrat"/>
              <a:sym typeface="Montserrat"/>
            </a:endParaRPr>
          </a:p>
          <a:p>
            <a:pPr indent="-368300" lvl="0" marL="457200" rtl="0" algn="l">
              <a:lnSpc>
                <a:spcPct val="100000"/>
              </a:lnSpc>
              <a:spcBef>
                <a:spcPts val="0"/>
              </a:spcBef>
              <a:spcAft>
                <a:spcPts val="0"/>
              </a:spcAft>
              <a:buSzPts val="2200"/>
              <a:buFont typeface="Arial"/>
              <a:buChar char="●"/>
            </a:pPr>
            <a:r>
              <a:rPr b="1" lang="et-EE" sz="1800">
                <a:latin typeface="Montserrat"/>
                <a:ea typeface="Montserrat"/>
                <a:cs typeface="Montserrat"/>
                <a:sym typeface="Montserrat"/>
              </a:rPr>
              <a:t>Ehitusinvesteeringute </a:t>
            </a:r>
            <a:r>
              <a:rPr lang="et-EE" sz="1800">
                <a:latin typeface="Montserrat"/>
                <a:ea typeface="Montserrat"/>
                <a:cs typeface="Montserrat"/>
                <a:sym typeface="Montserrat"/>
              </a:rPr>
              <a:t>puhul peab taotleja olema investeeringuobjekti </a:t>
            </a:r>
            <a:r>
              <a:rPr b="1" lang="et-EE" sz="1800">
                <a:latin typeface="Montserrat"/>
                <a:ea typeface="Montserrat"/>
                <a:cs typeface="Montserrat"/>
                <a:sym typeface="Montserrat"/>
              </a:rPr>
              <a:t>omanik </a:t>
            </a:r>
            <a:r>
              <a:rPr lang="et-EE" sz="1800">
                <a:latin typeface="Montserrat"/>
                <a:ea typeface="Montserrat"/>
                <a:cs typeface="Montserrat"/>
                <a:sym typeface="Montserrat"/>
              </a:rPr>
              <a:t>või tal peab olema selle objekti </a:t>
            </a:r>
            <a:r>
              <a:rPr b="1" lang="et-EE" sz="1800">
                <a:latin typeface="Montserrat"/>
                <a:ea typeface="Montserrat"/>
                <a:cs typeface="Montserrat"/>
                <a:sym typeface="Montserrat"/>
              </a:rPr>
              <a:t>kasutusõigus </a:t>
            </a:r>
            <a:r>
              <a:rPr lang="et-EE" sz="1800">
                <a:latin typeface="Montserrat"/>
                <a:ea typeface="Montserrat"/>
                <a:cs typeface="Montserrat"/>
                <a:sym typeface="Montserrat"/>
              </a:rPr>
              <a:t>ja avaliku kasutuse </a:t>
            </a:r>
            <a:r>
              <a:rPr b="1" lang="et-EE" sz="1800">
                <a:latin typeface="Montserrat"/>
                <a:ea typeface="Montserrat"/>
                <a:cs typeface="Montserrat"/>
                <a:sym typeface="Montserrat"/>
              </a:rPr>
              <a:t>leping </a:t>
            </a:r>
            <a:r>
              <a:rPr lang="et-EE" sz="1800">
                <a:latin typeface="Montserrat"/>
                <a:ea typeface="Montserrat"/>
                <a:cs typeface="Montserrat"/>
                <a:sym typeface="Montserrat"/>
              </a:rPr>
              <a:t>vähemalt </a:t>
            </a:r>
            <a:r>
              <a:rPr b="1" lang="et-EE" sz="1800">
                <a:latin typeface="Montserrat"/>
                <a:ea typeface="Montserrat"/>
                <a:cs typeface="Montserrat"/>
                <a:sym typeface="Montserrat"/>
              </a:rPr>
              <a:t>kolmeks</a:t>
            </a:r>
            <a:r>
              <a:rPr lang="et-EE" sz="1800">
                <a:latin typeface="Montserrat"/>
                <a:ea typeface="Montserrat"/>
                <a:cs typeface="Montserrat"/>
                <a:sym typeface="Montserrat"/>
              </a:rPr>
              <a:t> </a:t>
            </a:r>
            <a:r>
              <a:rPr b="1" lang="et-EE" sz="1800">
                <a:latin typeface="Montserrat"/>
                <a:ea typeface="Montserrat"/>
                <a:cs typeface="Montserrat"/>
                <a:sym typeface="Montserrat"/>
              </a:rPr>
              <a:t>aastaks</a:t>
            </a:r>
            <a:r>
              <a:rPr lang="et-EE" sz="1800">
                <a:latin typeface="Montserrat"/>
                <a:ea typeface="Montserrat"/>
                <a:cs typeface="Montserrat"/>
                <a:sym typeface="Montserrat"/>
              </a:rPr>
              <a:t> arvates projekti lõppemisest.</a:t>
            </a:r>
            <a:endParaRPr/>
          </a:p>
          <a:p>
            <a:pPr indent="0" lvl="0" marL="88900" rtl="0" algn="l">
              <a:lnSpc>
                <a:spcPct val="100000"/>
              </a:lnSpc>
              <a:spcBef>
                <a:spcPts val="0"/>
              </a:spcBef>
              <a:spcAft>
                <a:spcPts val="0"/>
              </a:spcAft>
              <a:buSzPts val="2200"/>
              <a:buNone/>
            </a:pPr>
            <a:r>
              <a:t/>
            </a:r>
            <a:endParaRPr sz="1800">
              <a:latin typeface="Montserrat"/>
              <a:ea typeface="Montserrat"/>
              <a:cs typeface="Montserrat"/>
              <a:sym typeface="Montserrat"/>
            </a:endParaRPr>
          </a:p>
          <a:p>
            <a:pPr indent="-368300" lvl="0" marL="457200" rtl="0" algn="l">
              <a:lnSpc>
                <a:spcPct val="100000"/>
              </a:lnSpc>
              <a:spcBef>
                <a:spcPts val="0"/>
              </a:spcBef>
              <a:spcAft>
                <a:spcPts val="0"/>
              </a:spcAft>
              <a:buSzPts val="2200"/>
              <a:buFont typeface="Arial"/>
              <a:buChar char="●"/>
            </a:pPr>
            <a:r>
              <a:rPr lang="et-EE" sz="1800">
                <a:latin typeface="Montserrat"/>
                <a:ea typeface="Montserrat"/>
                <a:cs typeface="Montserrat"/>
                <a:sym typeface="Montserrat"/>
              </a:rPr>
              <a:t>Taotleja peab tagama investeeringute ja soetuste puhul nende </a:t>
            </a:r>
            <a:r>
              <a:rPr b="1" lang="et-EE" sz="1800">
                <a:latin typeface="Montserrat"/>
                <a:ea typeface="Montserrat"/>
                <a:cs typeface="Montserrat"/>
                <a:sym typeface="Montserrat"/>
              </a:rPr>
              <a:t>säilimise </a:t>
            </a:r>
            <a:r>
              <a:rPr lang="et-EE" sz="1800">
                <a:latin typeface="Montserrat"/>
                <a:ea typeface="Montserrat"/>
                <a:cs typeface="Montserrat"/>
                <a:sym typeface="Montserrat"/>
              </a:rPr>
              <a:t>ja edasise </a:t>
            </a:r>
            <a:r>
              <a:rPr b="1" lang="et-EE" sz="1800">
                <a:latin typeface="Montserrat"/>
                <a:ea typeface="Montserrat"/>
                <a:cs typeface="Montserrat"/>
                <a:sym typeface="Montserrat"/>
              </a:rPr>
              <a:t>avaliku kasutuse </a:t>
            </a:r>
            <a:r>
              <a:rPr lang="et-EE" sz="1800">
                <a:latin typeface="Montserrat"/>
                <a:ea typeface="Montserrat"/>
                <a:cs typeface="Montserrat"/>
                <a:sym typeface="Montserrat"/>
              </a:rPr>
              <a:t>ning töökorras hoidmise vähemalt </a:t>
            </a:r>
            <a:r>
              <a:rPr b="1" lang="et-EE" sz="1800">
                <a:latin typeface="Montserrat"/>
                <a:ea typeface="Montserrat"/>
                <a:cs typeface="Montserrat"/>
                <a:sym typeface="Montserrat"/>
              </a:rPr>
              <a:t>kolme aasta</a:t>
            </a:r>
            <a:r>
              <a:rPr lang="et-EE" sz="1800">
                <a:latin typeface="Montserrat"/>
                <a:ea typeface="Montserrat"/>
                <a:cs typeface="Montserrat"/>
                <a:sym typeface="Montserrat"/>
              </a:rPr>
              <a:t> jooksul projekti abikõlblikkuse perioodi lõppemisest arvates.</a:t>
            </a:r>
            <a:endParaRPr/>
          </a:p>
          <a:p>
            <a:pPr indent="0" lvl="0" marL="88900" rtl="0" algn="l">
              <a:lnSpc>
                <a:spcPct val="100000"/>
              </a:lnSpc>
              <a:spcBef>
                <a:spcPts val="0"/>
              </a:spcBef>
              <a:spcAft>
                <a:spcPts val="0"/>
              </a:spcAft>
              <a:buSzPts val="2200"/>
              <a:buNone/>
            </a:pPr>
            <a:r>
              <a:t/>
            </a:r>
            <a:endParaRPr sz="1800">
              <a:latin typeface="Montserrat"/>
              <a:ea typeface="Montserrat"/>
              <a:cs typeface="Montserrat"/>
              <a:sym typeface="Montserrat"/>
            </a:endParaRPr>
          </a:p>
          <a:p>
            <a:pPr indent="-368300" lvl="0" marL="457200" rtl="0" algn="l">
              <a:lnSpc>
                <a:spcPct val="100000"/>
              </a:lnSpc>
              <a:spcBef>
                <a:spcPts val="0"/>
              </a:spcBef>
              <a:spcAft>
                <a:spcPts val="0"/>
              </a:spcAft>
              <a:buSzPts val="2200"/>
              <a:buFont typeface="Arial"/>
              <a:buChar char="●"/>
            </a:pPr>
            <a:r>
              <a:rPr lang="et-EE" sz="1800">
                <a:latin typeface="Montserrat"/>
                <a:ea typeface="Montserrat"/>
                <a:cs typeface="Montserrat"/>
                <a:sym typeface="Montserrat"/>
              </a:rPr>
              <a:t>Taotlejal ei tohi olla riiklike maksude </a:t>
            </a:r>
            <a:r>
              <a:rPr b="1" lang="et-EE" sz="1800">
                <a:latin typeface="Montserrat"/>
                <a:ea typeface="Montserrat"/>
                <a:cs typeface="Montserrat"/>
                <a:sym typeface="Montserrat"/>
              </a:rPr>
              <a:t>võlga</a:t>
            </a:r>
            <a:r>
              <a:rPr lang="et-EE" sz="1800">
                <a:latin typeface="Montserrat"/>
                <a:ea typeface="Montserrat"/>
                <a:cs typeface="Montserrat"/>
                <a:sym typeface="Montserrat"/>
              </a:rPr>
              <a:t>, mis on suurem kui 100</a:t>
            </a:r>
            <a:r>
              <a:rPr lang="et-EE" sz="1800">
                <a:solidFill>
                  <a:srgbClr val="C00000"/>
                </a:solidFill>
                <a:latin typeface="Montserrat"/>
                <a:ea typeface="Montserrat"/>
                <a:cs typeface="Montserrat"/>
                <a:sym typeface="Montserrat"/>
              </a:rPr>
              <a:t> </a:t>
            </a:r>
            <a:r>
              <a:rPr lang="et-EE" sz="1800">
                <a:latin typeface="Montserrat"/>
                <a:ea typeface="Montserrat"/>
                <a:cs typeface="Montserrat"/>
                <a:sym typeface="Montserrat"/>
              </a:rPr>
              <a:t>eurot või varasematest taotlusvoorudest tähtajaks esitamata aruandeid.</a:t>
            </a:r>
            <a:endParaRPr/>
          </a:p>
          <a:p>
            <a:pPr indent="0" lvl="0" marL="88900" rtl="0" algn="l">
              <a:lnSpc>
                <a:spcPct val="100000"/>
              </a:lnSpc>
              <a:spcBef>
                <a:spcPts val="0"/>
              </a:spcBef>
              <a:spcAft>
                <a:spcPts val="0"/>
              </a:spcAft>
              <a:buSzPts val="2200"/>
              <a:buNone/>
            </a:pPr>
            <a:r>
              <a:t/>
            </a:r>
            <a:endParaRPr sz="1800">
              <a:latin typeface="Montserrat"/>
              <a:ea typeface="Montserrat"/>
              <a:cs typeface="Montserrat"/>
              <a:sym typeface="Montserrat"/>
            </a:endParaRPr>
          </a:p>
          <a:p>
            <a:pPr indent="-368300" lvl="0" marL="457200" rtl="0" algn="l">
              <a:lnSpc>
                <a:spcPct val="100000"/>
              </a:lnSpc>
              <a:spcBef>
                <a:spcPts val="0"/>
              </a:spcBef>
              <a:spcAft>
                <a:spcPts val="0"/>
              </a:spcAft>
              <a:buSzPts val="2200"/>
              <a:buFont typeface="Montserrat"/>
              <a:buChar char="●"/>
            </a:pPr>
            <a:r>
              <a:rPr lang="et-EE" sz="1800">
                <a:latin typeface="Montserrat"/>
                <a:ea typeface="Montserrat"/>
                <a:cs typeface="Montserrat"/>
                <a:sym typeface="Montserrat"/>
              </a:rPr>
              <a:t>Taotleja suhtes ei ole algatatud pankroti- või likvideerimismenetlust.</a:t>
            </a:r>
            <a:endParaRPr sz="1800">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g2082a129aab_0_139"/>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g2082a129aab_0_139"/>
          <p:cNvSpPr txBox="1"/>
          <p:nvPr>
            <p:ph idx="1" type="body"/>
          </p:nvPr>
        </p:nvSpPr>
        <p:spPr>
          <a:xfrm>
            <a:off x="407725" y="270500"/>
            <a:ext cx="8269500" cy="5819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800"/>
              <a:buNone/>
            </a:pPr>
            <a:r>
              <a:rPr b="1" lang="et-EE" sz="3600">
                <a:latin typeface="Montserrat"/>
                <a:ea typeface="Montserrat"/>
                <a:cs typeface="Montserrat"/>
                <a:sym typeface="Montserrat"/>
              </a:rPr>
              <a:t>Taotlus koosneb</a:t>
            </a:r>
            <a:br>
              <a:rPr b="1" lang="et-EE" sz="2350">
                <a:latin typeface="Montserrat"/>
                <a:ea typeface="Montserrat"/>
                <a:cs typeface="Montserrat"/>
                <a:sym typeface="Montserrat"/>
              </a:rPr>
            </a:b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b="1" lang="et-EE">
                <a:latin typeface="Montserrat"/>
                <a:ea typeface="Montserrat"/>
                <a:cs typeface="Montserrat"/>
                <a:sym typeface="Montserrat"/>
              </a:rPr>
              <a:t>taotlusvormist</a:t>
            </a:r>
            <a:r>
              <a:rPr lang="et-EE">
                <a:latin typeface="Montserrat"/>
                <a:ea typeface="Montserrat"/>
                <a:cs typeface="Montserrat"/>
                <a:sym typeface="Montserrat"/>
              </a:rPr>
              <a:t>, mis sisaldab ka detailset </a:t>
            </a:r>
            <a:r>
              <a:rPr b="1" lang="et-EE">
                <a:latin typeface="Montserrat"/>
                <a:ea typeface="Montserrat"/>
                <a:cs typeface="Montserrat"/>
                <a:sym typeface="Montserrat"/>
              </a:rPr>
              <a:t>eelarvet </a:t>
            </a:r>
            <a:r>
              <a:rPr lang="et-EE">
                <a:latin typeface="Montserrat"/>
                <a:ea typeface="Montserrat"/>
                <a:cs typeface="Montserrat"/>
                <a:sym typeface="Montserrat"/>
              </a:rPr>
              <a:t>tegevuste lõikes;</a:t>
            </a:r>
            <a:endParaRPr/>
          </a:p>
          <a:p>
            <a:pPr indent="0" lvl="0" marL="79375" rtl="0" algn="l">
              <a:lnSpc>
                <a:spcPct val="115000"/>
              </a:lnSpc>
              <a:spcBef>
                <a:spcPts val="0"/>
              </a:spcBef>
              <a:spcAft>
                <a:spcPts val="0"/>
              </a:spcAft>
              <a:buSzPts val="2350"/>
              <a:buNone/>
            </a:pPr>
            <a:r>
              <a:t/>
            </a:r>
            <a:endParaRPr>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b="1" lang="et-EE">
                <a:latin typeface="Montserrat"/>
                <a:ea typeface="Montserrat"/>
                <a:cs typeface="Montserrat"/>
                <a:sym typeface="Montserrat"/>
              </a:rPr>
              <a:t>volikirjast</a:t>
            </a:r>
            <a:r>
              <a:rPr lang="et-EE">
                <a:latin typeface="Montserrat"/>
                <a:ea typeface="Montserrat"/>
                <a:cs typeface="Montserrat"/>
                <a:sym typeface="Montserrat"/>
              </a:rPr>
              <a:t>, kui taotleja esindusõiguslik isik tegutseb volikirja alusel;</a:t>
            </a:r>
            <a:endParaRPr/>
          </a:p>
          <a:p>
            <a:pPr indent="0" lvl="0" marL="79375" rtl="0" algn="l">
              <a:lnSpc>
                <a:spcPct val="115000"/>
              </a:lnSpc>
              <a:spcBef>
                <a:spcPts val="0"/>
              </a:spcBef>
              <a:spcAft>
                <a:spcPts val="0"/>
              </a:spcAft>
              <a:buSzPts val="2350"/>
              <a:buNone/>
            </a:pPr>
            <a:r>
              <a:t/>
            </a:r>
            <a:endParaRPr>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b="1" lang="et-EE">
                <a:latin typeface="Montserrat"/>
                <a:ea typeface="Montserrat"/>
                <a:cs typeface="Montserrat"/>
                <a:sym typeface="Montserrat"/>
              </a:rPr>
              <a:t>ehitusinvesteeringute</a:t>
            </a:r>
            <a:r>
              <a:rPr lang="et-EE">
                <a:latin typeface="Montserrat"/>
                <a:ea typeface="Montserrat"/>
                <a:cs typeface="Montserrat"/>
                <a:sym typeface="Montserrat"/>
              </a:rPr>
              <a:t> puhul (ehitus, renoveerimine, remont vms) on kohustuslikud lisad:</a:t>
            </a:r>
            <a:endParaRPr>
              <a:latin typeface="Montserrat"/>
              <a:ea typeface="Montserrat"/>
              <a:cs typeface="Montserrat"/>
              <a:sym typeface="Montserrat"/>
            </a:endParaRPr>
          </a:p>
          <a:p>
            <a:pPr indent="-377825" lvl="1" marL="719999" rtl="0" algn="l">
              <a:lnSpc>
                <a:spcPct val="100000"/>
              </a:lnSpc>
              <a:spcBef>
                <a:spcPts val="0"/>
              </a:spcBef>
              <a:spcAft>
                <a:spcPts val="0"/>
              </a:spcAft>
              <a:buSzPts val="2350"/>
              <a:buChar char="○"/>
            </a:pPr>
            <a:r>
              <a:rPr lang="et-EE">
                <a:latin typeface="Montserrat"/>
                <a:ea typeface="Montserrat"/>
                <a:cs typeface="Montserrat"/>
                <a:sym typeface="Montserrat"/>
              </a:rPr>
              <a:t>objekti omandi- või </a:t>
            </a:r>
            <a:r>
              <a:rPr b="1" lang="et-EE">
                <a:latin typeface="Montserrat"/>
                <a:ea typeface="Montserrat"/>
                <a:cs typeface="Montserrat"/>
                <a:sym typeface="Montserrat"/>
              </a:rPr>
              <a:t>kasutusõigust tõendava dokumendi</a:t>
            </a:r>
            <a:r>
              <a:rPr lang="et-EE">
                <a:latin typeface="Montserrat"/>
                <a:ea typeface="Montserrat"/>
                <a:cs typeface="Montserrat"/>
                <a:sym typeface="Montserrat"/>
              </a:rPr>
              <a:t> koopia; </a:t>
            </a:r>
            <a:endParaRPr>
              <a:latin typeface="Montserrat"/>
              <a:ea typeface="Montserrat"/>
              <a:cs typeface="Montserrat"/>
              <a:sym typeface="Montserrat"/>
            </a:endParaRPr>
          </a:p>
          <a:p>
            <a:pPr indent="-377825" lvl="1" marL="719999" rtl="0" algn="l">
              <a:lnSpc>
                <a:spcPct val="100000"/>
              </a:lnSpc>
              <a:spcBef>
                <a:spcPts val="0"/>
              </a:spcBef>
              <a:spcAft>
                <a:spcPts val="0"/>
              </a:spcAft>
              <a:buSzPts val="2350"/>
              <a:buChar char="○"/>
            </a:pPr>
            <a:r>
              <a:rPr lang="et-EE">
                <a:latin typeface="Montserrat"/>
                <a:ea typeface="Montserrat"/>
                <a:cs typeface="Montserrat"/>
                <a:sym typeface="Montserrat"/>
              </a:rPr>
              <a:t>objekti </a:t>
            </a:r>
            <a:r>
              <a:rPr b="1" lang="et-EE">
                <a:latin typeface="Montserrat"/>
                <a:ea typeface="Montserrat"/>
                <a:cs typeface="Montserrat"/>
                <a:sym typeface="Montserrat"/>
              </a:rPr>
              <a:t>avaliku kasutuse</a:t>
            </a:r>
            <a:r>
              <a:rPr lang="et-EE">
                <a:latin typeface="Montserrat"/>
                <a:ea typeface="Montserrat"/>
                <a:cs typeface="Montserrat"/>
                <a:sym typeface="Montserrat"/>
              </a:rPr>
              <a:t> </a:t>
            </a:r>
            <a:r>
              <a:rPr b="1" lang="et-EE">
                <a:latin typeface="Montserrat"/>
                <a:ea typeface="Montserrat"/>
                <a:cs typeface="Montserrat"/>
                <a:sym typeface="Montserrat"/>
              </a:rPr>
              <a:t>lepingu </a:t>
            </a:r>
            <a:r>
              <a:rPr lang="et-EE">
                <a:latin typeface="Montserrat"/>
                <a:ea typeface="Montserrat"/>
                <a:cs typeface="Montserrat"/>
                <a:sym typeface="Montserrat"/>
              </a:rPr>
              <a:t>koopia, kui objekt ei ole taotleja omandis;</a:t>
            </a:r>
            <a:endParaRPr>
              <a:latin typeface="Montserrat"/>
              <a:ea typeface="Montserrat"/>
              <a:cs typeface="Montserrat"/>
              <a:sym typeface="Montserrat"/>
            </a:endParaRPr>
          </a:p>
          <a:p>
            <a:pPr indent="-377825" lvl="1" marL="719999" rtl="0" algn="l">
              <a:lnSpc>
                <a:spcPct val="100000"/>
              </a:lnSpc>
              <a:spcBef>
                <a:spcPts val="0"/>
              </a:spcBef>
              <a:spcAft>
                <a:spcPts val="0"/>
              </a:spcAft>
              <a:buSzPts val="2350"/>
              <a:buChar char="○"/>
            </a:pPr>
            <a:r>
              <a:rPr lang="et-EE">
                <a:latin typeface="Montserrat"/>
                <a:ea typeface="Montserrat"/>
                <a:cs typeface="Montserrat"/>
                <a:sym typeface="Montserrat"/>
              </a:rPr>
              <a:t>kohaliku omavalitsuse kirjalik </a:t>
            </a:r>
            <a:r>
              <a:rPr b="1" lang="et-EE">
                <a:latin typeface="Montserrat"/>
                <a:ea typeface="Montserrat"/>
                <a:cs typeface="Montserrat"/>
                <a:sym typeface="Montserrat"/>
              </a:rPr>
              <a:t>kinnitus </a:t>
            </a:r>
            <a:r>
              <a:rPr lang="et-EE">
                <a:latin typeface="Montserrat"/>
                <a:ea typeface="Montserrat"/>
                <a:cs typeface="Montserrat"/>
                <a:sym typeface="Montserrat"/>
              </a:rPr>
              <a:t>selle kohta, kas ja millist kooskõlastust või luba see ehitusinvesteering vajab (või ei vaja).</a:t>
            </a:r>
            <a:endParaRPr>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g3f8c51438d9_0_0"/>
          <p:cNvSpPr txBox="1"/>
          <p:nvPr>
            <p:ph idx="1" type="body"/>
          </p:nvPr>
        </p:nvSpPr>
        <p:spPr>
          <a:xfrm>
            <a:off x="708250" y="1410325"/>
            <a:ext cx="7550400" cy="3648600"/>
          </a:xfrm>
          <a:prstGeom prst="rect">
            <a:avLst/>
          </a:prstGeom>
        </p:spPr>
        <p:txBody>
          <a:bodyPr anchorCtr="0" anchor="t" bIns="45700" lIns="91425" spcFirstLastPara="1" rIns="91425" wrap="square" tIns="45700">
            <a:noAutofit/>
          </a:bodyPr>
          <a:lstStyle/>
          <a:p>
            <a:pPr indent="0" lvl="0" marL="0" rtl="0" algn="l">
              <a:spcBef>
                <a:spcPts val="750"/>
              </a:spcBef>
              <a:spcAft>
                <a:spcPts val="0"/>
              </a:spcAft>
              <a:buSzPts val="440"/>
              <a:buNone/>
            </a:pPr>
            <a:r>
              <a:rPr lang="et-EE" sz="2680"/>
              <a:t>KÜSIMUSED?</a:t>
            </a:r>
            <a:endParaRPr sz="2680"/>
          </a:p>
          <a:p>
            <a:pPr indent="0" lvl="0" marL="0" rtl="0" algn="l">
              <a:spcBef>
                <a:spcPts val="750"/>
              </a:spcBef>
              <a:spcAft>
                <a:spcPts val="0"/>
              </a:spcAft>
              <a:buSzPts val="440"/>
              <a:buNone/>
            </a:pPr>
            <a:r>
              <a:t/>
            </a:r>
            <a:endParaRPr sz="2080"/>
          </a:p>
          <a:p>
            <a:pPr indent="0" lvl="0" marL="0" rtl="0" algn="l">
              <a:lnSpc>
                <a:spcPct val="115000"/>
              </a:lnSpc>
              <a:spcBef>
                <a:spcPts val="750"/>
              </a:spcBef>
              <a:spcAft>
                <a:spcPts val="0"/>
              </a:spcAft>
              <a:buSzPts val="440"/>
              <a:buNone/>
            </a:pPr>
            <a:r>
              <a:rPr lang="et-EE" sz="2080">
                <a:latin typeface="Montserrat"/>
                <a:ea typeface="Montserrat"/>
                <a:cs typeface="Montserrat"/>
                <a:sym typeface="Montserrat"/>
              </a:rPr>
              <a:t>Kui projektiidee või taotluse juures tekib küsimusi, </a:t>
            </a:r>
            <a:r>
              <a:rPr b="1" lang="et-EE" sz="2080">
                <a:latin typeface="Montserrat"/>
                <a:ea typeface="Montserrat"/>
                <a:cs typeface="Montserrat"/>
                <a:sym typeface="Montserrat"/>
              </a:rPr>
              <a:t>võta julgelt ühendust oma maakonna KOP konsultandiga</a:t>
            </a:r>
            <a:r>
              <a:rPr lang="et-EE" sz="2080">
                <a:latin typeface="Montserrat"/>
                <a:ea typeface="Montserrat"/>
                <a:cs typeface="Montserrat"/>
                <a:sym typeface="Montserrat"/>
              </a:rPr>
              <a:t>. Koos saab üle vaadata nii tingimused, projekti sobivuse kui ka taotluse täitmise. </a:t>
            </a:r>
            <a:endParaRPr sz="2080">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7"/>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7"/>
          <p:cNvSpPr txBox="1"/>
          <p:nvPr>
            <p:ph idx="1" type="body"/>
          </p:nvPr>
        </p:nvSpPr>
        <p:spPr>
          <a:xfrm>
            <a:off x="474000" y="200550"/>
            <a:ext cx="8196000" cy="5504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800"/>
              <a:buNone/>
            </a:pPr>
            <a:r>
              <a:rPr b="1" lang="et-EE" sz="3600">
                <a:latin typeface="Montserrat"/>
                <a:ea typeface="Montserrat"/>
                <a:cs typeface="Montserrat"/>
                <a:sym typeface="Montserrat"/>
              </a:rPr>
              <a:t>Abikõlblikkuse periood</a:t>
            </a:r>
            <a:br>
              <a:rPr b="1" lang="et-EE" sz="2350">
                <a:latin typeface="Montserrat"/>
                <a:ea typeface="Montserrat"/>
                <a:cs typeface="Montserrat"/>
                <a:sym typeface="Montserrat"/>
              </a:rPr>
            </a:br>
            <a:endParaRPr sz="220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T</a:t>
            </a:r>
            <a:r>
              <a:rPr lang="et-EE" sz="2350">
                <a:solidFill>
                  <a:schemeClr val="dk1"/>
                </a:solidFill>
                <a:latin typeface="Montserrat"/>
                <a:ea typeface="Montserrat"/>
                <a:cs typeface="Montserrat"/>
                <a:sym typeface="Montserrat"/>
              </a:rPr>
              <a:t>aotlusvooru </a:t>
            </a:r>
            <a:r>
              <a:rPr b="1" lang="et-EE" sz="2350">
                <a:solidFill>
                  <a:schemeClr val="dk1"/>
                </a:solidFill>
                <a:latin typeface="Montserrat"/>
                <a:ea typeface="Montserrat"/>
                <a:cs typeface="Montserrat"/>
                <a:sym typeface="Montserrat"/>
              </a:rPr>
              <a:t>abikõlblikkuse </a:t>
            </a:r>
            <a:r>
              <a:rPr lang="et-EE" sz="2350">
                <a:solidFill>
                  <a:schemeClr val="dk1"/>
                </a:solidFill>
                <a:latin typeface="Montserrat"/>
                <a:ea typeface="Montserrat"/>
                <a:cs typeface="Montserrat"/>
                <a:sym typeface="Montserrat"/>
              </a:rPr>
              <a:t>periood kestab </a:t>
            </a:r>
            <a:r>
              <a:rPr b="1" lang="et-EE" sz="2350">
                <a:solidFill>
                  <a:schemeClr val="dk1"/>
                </a:solidFill>
                <a:latin typeface="Montserrat"/>
                <a:ea typeface="Montserrat"/>
                <a:cs typeface="Montserrat"/>
                <a:sym typeface="Montserrat"/>
              </a:rPr>
              <a:t>12 kuud </a:t>
            </a:r>
            <a:r>
              <a:rPr lang="et-EE" sz="2350">
                <a:solidFill>
                  <a:schemeClr val="dk1"/>
                </a:solidFill>
                <a:latin typeface="Montserrat"/>
                <a:ea typeface="Montserrat"/>
                <a:cs typeface="Montserrat"/>
                <a:sym typeface="Montserrat"/>
              </a:rPr>
              <a:t>alates taotluste esitamise täht</a:t>
            </a:r>
            <a:r>
              <a:rPr lang="et-EE" sz="2350">
                <a:latin typeface="Montserrat"/>
                <a:ea typeface="Montserrat"/>
                <a:cs typeface="Montserrat"/>
                <a:sym typeface="Montserrat"/>
              </a:rPr>
              <a:t>ajast</a:t>
            </a:r>
            <a:br>
              <a:rPr lang="et-EE" sz="2350">
                <a:latin typeface="Montserrat"/>
                <a:ea typeface="Montserrat"/>
                <a:cs typeface="Montserrat"/>
                <a:sym typeface="Montserrat"/>
              </a:rPr>
            </a:br>
            <a:r>
              <a:rPr lang="et-EE" sz="2350">
                <a:latin typeface="Montserrat"/>
                <a:ea typeface="Montserrat"/>
                <a:cs typeface="Montserrat"/>
                <a:sym typeface="Montserrat"/>
              </a:rPr>
              <a:t>ehk</a:t>
            </a:r>
            <a:r>
              <a:rPr lang="et-EE" sz="2350">
                <a:solidFill>
                  <a:schemeClr val="dk1"/>
                </a:solidFill>
                <a:latin typeface="Montserrat"/>
                <a:ea typeface="Montserrat"/>
                <a:cs typeface="Montserrat"/>
                <a:sym typeface="Montserrat"/>
              </a:rPr>
              <a:t> </a:t>
            </a:r>
            <a:r>
              <a:rPr b="1" lang="et-EE" sz="2350">
                <a:solidFill>
                  <a:srgbClr val="C00000"/>
                </a:solidFill>
                <a:latin typeface="Montserrat"/>
                <a:ea typeface="Montserrat"/>
                <a:cs typeface="Montserrat"/>
                <a:sym typeface="Montserrat"/>
              </a:rPr>
              <a:t>sügisvoorus</a:t>
            </a:r>
            <a:r>
              <a:rPr b="1" lang="et-EE" sz="2350">
                <a:solidFill>
                  <a:srgbClr val="CC0000"/>
                </a:solidFill>
                <a:latin typeface="Montserrat"/>
                <a:ea typeface="Montserrat"/>
                <a:cs typeface="Montserrat"/>
                <a:sym typeface="Montserrat"/>
              </a:rPr>
              <a:t> 01.10.2026 kuni 01.10.2027</a:t>
            </a:r>
            <a:r>
              <a:rPr b="1" lang="et-EE" sz="2350">
                <a:latin typeface="Montserrat"/>
                <a:ea typeface="Montserrat"/>
                <a:cs typeface="Montserrat"/>
                <a:sym typeface="Montserrat"/>
              </a:rPr>
              <a:t>.</a:t>
            </a:r>
            <a:endParaRPr b="1"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Projekti </a:t>
            </a:r>
            <a:r>
              <a:rPr b="1" lang="et-EE" sz="2350">
                <a:latin typeface="Montserrat"/>
                <a:ea typeface="Montserrat"/>
                <a:cs typeface="Montserrat"/>
                <a:sym typeface="Montserrat"/>
              </a:rPr>
              <a:t>tegevused viiakse ellu </a:t>
            </a:r>
            <a:r>
              <a:rPr lang="et-EE" sz="2350">
                <a:latin typeface="Montserrat"/>
                <a:ea typeface="Montserrat"/>
                <a:cs typeface="Montserrat"/>
                <a:sym typeface="Montserrat"/>
              </a:rPr>
              <a:t>ja </a:t>
            </a:r>
            <a:r>
              <a:rPr b="1" lang="et-EE" sz="2350">
                <a:latin typeface="Montserrat"/>
                <a:ea typeface="Montserrat"/>
                <a:cs typeface="Montserrat"/>
                <a:sym typeface="Montserrat"/>
              </a:rPr>
              <a:t>kulud </a:t>
            </a:r>
            <a:r>
              <a:rPr lang="et-EE" sz="2350">
                <a:latin typeface="Montserrat"/>
                <a:ea typeface="Montserrat"/>
                <a:cs typeface="Montserrat"/>
                <a:sym typeface="Montserrat"/>
              </a:rPr>
              <a:t>on </a:t>
            </a:r>
            <a:r>
              <a:rPr b="1" lang="et-EE" sz="2350">
                <a:latin typeface="Montserrat"/>
                <a:ea typeface="Montserrat"/>
                <a:cs typeface="Montserrat"/>
                <a:sym typeface="Montserrat"/>
              </a:rPr>
              <a:t>tekkinud </a:t>
            </a:r>
            <a:r>
              <a:rPr lang="et-EE" sz="2350">
                <a:latin typeface="Montserrat"/>
                <a:ea typeface="Montserrat"/>
                <a:cs typeface="Montserrat"/>
                <a:sym typeface="Montserrat"/>
              </a:rPr>
              <a:t>ning </a:t>
            </a:r>
            <a:r>
              <a:rPr b="1" lang="et-EE" sz="2350">
                <a:latin typeface="Montserrat"/>
                <a:ea typeface="Montserrat"/>
                <a:cs typeface="Montserrat"/>
                <a:sym typeface="Montserrat"/>
              </a:rPr>
              <a:t>tasutud abikõlblikkuse perioodil</a:t>
            </a:r>
            <a:r>
              <a:rPr lang="et-EE" sz="2350">
                <a:latin typeface="Montserrat"/>
                <a:ea typeface="Montserrat"/>
                <a:cs typeface="Montserrat"/>
                <a:sym typeface="Montserrat"/>
              </a:rPr>
              <a:t>.</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b="1" lang="et-EE" sz="2350">
                <a:latin typeface="Montserrat"/>
                <a:ea typeface="Montserrat"/>
                <a:cs typeface="Montserrat"/>
                <a:sym typeface="Montserrat"/>
              </a:rPr>
              <a:t>Aruande võib </a:t>
            </a:r>
            <a:r>
              <a:rPr lang="et-EE" sz="2350">
                <a:latin typeface="Montserrat"/>
                <a:ea typeface="Montserrat"/>
                <a:cs typeface="Montserrat"/>
                <a:sym typeface="Montserrat"/>
              </a:rPr>
              <a:t>esitada </a:t>
            </a:r>
            <a:r>
              <a:rPr b="1" lang="et-EE" sz="2350">
                <a:latin typeface="Montserrat"/>
                <a:ea typeface="Montserrat"/>
                <a:cs typeface="Montserrat"/>
                <a:sym typeface="Montserrat"/>
              </a:rPr>
              <a:t>varem</a:t>
            </a:r>
            <a:r>
              <a:rPr lang="et-EE" sz="2350">
                <a:latin typeface="Montserrat"/>
                <a:ea typeface="Montserrat"/>
                <a:cs typeface="Montserrat"/>
                <a:sym typeface="Montserrat"/>
              </a:rPr>
              <a:t>, kui projekt viiakse ellu kiiremini.</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b="1" lang="et-EE" sz="2350">
                <a:latin typeface="Montserrat"/>
                <a:ea typeface="Montserrat"/>
                <a:cs typeface="Montserrat"/>
                <a:sym typeface="Montserrat"/>
              </a:rPr>
              <a:t>Erandjuhuna saab</a:t>
            </a:r>
            <a:r>
              <a:rPr lang="et-EE" sz="2350">
                <a:latin typeface="Montserrat"/>
                <a:ea typeface="Montserrat"/>
                <a:cs typeface="Montserrat"/>
                <a:sym typeface="Montserrat"/>
              </a:rPr>
              <a:t> abikõlblikkuse perioodi </a:t>
            </a:r>
            <a:r>
              <a:rPr b="1" lang="et-EE" sz="2350">
                <a:latin typeface="Montserrat"/>
                <a:ea typeface="Montserrat"/>
                <a:cs typeface="Montserrat"/>
                <a:sym typeface="Montserrat"/>
              </a:rPr>
              <a:t>pikendada</a:t>
            </a:r>
            <a:r>
              <a:rPr lang="et-EE" sz="2350">
                <a:latin typeface="Montserrat"/>
                <a:ea typeface="Montserrat"/>
                <a:cs typeface="Montserrat"/>
                <a:sym typeface="Montserrat"/>
              </a:rPr>
              <a:t> kuni 6 kuu võrra eelkõige toetuse saajast mitteoleneval põhjusel riiklikul või kohalikul tasandil kehtestatud eriolukorra või piirangute tõttu, mis teevad võimatuks projekti elluviimise planeeritud ajal.</a:t>
            </a:r>
            <a:endParaRPr sz="2350">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8"/>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8"/>
          <p:cNvSpPr txBox="1"/>
          <p:nvPr>
            <p:ph idx="1" type="body"/>
          </p:nvPr>
        </p:nvSpPr>
        <p:spPr>
          <a:xfrm>
            <a:off x="276125" y="152400"/>
            <a:ext cx="8623500" cy="6492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Abikõlblike kulude üldtingimused</a:t>
            </a:r>
            <a:br>
              <a:rPr b="1" lang="et-EE" sz="2200">
                <a:latin typeface="Montserrat"/>
                <a:ea typeface="Montserrat"/>
                <a:cs typeface="Montserrat"/>
                <a:sym typeface="Montserrat"/>
              </a:rPr>
            </a:br>
            <a:endParaRPr b="1" sz="700">
              <a:latin typeface="Montserrat"/>
              <a:ea typeface="Montserrat"/>
              <a:cs typeface="Montserrat"/>
              <a:sym typeface="Montserrat"/>
            </a:endParaRPr>
          </a:p>
          <a:p>
            <a:pPr indent="-368300" lvl="0" marL="457200" rtl="0" algn="l">
              <a:lnSpc>
                <a:spcPct val="115000"/>
              </a:lnSpc>
              <a:spcBef>
                <a:spcPts val="0"/>
              </a:spcBef>
              <a:spcAft>
                <a:spcPts val="0"/>
              </a:spcAft>
              <a:buSzPts val="2200"/>
              <a:buFont typeface="Arial"/>
              <a:buChar char="●"/>
            </a:pPr>
            <a:r>
              <a:rPr lang="et-EE" sz="2050">
                <a:latin typeface="Montserrat"/>
                <a:ea typeface="Montserrat"/>
                <a:cs typeface="Montserrat"/>
                <a:sym typeface="Montserrat"/>
              </a:rPr>
              <a:t>Kulud peavad olema projekti tegevustega otseselt </a:t>
            </a:r>
            <a:r>
              <a:rPr b="1" lang="et-EE" sz="2050">
                <a:latin typeface="Montserrat"/>
                <a:ea typeface="Montserrat"/>
                <a:cs typeface="Montserrat"/>
                <a:sym typeface="Montserrat"/>
              </a:rPr>
              <a:t>seotud</a:t>
            </a:r>
            <a:r>
              <a:rPr lang="et-EE" sz="2050">
                <a:latin typeface="Montserrat"/>
                <a:ea typeface="Montserrat"/>
                <a:cs typeface="Montserrat"/>
                <a:sym typeface="Montserrat"/>
              </a:rPr>
              <a:t>, </a:t>
            </a:r>
            <a:r>
              <a:rPr b="1" lang="et-EE" sz="2050">
                <a:latin typeface="Montserrat"/>
                <a:ea typeface="Montserrat"/>
                <a:cs typeface="Montserrat"/>
                <a:sym typeface="Montserrat"/>
              </a:rPr>
              <a:t>põhjendatud </a:t>
            </a:r>
            <a:r>
              <a:rPr lang="et-EE" sz="2050">
                <a:latin typeface="Montserrat"/>
                <a:ea typeface="Montserrat"/>
                <a:cs typeface="Montserrat"/>
                <a:sym typeface="Montserrat"/>
              </a:rPr>
              <a:t>ja </a:t>
            </a:r>
            <a:r>
              <a:rPr b="1" lang="et-EE" sz="2050">
                <a:latin typeface="Montserrat"/>
                <a:ea typeface="Montserrat"/>
                <a:cs typeface="Montserrat"/>
                <a:sym typeface="Montserrat"/>
              </a:rPr>
              <a:t>vajalikud </a:t>
            </a:r>
            <a:r>
              <a:rPr lang="et-EE" sz="2050">
                <a:latin typeface="Montserrat"/>
                <a:ea typeface="Montserrat"/>
                <a:cs typeface="Montserrat"/>
                <a:sym typeface="Montserrat"/>
              </a:rPr>
              <a:t>projekti elluviimiseks.</a:t>
            </a:r>
            <a:endParaRPr sz="2050">
              <a:latin typeface="Montserrat"/>
              <a:ea typeface="Montserrat"/>
              <a:cs typeface="Montserrat"/>
              <a:sym typeface="Montserrat"/>
            </a:endParaRPr>
          </a:p>
          <a:p>
            <a:pPr indent="-368300" lvl="0" marL="457200" rtl="0" algn="l">
              <a:lnSpc>
                <a:spcPct val="115000"/>
              </a:lnSpc>
              <a:spcBef>
                <a:spcPts val="0"/>
              </a:spcBef>
              <a:spcAft>
                <a:spcPts val="0"/>
              </a:spcAft>
              <a:buSzPts val="2200"/>
              <a:buFont typeface="Arial"/>
              <a:buChar char="●"/>
            </a:pPr>
            <a:r>
              <a:rPr lang="et-EE" sz="2050">
                <a:latin typeface="Montserrat"/>
                <a:ea typeface="Montserrat"/>
                <a:cs typeface="Montserrat"/>
                <a:sym typeface="Montserrat"/>
              </a:rPr>
              <a:t>K</a:t>
            </a:r>
            <a:r>
              <a:rPr lang="et-EE" sz="2050">
                <a:solidFill>
                  <a:schemeClr val="dk1"/>
                </a:solidFill>
                <a:latin typeface="Montserrat"/>
                <a:ea typeface="Montserrat"/>
                <a:cs typeface="Montserrat"/>
                <a:sym typeface="Montserrat"/>
              </a:rPr>
              <a:t>ulud </a:t>
            </a:r>
            <a:r>
              <a:rPr lang="et-EE" sz="2050">
                <a:latin typeface="Montserrat"/>
                <a:ea typeface="Montserrat"/>
                <a:cs typeface="Montserrat"/>
                <a:sym typeface="Montserrat"/>
              </a:rPr>
              <a:t>on</a:t>
            </a:r>
            <a:r>
              <a:rPr lang="et-EE" sz="2050">
                <a:solidFill>
                  <a:schemeClr val="dk1"/>
                </a:solidFill>
                <a:latin typeface="Montserrat"/>
                <a:ea typeface="Montserrat"/>
                <a:cs typeface="Montserrat"/>
                <a:sym typeface="Montserrat"/>
              </a:rPr>
              <a:t> </a:t>
            </a:r>
            <a:r>
              <a:rPr b="1" lang="et-EE" sz="2050">
                <a:latin typeface="Montserrat"/>
                <a:ea typeface="Montserrat"/>
                <a:cs typeface="Montserrat"/>
                <a:sym typeface="Montserrat"/>
              </a:rPr>
              <a:t>tekkinud </a:t>
            </a:r>
            <a:r>
              <a:rPr lang="et-EE" sz="2050">
                <a:latin typeface="Montserrat"/>
                <a:ea typeface="Montserrat"/>
                <a:cs typeface="Montserrat"/>
                <a:sym typeface="Montserrat"/>
              </a:rPr>
              <a:t>ja kuludokumentide alusel </a:t>
            </a:r>
            <a:r>
              <a:rPr b="1" lang="et-EE" sz="2050">
                <a:latin typeface="Montserrat"/>
                <a:ea typeface="Montserrat"/>
                <a:cs typeface="Montserrat"/>
                <a:sym typeface="Montserrat"/>
              </a:rPr>
              <a:t>tasutud </a:t>
            </a:r>
            <a:r>
              <a:rPr lang="et-EE" sz="2050">
                <a:solidFill>
                  <a:schemeClr val="dk1"/>
                </a:solidFill>
                <a:latin typeface="Montserrat"/>
                <a:ea typeface="Montserrat"/>
                <a:cs typeface="Montserrat"/>
                <a:sym typeface="Montserrat"/>
              </a:rPr>
              <a:t>taotlusvooru </a:t>
            </a:r>
            <a:r>
              <a:rPr b="1" lang="et-EE" sz="2050">
                <a:solidFill>
                  <a:schemeClr val="dk1"/>
                </a:solidFill>
                <a:latin typeface="Montserrat"/>
                <a:ea typeface="Montserrat"/>
                <a:cs typeface="Montserrat"/>
                <a:sym typeface="Montserrat"/>
              </a:rPr>
              <a:t>abikõlblikkuse perioodi jooksul</a:t>
            </a:r>
            <a:r>
              <a:rPr lang="et-EE" sz="2050">
                <a:latin typeface="Montserrat"/>
                <a:ea typeface="Montserrat"/>
                <a:cs typeface="Montserrat"/>
                <a:sym typeface="Montserrat"/>
              </a:rPr>
              <a:t>.</a:t>
            </a:r>
            <a:endParaRPr sz="2050">
              <a:latin typeface="Montserrat"/>
              <a:ea typeface="Montserrat"/>
              <a:cs typeface="Montserrat"/>
              <a:sym typeface="Montserrat"/>
            </a:endParaRPr>
          </a:p>
          <a:p>
            <a:pPr indent="-368300" lvl="0" marL="457200" rtl="0" algn="l">
              <a:lnSpc>
                <a:spcPct val="115000"/>
              </a:lnSpc>
              <a:spcBef>
                <a:spcPts val="0"/>
              </a:spcBef>
              <a:spcAft>
                <a:spcPts val="0"/>
              </a:spcAft>
              <a:buSzPts val="2200"/>
              <a:buFont typeface="Arial"/>
              <a:buChar char="●"/>
            </a:pPr>
            <a:r>
              <a:rPr lang="et-EE" sz="2050">
                <a:latin typeface="Montserrat"/>
                <a:ea typeface="Montserrat"/>
                <a:cs typeface="Montserrat"/>
                <a:sym typeface="Montserrat"/>
              </a:rPr>
              <a:t>K</a:t>
            </a:r>
            <a:r>
              <a:rPr lang="et-EE" sz="2050">
                <a:solidFill>
                  <a:schemeClr val="dk1"/>
                </a:solidFill>
                <a:latin typeface="Montserrat"/>
                <a:ea typeface="Montserrat"/>
                <a:cs typeface="Montserrat"/>
                <a:sym typeface="Montserrat"/>
              </a:rPr>
              <a:t>õik projektiga seotud kulud peavad olema </a:t>
            </a:r>
            <a:r>
              <a:rPr b="1" lang="et-EE" sz="2050">
                <a:solidFill>
                  <a:schemeClr val="dk1"/>
                </a:solidFill>
                <a:latin typeface="Montserrat"/>
                <a:ea typeface="Montserrat"/>
                <a:cs typeface="Montserrat"/>
                <a:sym typeface="Montserrat"/>
              </a:rPr>
              <a:t>tasutud toetuse saaja arvelduskontolt</a:t>
            </a:r>
            <a:r>
              <a:rPr lang="et-EE" sz="2050">
                <a:latin typeface="Montserrat"/>
                <a:ea typeface="Montserrat"/>
                <a:cs typeface="Montserrat"/>
                <a:sym typeface="Montserrat"/>
              </a:rPr>
              <a:t>.</a:t>
            </a:r>
            <a:endParaRPr sz="2050">
              <a:latin typeface="Montserrat"/>
              <a:ea typeface="Montserrat"/>
              <a:cs typeface="Montserrat"/>
              <a:sym typeface="Montserrat"/>
            </a:endParaRPr>
          </a:p>
          <a:p>
            <a:pPr indent="-368300" lvl="0" marL="457200" rtl="0" algn="l">
              <a:lnSpc>
                <a:spcPct val="115000"/>
              </a:lnSpc>
              <a:spcBef>
                <a:spcPts val="0"/>
              </a:spcBef>
              <a:spcAft>
                <a:spcPts val="0"/>
              </a:spcAft>
              <a:buSzPts val="2200"/>
              <a:buFont typeface="Arial"/>
              <a:buChar char="●"/>
            </a:pPr>
            <a:r>
              <a:rPr lang="et-EE" sz="2050">
                <a:latin typeface="Montserrat"/>
                <a:ea typeface="Montserrat"/>
                <a:cs typeface="Montserrat"/>
                <a:sym typeface="Montserrat"/>
              </a:rPr>
              <a:t>K</a:t>
            </a:r>
            <a:r>
              <a:rPr lang="et-EE" sz="2050">
                <a:solidFill>
                  <a:schemeClr val="dk1"/>
                </a:solidFill>
                <a:latin typeface="Montserrat"/>
                <a:ea typeface="Montserrat"/>
                <a:cs typeface="Montserrat"/>
                <a:sym typeface="Montserrat"/>
              </a:rPr>
              <a:t>ulud peavad olema </a:t>
            </a:r>
            <a:r>
              <a:rPr b="1" lang="et-EE" sz="2050">
                <a:solidFill>
                  <a:schemeClr val="dk1"/>
                </a:solidFill>
                <a:latin typeface="Montserrat"/>
                <a:ea typeface="Montserrat"/>
                <a:cs typeface="Montserrat"/>
                <a:sym typeface="Montserrat"/>
              </a:rPr>
              <a:t>tõendatavad </a:t>
            </a:r>
            <a:r>
              <a:rPr lang="et-EE" sz="2050">
                <a:solidFill>
                  <a:schemeClr val="dk1"/>
                </a:solidFill>
                <a:latin typeface="Montserrat"/>
                <a:ea typeface="Montserrat"/>
                <a:cs typeface="Montserrat"/>
                <a:sym typeface="Montserrat"/>
              </a:rPr>
              <a:t>algdokumentidega (arve</a:t>
            </a:r>
            <a:r>
              <a:rPr lang="et-EE" sz="2050">
                <a:latin typeface="Montserrat"/>
                <a:ea typeface="Montserrat"/>
                <a:cs typeface="Montserrat"/>
                <a:sym typeface="Montserrat"/>
              </a:rPr>
              <a:t>d, lepingud</a:t>
            </a:r>
            <a:r>
              <a:rPr lang="et-EE" sz="2050">
                <a:solidFill>
                  <a:schemeClr val="dk1"/>
                </a:solidFill>
                <a:latin typeface="Montserrat"/>
                <a:ea typeface="Montserrat"/>
                <a:cs typeface="Montserrat"/>
                <a:sym typeface="Montserrat"/>
              </a:rPr>
              <a:t>) ja nende tasumine pangakonto </a:t>
            </a:r>
            <a:r>
              <a:rPr b="1" lang="et-EE" sz="2050">
                <a:solidFill>
                  <a:schemeClr val="dk1"/>
                </a:solidFill>
                <a:latin typeface="Montserrat"/>
                <a:ea typeface="Montserrat"/>
                <a:cs typeface="Montserrat"/>
                <a:sym typeface="Montserrat"/>
              </a:rPr>
              <a:t>väljavõttega</a:t>
            </a:r>
            <a:r>
              <a:rPr lang="et-EE" sz="2050">
                <a:latin typeface="Montserrat"/>
                <a:ea typeface="Montserrat"/>
                <a:cs typeface="Montserrat"/>
                <a:sym typeface="Montserrat"/>
              </a:rPr>
              <a:t>.</a:t>
            </a:r>
            <a:endParaRPr sz="2050">
              <a:latin typeface="Montserrat"/>
              <a:ea typeface="Montserrat"/>
              <a:cs typeface="Montserrat"/>
              <a:sym typeface="Montserrat"/>
            </a:endParaRPr>
          </a:p>
          <a:p>
            <a:pPr indent="-368300" lvl="0" marL="457200" rtl="0" algn="l">
              <a:lnSpc>
                <a:spcPct val="115000"/>
              </a:lnSpc>
              <a:spcBef>
                <a:spcPts val="0"/>
              </a:spcBef>
              <a:spcAft>
                <a:spcPts val="0"/>
              </a:spcAft>
              <a:buSzPts val="2200"/>
              <a:buFont typeface="Arial"/>
              <a:buChar char="●"/>
            </a:pPr>
            <a:r>
              <a:rPr lang="et-EE" sz="2050">
                <a:latin typeface="Montserrat"/>
                <a:ea typeface="Montserrat"/>
                <a:cs typeface="Montserrat"/>
                <a:sym typeface="Montserrat"/>
              </a:rPr>
              <a:t>K</a:t>
            </a:r>
            <a:r>
              <a:rPr lang="et-EE" sz="2050">
                <a:solidFill>
                  <a:schemeClr val="dk1"/>
                </a:solidFill>
                <a:latin typeface="Montserrat"/>
                <a:ea typeface="Montserrat"/>
                <a:cs typeface="Montserrat"/>
                <a:sym typeface="Montserrat"/>
              </a:rPr>
              <a:t>ulud peavad olema raamatupidamises selgelt </a:t>
            </a:r>
            <a:r>
              <a:rPr b="1" lang="et-EE" sz="2050">
                <a:solidFill>
                  <a:schemeClr val="dk1"/>
                </a:solidFill>
                <a:latin typeface="Montserrat"/>
                <a:ea typeface="Montserrat"/>
                <a:cs typeface="Montserrat"/>
                <a:sym typeface="Montserrat"/>
              </a:rPr>
              <a:t>eristatavad </a:t>
            </a:r>
            <a:r>
              <a:rPr lang="et-EE" sz="2050">
                <a:solidFill>
                  <a:schemeClr val="dk1"/>
                </a:solidFill>
                <a:latin typeface="Montserrat"/>
                <a:ea typeface="Montserrat"/>
                <a:cs typeface="Montserrat"/>
                <a:sym typeface="Montserrat"/>
              </a:rPr>
              <a:t>teistest ühingu kuludest</a:t>
            </a:r>
            <a:r>
              <a:rPr lang="et-EE" sz="2050">
                <a:latin typeface="Montserrat"/>
                <a:ea typeface="Montserrat"/>
                <a:cs typeface="Montserrat"/>
                <a:sym typeface="Montserrat"/>
              </a:rPr>
              <a:t>.</a:t>
            </a:r>
            <a:endParaRPr sz="2050">
              <a:latin typeface="Montserrat"/>
              <a:ea typeface="Montserrat"/>
              <a:cs typeface="Montserrat"/>
              <a:sym typeface="Montserrat"/>
            </a:endParaRPr>
          </a:p>
          <a:p>
            <a:pPr indent="-368300" lvl="0" marL="457200" rtl="0" algn="l">
              <a:lnSpc>
                <a:spcPct val="115000"/>
              </a:lnSpc>
              <a:spcBef>
                <a:spcPts val="0"/>
              </a:spcBef>
              <a:spcAft>
                <a:spcPts val="0"/>
              </a:spcAft>
              <a:buSzPts val="2200"/>
              <a:buFont typeface="Arial"/>
              <a:buChar char="●"/>
            </a:pPr>
            <a:r>
              <a:rPr lang="et-EE" sz="2050">
                <a:latin typeface="Montserrat"/>
                <a:ea typeface="Montserrat"/>
                <a:cs typeface="Montserrat"/>
                <a:sym typeface="Montserrat"/>
              </a:rPr>
              <a:t>Üle </a:t>
            </a:r>
            <a:r>
              <a:rPr b="1" lang="et-EE" sz="2050">
                <a:solidFill>
                  <a:srgbClr val="C00000"/>
                </a:solidFill>
                <a:latin typeface="Montserrat"/>
                <a:ea typeface="Montserrat"/>
                <a:cs typeface="Montserrat"/>
                <a:sym typeface="Montserrat"/>
              </a:rPr>
              <a:t>1000 euro </a:t>
            </a:r>
            <a:r>
              <a:rPr lang="et-EE" sz="2050">
                <a:latin typeface="Montserrat"/>
                <a:ea typeface="Montserrat"/>
                <a:cs typeface="Montserrat"/>
                <a:sym typeface="Montserrat"/>
              </a:rPr>
              <a:t>maksvate tellitud tööde, teenuste ja vara soetamise puhul tuleb taotluse eelarves kirjeldada </a:t>
            </a:r>
            <a:r>
              <a:rPr b="1" lang="et-EE" sz="2050">
                <a:latin typeface="Montserrat"/>
                <a:ea typeface="Montserrat"/>
                <a:cs typeface="Montserrat"/>
                <a:sym typeface="Montserrat"/>
              </a:rPr>
              <a:t>kahe võrreldava hinnapäringu</a:t>
            </a:r>
            <a:r>
              <a:rPr lang="et-EE" sz="2050">
                <a:latin typeface="Montserrat"/>
                <a:ea typeface="Montserrat"/>
                <a:cs typeface="Montserrat"/>
                <a:sym typeface="Montserrat"/>
              </a:rPr>
              <a:t> tulemused ja valiku </a:t>
            </a:r>
            <a:r>
              <a:rPr b="1" lang="et-EE" sz="2050">
                <a:latin typeface="Montserrat"/>
                <a:ea typeface="Montserrat"/>
                <a:cs typeface="Montserrat"/>
                <a:sym typeface="Montserrat"/>
              </a:rPr>
              <a:t>põhjendused</a:t>
            </a:r>
            <a:r>
              <a:rPr lang="et-EE" sz="2050">
                <a:solidFill>
                  <a:schemeClr val="dk1"/>
                </a:solidFill>
                <a:latin typeface="Montserrat"/>
                <a:ea typeface="Montserrat"/>
                <a:cs typeface="Montserrat"/>
                <a:sym typeface="Montserrat"/>
              </a:rPr>
              <a:t>.</a:t>
            </a:r>
            <a:endParaRPr sz="2050">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9"/>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19"/>
          <p:cNvSpPr txBox="1"/>
          <p:nvPr>
            <p:ph idx="1" type="body"/>
          </p:nvPr>
        </p:nvSpPr>
        <p:spPr>
          <a:xfrm>
            <a:off x="587075" y="627076"/>
            <a:ext cx="8229600" cy="5329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Mitteabikõlblikud kulud</a:t>
            </a:r>
            <a:br>
              <a:rPr b="1" lang="et-EE" sz="2350">
                <a:latin typeface="Montserrat"/>
                <a:ea typeface="Montserrat"/>
                <a:cs typeface="Montserrat"/>
                <a:sym typeface="Montserrat"/>
              </a:rPr>
            </a:b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050">
                <a:latin typeface="Montserrat"/>
                <a:ea typeface="Montserrat"/>
                <a:cs typeface="Montserrat"/>
                <a:sym typeface="Montserrat"/>
              </a:rPr>
              <a:t>K</a:t>
            </a:r>
            <a:r>
              <a:rPr lang="et-EE" sz="2050">
                <a:solidFill>
                  <a:schemeClr val="dk1"/>
                </a:solidFill>
                <a:latin typeface="Montserrat"/>
                <a:ea typeface="Montserrat"/>
                <a:cs typeface="Montserrat"/>
                <a:sym typeface="Montserrat"/>
              </a:rPr>
              <a:t>ulud, mis ei vasta abikõlblike kulude </a:t>
            </a:r>
            <a:r>
              <a:rPr lang="et-EE" sz="2050">
                <a:latin typeface="Montserrat"/>
                <a:ea typeface="Montserrat"/>
                <a:cs typeface="Montserrat"/>
                <a:sym typeface="Montserrat"/>
              </a:rPr>
              <a:t>üldtingimustele.</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050">
                <a:latin typeface="Montserrat"/>
                <a:ea typeface="Montserrat"/>
                <a:cs typeface="Montserrat"/>
                <a:sym typeface="Montserrat"/>
              </a:rPr>
              <a:t>Huvide konflikti olukorras tehtud kulud, välja arvatud juhul, kui tehing on nõuetekohaselt üldkoosolekul heaks kiidetud. </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050">
                <a:latin typeface="Montserrat"/>
                <a:ea typeface="Montserrat"/>
                <a:cs typeface="Montserrat"/>
                <a:sym typeface="Montserrat"/>
              </a:rPr>
              <a:t>Projekti seisukohast põhjendamatud või ebaolulised kulud, sh alkohol, tubakatooted, pangatasud, kindlustus, intressid, viivised ja trahvid. </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050">
                <a:latin typeface="Montserrat"/>
                <a:ea typeface="Montserrat"/>
                <a:cs typeface="Montserrat"/>
                <a:sym typeface="Montserrat"/>
              </a:rPr>
              <a:t>Kulud projekti raamatupidamisele.</a:t>
            </a:r>
            <a:endParaRPr sz="2050">
              <a:latin typeface="Montserrat"/>
              <a:ea typeface="Montserrat"/>
              <a:cs typeface="Montserrat"/>
              <a:sym typeface="Montserrat"/>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2082a129aab_0_150"/>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g2082a129aab_0_150"/>
          <p:cNvSpPr txBox="1"/>
          <p:nvPr>
            <p:ph idx="1" type="body"/>
          </p:nvPr>
        </p:nvSpPr>
        <p:spPr>
          <a:xfrm>
            <a:off x="467075" y="255375"/>
            <a:ext cx="8321100" cy="60774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800"/>
              <a:buNone/>
            </a:pPr>
            <a:r>
              <a:rPr b="1" lang="et-EE" sz="3600">
                <a:latin typeface="Montserrat"/>
                <a:ea typeface="Montserrat"/>
                <a:cs typeface="Montserrat"/>
                <a:sym typeface="Montserrat"/>
              </a:rPr>
              <a:t>Mitteabikõlblikud kulud</a:t>
            </a:r>
            <a:br>
              <a:rPr b="1" lang="et-EE" sz="2350">
                <a:latin typeface="Montserrat"/>
                <a:ea typeface="Montserrat"/>
                <a:cs typeface="Montserrat"/>
                <a:sym typeface="Montserrat"/>
              </a:rPr>
            </a:b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050">
                <a:latin typeface="Montserrat"/>
                <a:ea typeface="Montserrat"/>
                <a:cs typeface="Montserrat"/>
                <a:sym typeface="Montserrat"/>
              </a:rPr>
              <a:t>Projektijuhtimise sisseostmine teiselt juriidiliselt isikult või FIE-lt. </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Esinduskulud, </a:t>
            </a:r>
            <a:r>
              <a:rPr b="1" lang="et-EE" sz="2050">
                <a:latin typeface="Montserrat"/>
                <a:ea typeface="Montserrat"/>
                <a:cs typeface="Montserrat"/>
                <a:sym typeface="Montserrat"/>
              </a:rPr>
              <a:t>meened, auhinnad ja kingitused</a:t>
            </a:r>
            <a:r>
              <a:rPr lang="et-EE" sz="2050">
                <a:latin typeface="Montserrat"/>
                <a:ea typeface="Montserrat"/>
                <a:cs typeface="Montserrat"/>
                <a:sym typeface="Montserrat"/>
              </a:rPr>
              <a:t>.</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050">
                <a:latin typeface="Montserrat"/>
                <a:ea typeface="Montserrat"/>
                <a:cs typeface="Montserrat"/>
                <a:sym typeface="Montserrat"/>
              </a:rPr>
              <a:t>Amortisatsioonikulud.</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050">
                <a:latin typeface="Montserrat"/>
                <a:ea typeface="Montserrat"/>
                <a:cs typeface="Montserrat"/>
                <a:sym typeface="Montserrat"/>
              </a:rPr>
              <a:t>Organisatsioonide liikmemaksud.</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050">
                <a:latin typeface="Montserrat"/>
                <a:ea typeface="Montserrat"/>
                <a:cs typeface="Montserrat"/>
                <a:sym typeface="Montserrat"/>
              </a:rPr>
              <a:t>Riiklikud maksud ja lõivud, mis on taotlejale tagastatavad, sh tagastatav käibemaks </a:t>
            </a:r>
            <a:r>
              <a:rPr lang="et-EE" sz="2050">
                <a:latin typeface="Montserrat"/>
                <a:ea typeface="Montserrat"/>
                <a:cs typeface="Montserrat"/>
                <a:sym typeface="Montserrat"/>
              </a:rPr>
              <a:t>(</a:t>
            </a:r>
            <a:r>
              <a:rPr lang="et-EE" sz="1850">
                <a:latin typeface="Montserrat"/>
                <a:ea typeface="Montserrat"/>
                <a:cs typeface="Montserrat"/>
                <a:sym typeface="Montserrat"/>
              </a:rPr>
              <a:t>kui MTÜ on käibemaksukohuslane</a:t>
            </a:r>
            <a:r>
              <a:rPr lang="et-EE" sz="2050">
                <a:latin typeface="Montserrat"/>
                <a:ea typeface="Montserrat"/>
                <a:cs typeface="Montserrat"/>
                <a:sym typeface="Montserrat"/>
              </a:rPr>
              <a:t>).</a:t>
            </a:r>
            <a:endParaRPr sz="2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050">
                <a:latin typeface="Montserrat"/>
                <a:ea typeface="Montserrat"/>
                <a:cs typeface="Montserrat"/>
                <a:sym typeface="Montserrat"/>
              </a:rPr>
              <a:t>Ühingu </a:t>
            </a:r>
            <a:r>
              <a:rPr b="1" lang="et-EE" sz="2050">
                <a:latin typeface="Montserrat"/>
                <a:ea typeface="Montserrat"/>
                <a:cs typeface="Montserrat"/>
                <a:sym typeface="Montserrat"/>
              </a:rPr>
              <a:t>tavapärased tegevuskulud</a:t>
            </a:r>
            <a:r>
              <a:rPr lang="et-EE" sz="2050">
                <a:latin typeface="Montserrat"/>
                <a:ea typeface="Montserrat"/>
                <a:cs typeface="Montserrat"/>
                <a:sym typeface="Montserrat"/>
              </a:rPr>
              <a:t>, mis ei ole projektiga otseselt seotud, nt haldus-, transpordi-, side-, majandamis- ja kontorikulud.</a:t>
            </a:r>
            <a:endParaRPr sz="2050">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1"/>
          <p:cNvSpPr/>
          <p:nvPr/>
        </p:nvSpPr>
        <p:spPr>
          <a:xfrm>
            <a:off x="6185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21"/>
          <p:cNvSpPr txBox="1"/>
          <p:nvPr>
            <p:ph idx="1" type="body"/>
          </p:nvPr>
        </p:nvSpPr>
        <p:spPr>
          <a:xfrm>
            <a:off x="595250" y="479850"/>
            <a:ext cx="8077200" cy="5456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000"/>
              <a:buFont typeface="Arial"/>
              <a:buNone/>
            </a:pPr>
            <a:r>
              <a:rPr b="1" lang="et-EE" sz="3600">
                <a:latin typeface="Montserrat"/>
                <a:ea typeface="Montserrat"/>
                <a:cs typeface="Montserrat"/>
                <a:sym typeface="Montserrat"/>
              </a:rPr>
              <a:t>Meetme “Kogukonna areng” mitteabikõlblikud kulud</a:t>
            </a:r>
            <a:endParaRPr b="1" sz="3600">
              <a:latin typeface="Montserrat"/>
              <a:ea typeface="Montserrat"/>
              <a:cs typeface="Montserrat"/>
              <a:sym typeface="Montserrat"/>
            </a:endParaRPr>
          </a:p>
          <a:p>
            <a:pPr indent="0" lvl="0" marL="457200" rtl="0" algn="l">
              <a:lnSpc>
                <a:spcPct val="115000"/>
              </a:lnSpc>
              <a:spcBef>
                <a:spcPts val="0"/>
              </a:spcBef>
              <a:spcAft>
                <a:spcPts val="0"/>
              </a:spcAft>
              <a:buSzPts val="1800"/>
              <a:buNone/>
            </a:pPr>
            <a:r>
              <a:t/>
            </a:r>
            <a:endParaRPr sz="2350">
              <a:solidFill>
                <a:srgbClr val="000000"/>
              </a:solidFill>
              <a:latin typeface="Montserrat"/>
              <a:ea typeface="Montserrat"/>
              <a:cs typeface="Montserrat"/>
              <a:sym typeface="Montserrat"/>
            </a:endParaRPr>
          </a:p>
          <a:p>
            <a:pPr indent="-377825" lvl="0" marL="457200" rtl="0" algn="l">
              <a:lnSpc>
                <a:spcPct val="115000"/>
              </a:lnSpc>
              <a:spcBef>
                <a:spcPts val="0"/>
              </a:spcBef>
              <a:spcAft>
                <a:spcPts val="0"/>
              </a:spcAft>
              <a:buClr>
                <a:srgbClr val="000000"/>
              </a:buClr>
              <a:buSzPts val="2350"/>
              <a:buFont typeface="Arial"/>
              <a:buChar char="●"/>
            </a:pPr>
            <a:r>
              <a:rPr lang="et-EE" sz="2050">
                <a:solidFill>
                  <a:srgbClr val="000000"/>
                </a:solidFill>
                <a:latin typeface="Montserrat"/>
                <a:ea typeface="Montserrat"/>
                <a:cs typeface="Montserrat"/>
                <a:sym typeface="Montserrat"/>
              </a:rPr>
              <a:t>Hoonete, rajatiste ja ruumide </a:t>
            </a:r>
            <a:r>
              <a:rPr b="1" lang="et-EE" sz="2050">
                <a:solidFill>
                  <a:srgbClr val="000000"/>
                </a:solidFill>
                <a:latin typeface="Montserrat"/>
                <a:ea typeface="Montserrat"/>
                <a:cs typeface="Montserrat"/>
                <a:sym typeface="Montserrat"/>
              </a:rPr>
              <a:t>ehitus</a:t>
            </a:r>
            <a:r>
              <a:rPr lang="et-EE" sz="2050">
                <a:solidFill>
                  <a:srgbClr val="000000"/>
                </a:solidFill>
                <a:latin typeface="Montserrat"/>
                <a:ea typeface="Montserrat"/>
                <a:cs typeface="Montserrat"/>
                <a:sym typeface="Montserrat"/>
              </a:rPr>
              <a:t>-, </a:t>
            </a:r>
            <a:r>
              <a:rPr b="1" lang="et-EE" sz="2050">
                <a:solidFill>
                  <a:srgbClr val="000000"/>
                </a:solidFill>
                <a:latin typeface="Montserrat"/>
                <a:ea typeface="Montserrat"/>
                <a:cs typeface="Montserrat"/>
                <a:sym typeface="Montserrat"/>
              </a:rPr>
              <a:t>rekonstrueerimis</a:t>
            </a:r>
            <a:r>
              <a:rPr lang="et-EE" sz="2050">
                <a:solidFill>
                  <a:srgbClr val="000000"/>
                </a:solidFill>
                <a:latin typeface="Montserrat"/>
                <a:ea typeface="Montserrat"/>
                <a:cs typeface="Montserrat"/>
                <a:sym typeface="Montserrat"/>
              </a:rPr>
              <a:t>- ja </a:t>
            </a:r>
            <a:r>
              <a:rPr b="1" lang="et-EE" sz="2050">
                <a:solidFill>
                  <a:srgbClr val="000000"/>
                </a:solidFill>
                <a:latin typeface="Montserrat"/>
                <a:ea typeface="Montserrat"/>
                <a:cs typeface="Montserrat"/>
                <a:sym typeface="Montserrat"/>
              </a:rPr>
              <a:t>remonttööde</a:t>
            </a:r>
            <a:r>
              <a:rPr lang="et-EE" sz="2050">
                <a:solidFill>
                  <a:srgbClr val="000000"/>
                </a:solidFill>
                <a:latin typeface="Montserrat"/>
                <a:ea typeface="Montserrat"/>
                <a:cs typeface="Montserrat"/>
                <a:sym typeface="Montserrat"/>
              </a:rPr>
              <a:t> kulud.</a:t>
            </a:r>
            <a:endParaRPr/>
          </a:p>
          <a:p>
            <a:pPr indent="0" lvl="0" marL="79375" rtl="0" algn="l">
              <a:lnSpc>
                <a:spcPct val="115000"/>
              </a:lnSpc>
              <a:spcBef>
                <a:spcPts val="0"/>
              </a:spcBef>
              <a:spcAft>
                <a:spcPts val="0"/>
              </a:spcAft>
              <a:buClr>
                <a:srgbClr val="000000"/>
              </a:buClr>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Clr>
                <a:srgbClr val="000000"/>
              </a:buClr>
              <a:buSzPts val="2350"/>
              <a:buFont typeface="Arial"/>
              <a:buChar char="●"/>
            </a:pPr>
            <a:r>
              <a:rPr lang="et-EE" sz="2050">
                <a:solidFill>
                  <a:srgbClr val="000000"/>
                </a:solidFill>
                <a:latin typeface="Montserrat"/>
                <a:ea typeface="Montserrat"/>
                <a:cs typeface="Montserrat"/>
                <a:sym typeface="Montserrat"/>
              </a:rPr>
              <a:t>Üle </a:t>
            </a:r>
            <a:r>
              <a:rPr b="1" lang="et-EE" sz="2050">
                <a:solidFill>
                  <a:srgbClr val="000000"/>
                </a:solidFill>
                <a:latin typeface="Montserrat"/>
                <a:ea typeface="Montserrat"/>
                <a:cs typeface="Montserrat"/>
                <a:sym typeface="Montserrat"/>
              </a:rPr>
              <a:t>100 euro</a:t>
            </a:r>
            <a:r>
              <a:rPr lang="et-EE" sz="2050">
                <a:solidFill>
                  <a:srgbClr val="000000"/>
                </a:solidFill>
                <a:latin typeface="Montserrat"/>
                <a:ea typeface="Montserrat"/>
                <a:cs typeface="Montserrat"/>
                <a:sym typeface="Montserrat"/>
              </a:rPr>
              <a:t> maksvate </a:t>
            </a:r>
            <a:r>
              <a:rPr b="1" lang="et-EE" sz="2050">
                <a:solidFill>
                  <a:srgbClr val="000000"/>
                </a:solidFill>
                <a:latin typeface="Montserrat"/>
                <a:ea typeface="Montserrat"/>
                <a:cs typeface="Montserrat"/>
                <a:sym typeface="Montserrat"/>
              </a:rPr>
              <a:t>seadmete </a:t>
            </a:r>
            <a:r>
              <a:rPr lang="et-EE" sz="2050">
                <a:solidFill>
                  <a:srgbClr val="000000"/>
                </a:solidFill>
                <a:latin typeface="Montserrat"/>
                <a:ea typeface="Montserrat"/>
                <a:cs typeface="Montserrat"/>
                <a:sym typeface="Montserrat"/>
              </a:rPr>
              <a:t>soetamine (sh tööriistad, masinad, elektroonilised seadmed jms), mille eeldatav kasutusiga on oluliselt pikem kui projekti elluviimise periood ja mida on võimalik projekti tegevusteks rentida või laenata.</a:t>
            </a:r>
            <a:endParaRPr/>
          </a:p>
          <a:p>
            <a:pPr indent="0" lvl="0" marL="79375" rtl="0" algn="l">
              <a:lnSpc>
                <a:spcPct val="115000"/>
              </a:lnSpc>
              <a:spcBef>
                <a:spcPts val="0"/>
              </a:spcBef>
              <a:spcAft>
                <a:spcPts val="0"/>
              </a:spcAft>
              <a:buClr>
                <a:srgbClr val="000000"/>
              </a:buClr>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Clr>
                <a:srgbClr val="000000"/>
              </a:buClr>
              <a:buSzPts val="2350"/>
              <a:buChar char="●"/>
            </a:pPr>
            <a:r>
              <a:rPr lang="et-EE" sz="2050">
                <a:solidFill>
                  <a:srgbClr val="000000"/>
                </a:solidFill>
                <a:latin typeface="Montserrat"/>
                <a:ea typeface="Montserrat"/>
                <a:cs typeface="Montserrat"/>
                <a:sym typeface="Montserrat"/>
              </a:rPr>
              <a:t>Toiduainete ja toitlustuse kulud, mis </a:t>
            </a:r>
            <a:r>
              <a:rPr b="1" lang="et-EE" sz="2050">
                <a:solidFill>
                  <a:srgbClr val="000000"/>
                </a:solidFill>
                <a:latin typeface="Montserrat"/>
                <a:ea typeface="Montserrat"/>
                <a:cs typeface="Montserrat"/>
                <a:sym typeface="Montserrat"/>
              </a:rPr>
              <a:t>ületavad 10% </a:t>
            </a:r>
            <a:r>
              <a:rPr lang="et-EE" sz="2050">
                <a:solidFill>
                  <a:srgbClr val="000000"/>
                </a:solidFill>
                <a:latin typeface="Montserrat"/>
                <a:ea typeface="Montserrat"/>
                <a:cs typeface="Montserrat"/>
                <a:sym typeface="Montserrat"/>
              </a:rPr>
              <a:t>projekti abikõlblikest kuludest.</a:t>
            </a:r>
            <a:endParaRPr sz="2050">
              <a:solidFill>
                <a:srgbClr val="000000"/>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2"/>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22"/>
          <p:cNvSpPr txBox="1"/>
          <p:nvPr>
            <p:ph idx="1" type="body"/>
          </p:nvPr>
        </p:nvSpPr>
        <p:spPr>
          <a:xfrm>
            <a:off x="466344" y="518351"/>
            <a:ext cx="8077200" cy="5629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000"/>
              <a:buFont typeface="Arial"/>
              <a:buNone/>
            </a:pPr>
            <a:r>
              <a:rPr b="1" lang="et-EE" sz="3400">
                <a:latin typeface="Montserrat"/>
                <a:ea typeface="Montserrat"/>
                <a:cs typeface="Montserrat"/>
                <a:sym typeface="Montserrat"/>
              </a:rPr>
              <a:t>Meetme „Investeeringud ja kogukonnateenuste arendamine“ mitteabikõlblikud kulud</a:t>
            </a:r>
            <a:endParaRPr b="1" sz="3400">
              <a:latin typeface="Montserrat"/>
              <a:ea typeface="Montserrat"/>
              <a:cs typeface="Montserrat"/>
              <a:sym typeface="Montserrat"/>
            </a:endParaRPr>
          </a:p>
          <a:p>
            <a:pPr indent="0" lvl="0" marL="0" rtl="0" algn="l">
              <a:lnSpc>
                <a:spcPct val="115000"/>
              </a:lnSpc>
              <a:spcBef>
                <a:spcPts val="0"/>
              </a:spcBef>
              <a:spcAft>
                <a:spcPts val="0"/>
              </a:spcAft>
              <a:buSzPts val="1800"/>
              <a:buNone/>
            </a:pPr>
            <a:r>
              <a:t/>
            </a:r>
            <a:endParaRPr sz="1250">
              <a:solidFill>
                <a:srgbClr val="000000"/>
              </a:solidFill>
              <a:latin typeface="Montserrat"/>
              <a:ea typeface="Montserrat"/>
              <a:cs typeface="Montserrat"/>
              <a:sym typeface="Montserrat"/>
            </a:endParaRPr>
          </a:p>
          <a:p>
            <a:pPr indent="-377825" lvl="0" marL="457200" rtl="0" algn="l">
              <a:lnSpc>
                <a:spcPct val="115000"/>
              </a:lnSpc>
              <a:spcBef>
                <a:spcPts val="0"/>
              </a:spcBef>
              <a:spcAft>
                <a:spcPts val="0"/>
              </a:spcAft>
              <a:buClr>
                <a:srgbClr val="000000"/>
              </a:buClr>
              <a:buSzPts val="2350"/>
              <a:buFont typeface="Arial"/>
              <a:buChar char="●"/>
            </a:pPr>
            <a:r>
              <a:rPr b="1" lang="et-EE" sz="2050">
                <a:solidFill>
                  <a:srgbClr val="000000"/>
                </a:solidFill>
                <a:latin typeface="Montserrat"/>
                <a:ea typeface="Montserrat"/>
                <a:cs typeface="Montserrat"/>
                <a:sym typeface="Montserrat"/>
              </a:rPr>
              <a:t>Koolituste ja ürituste</a:t>
            </a:r>
            <a:r>
              <a:rPr lang="et-EE" sz="2050">
                <a:solidFill>
                  <a:srgbClr val="000000"/>
                </a:solidFill>
                <a:latin typeface="Montserrat"/>
                <a:ea typeface="Montserrat"/>
                <a:cs typeface="Montserrat"/>
                <a:sym typeface="Montserrat"/>
              </a:rPr>
              <a:t> korraldamise ning läbiviimise kulud, sh infopäevad, külapäevad jms.</a:t>
            </a:r>
            <a:endParaRPr sz="2050">
              <a:solidFill>
                <a:srgbClr val="000000"/>
              </a:solidFill>
              <a:latin typeface="Montserrat"/>
              <a:ea typeface="Montserrat"/>
              <a:cs typeface="Montserrat"/>
              <a:sym typeface="Montserrat"/>
            </a:endParaRPr>
          </a:p>
          <a:p>
            <a:pPr indent="-228600" lvl="0" marL="457200" rtl="0" algn="l">
              <a:lnSpc>
                <a:spcPct val="115000"/>
              </a:lnSpc>
              <a:spcBef>
                <a:spcPts val="0"/>
              </a:spcBef>
              <a:spcAft>
                <a:spcPts val="0"/>
              </a:spcAft>
              <a:buClr>
                <a:srgbClr val="000000"/>
              </a:buClr>
              <a:buSzPts val="2350"/>
              <a:buFont typeface="Arial"/>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Clr>
                <a:srgbClr val="000000"/>
              </a:buClr>
              <a:buSzPts val="2350"/>
              <a:buFont typeface="Arial"/>
              <a:buChar char="●"/>
            </a:pPr>
            <a:r>
              <a:rPr lang="et-EE" sz="2050">
                <a:solidFill>
                  <a:srgbClr val="000000"/>
                </a:solidFill>
                <a:latin typeface="Montserrat"/>
                <a:ea typeface="Montserrat"/>
                <a:cs typeface="Montserrat"/>
                <a:sym typeface="Montserrat"/>
              </a:rPr>
              <a:t>Investeeringute ja ostude kasutusele võtmisega seotud teenuste (transpordi- ja ehitusteenused, seadmete paigaldamine jms) kulud, mis on tehtud </a:t>
            </a:r>
            <a:r>
              <a:rPr b="1" lang="et-EE" sz="2050">
                <a:solidFill>
                  <a:srgbClr val="000000"/>
                </a:solidFill>
                <a:latin typeface="Montserrat"/>
                <a:ea typeface="Montserrat"/>
                <a:cs typeface="Montserrat"/>
                <a:sym typeface="Montserrat"/>
              </a:rPr>
              <a:t>eraisikute </a:t>
            </a:r>
            <a:r>
              <a:rPr lang="et-EE" sz="2050">
                <a:solidFill>
                  <a:srgbClr val="000000"/>
                </a:solidFill>
                <a:latin typeface="Montserrat"/>
                <a:ea typeface="Montserrat"/>
                <a:cs typeface="Montserrat"/>
                <a:sym typeface="Montserrat"/>
              </a:rPr>
              <a:t>poolt</a:t>
            </a:r>
            <a:r>
              <a:rPr b="1" lang="et-EE" sz="2050">
                <a:solidFill>
                  <a:srgbClr val="000000"/>
                </a:solidFill>
                <a:latin typeface="Montserrat"/>
                <a:ea typeface="Montserrat"/>
                <a:cs typeface="Montserrat"/>
                <a:sym typeface="Montserrat"/>
              </a:rPr>
              <a:t> </a:t>
            </a:r>
            <a:r>
              <a:rPr lang="et-EE" sz="2050">
                <a:solidFill>
                  <a:srgbClr val="000000"/>
                </a:solidFill>
                <a:latin typeface="Montserrat"/>
                <a:ea typeface="Montserrat"/>
                <a:cs typeface="Montserrat"/>
                <a:sym typeface="Montserrat"/>
              </a:rPr>
              <a:t>(tasutud lepingute alusel). </a:t>
            </a:r>
            <a:endParaRPr/>
          </a:p>
          <a:p>
            <a:pPr indent="-228600" lvl="0" marL="457200" rtl="0" algn="l">
              <a:lnSpc>
                <a:spcPct val="115000"/>
              </a:lnSpc>
              <a:spcBef>
                <a:spcPts val="0"/>
              </a:spcBef>
              <a:spcAft>
                <a:spcPts val="0"/>
              </a:spcAft>
              <a:buClr>
                <a:srgbClr val="000000"/>
              </a:buClr>
              <a:buSzPts val="2350"/>
              <a:buFont typeface="Arial"/>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Clr>
                <a:srgbClr val="000000"/>
              </a:buClr>
              <a:buSzPts val="2350"/>
              <a:buFont typeface="Arial"/>
              <a:buChar char="●"/>
            </a:pPr>
            <a:r>
              <a:rPr lang="et-EE" sz="2050">
                <a:solidFill>
                  <a:srgbClr val="000000"/>
                </a:solidFill>
                <a:latin typeface="Montserrat"/>
                <a:ea typeface="Montserrat"/>
                <a:cs typeface="Montserrat"/>
                <a:sym typeface="Montserrat"/>
              </a:rPr>
              <a:t>Kulud </a:t>
            </a:r>
            <a:r>
              <a:rPr b="1" lang="et-EE" sz="2050">
                <a:solidFill>
                  <a:srgbClr val="000000"/>
                </a:solidFill>
                <a:latin typeface="Montserrat"/>
                <a:ea typeface="Montserrat"/>
                <a:cs typeface="Montserrat"/>
                <a:sym typeface="Montserrat"/>
              </a:rPr>
              <a:t>toiduainetele </a:t>
            </a:r>
            <a:r>
              <a:rPr lang="et-EE" sz="2050">
                <a:solidFill>
                  <a:srgbClr val="000000"/>
                </a:solidFill>
                <a:latin typeface="Montserrat"/>
                <a:ea typeface="Montserrat"/>
                <a:cs typeface="Montserrat"/>
                <a:sym typeface="Montserrat"/>
              </a:rPr>
              <a:t>ja </a:t>
            </a:r>
            <a:r>
              <a:rPr b="1" lang="et-EE" sz="2050">
                <a:solidFill>
                  <a:srgbClr val="000000"/>
                </a:solidFill>
                <a:latin typeface="Montserrat"/>
                <a:ea typeface="Montserrat"/>
                <a:cs typeface="Montserrat"/>
                <a:sym typeface="Montserrat"/>
              </a:rPr>
              <a:t>toitlustusele</a:t>
            </a:r>
            <a:r>
              <a:rPr lang="et-EE" sz="2050">
                <a:solidFill>
                  <a:srgbClr val="000000"/>
                </a:solidFill>
                <a:latin typeface="Montserrat"/>
                <a:ea typeface="Montserrat"/>
                <a:cs typeface="Montserrat"/>
                <a:sym typeface="Montserrat"/>
              </a:rPr>
              <a:t>.</a:t>
            </a:r>
            <a:endParaRPr sz="2050">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5"/>
          <p:cNvSpPr/>
          <p:nvPr/>
        </p:nvSpPr>
        <p:spPr>
          <a:xfrm>
            <a:off x="0" y="9144"/>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15"/>
          <p:cNvSpPr txBox="1"/>
          <p:nvPr>
            <p:ph idx="1" type="body"/>
          </p:nvPr>
        </p:nvSpPr>
        <p:spPr>
          <a:xfrm>
            <a:off x="516048" y="869900"/>
            <a:ext cx="8075691" cy="4547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Taotluse esitamine</a:t>
            </a:r>
            <a:endParaRPr sz="3600">
              <a:solidFill>
                <a:srgbClr val="000000"/>
              </a:solidFill>
              <a:latin typeface="Montserrat"/>
              <a:ea typeface="Montserrat"/>
              <a:cs typeface="Montserrat"/>
              <a:sym typeface="Montserrat"/>
            </a:endParaRPr>
          </a:p>
          <a:p>
            <a:pPr indent="0" lvl="0" marL="0" rtl="0" algn="l">
              <a:lnSpc>
                <a:spcPct val="90000"/>
              </a:lnSpc>
              <a:spcBef>
                <a:spcPts val="0"/>
              </a:spcBef>
              <a:spcAft>
                <a:spcPts val="0"/>
              </a:spcAft>
              <a:buSzPts val="1800"/>
              <a:buNone/>
            </a:pPr>
            <a:br>
              <a:rPr lang="et-EE" sz="2350">
                <a:latin typeface="Montserrat"/>
                <a:ea typeface="Montserrat"/>
                <a:cs typeface="Montserrat"/>
                <a:sym typeface="Montserrat"/>
              </a:rPr>
            </a:br>
            <a:r>
              <a:rPr lang="et-EE" sz="2350">
                <a:latin typeface="Montserrat"/>
                <a:ea typeface="Montserrat"/>
                <a:cs typeface="Montserrat"/>
                <a:sym typeface="Montserrat"/>
              </a:rPr>
              <a:t>Taotluse koos vajalike lisadega esitab taotleja </a:t>
            </a:r>
            <a:r>
              <a:rPr b="1" lang="et-EE" sz="2350">
                <a:latin typeface="Montserrat"/>
                <a:ea typeface="Montserrat"/>
                <a:cs typeface="Montserrat"/>
                <a:sym typeface="Montserrat"/>
              </a:rPr>
              <a:t>seaduslik esindaja</a:t>
            </a:r>
            <a:r>
              <a:rPr lang="et-EE" sz="2350">
                <a:latin typeface="Montserrat"/>
                <a:ea typeface="Montserrat"/>
                <a:cs typeface="Montserrat"/>
                <a:sym typeface="Montserrat"/>
              </a:rPr>
              <a:t> või </a:t>
            </a:r>
            <a:r>
              <a:rPr b="1" lang="et-EE" sz="2350">
                <a:latin typeface="Montserrat"/>
                <a:ea typeface="Montserrat"/>
                <a:cs typeface="Montserrat"/>
                <a:sym typeface="Montserrat"/>
              </a:rPr>
              <a:t>volitatud isik</a:t>
            </a:r>
            <a:r>
              <a:rPr lang="et-EE" sz="2350">
                <a:latin typeface="Montserrat"/>
                <a:ea typeface="Montserrat"/>
                <a:cs typeface="Montserrat"/>
                <a:sym typeface="Montserrat"/>
              </a:rPr>
              <a:t> </a:t>
            </a:r>
            <a:r>
              <a:rPr b="1" lang="et-EE" sz="2350">
                <a:solidFill>
                  <a:srgbClr val="C00000"/>
                </a:solidFill>
                <a:latin typeface="Montserrat"/>
                <a:ea typeface="Montserrat"/>
                <a:cs typeface="Montserrat"/>
                <a:sym typeface="Montserrat"/>
              </a:rPr>
              <a:t>digitaalselt allkirjastatult</a:t>
            </a:r>
            <a:r>
              <a:rPr lang="et-EE" sz="2350">
                <a:solidFill>
                  <a:srgbClr val="C00000"/>
                </a:solidFill>
                <a:latin typeface="Montserrat"/>
                <a:ea typeface="Montserrat"/>
                <a:cs typeface="Montserrat"/>
                <a:sym typeface="Montserrat"/>
              </a:rPr>
              <a:t> </a:t>
            </a:r>
            <a:r>
              <a:rPr b="1" lang="et-EE" sz="2350">
                <a:solidFill>
                  <a:srgbClr val="C00000"/>
                </a:solidFill>
                <a:latin typeface="Montserrat"/>
                <a:ea typeface="Montserrat"/>
                <a:cs typeface="Montserrat"/>
                <a:sym typeface="Montserrat"/>
              </a:rPr>
              <a:t>e-toetuse keskkonnas </a:t>
            </a:r>
            <a:r>
              <a:rPr lang="et-EE" sz="2350" u="sng">
                <a:solidFill>
                  <a:schemeClr val="hlink"/>
                </a:solidFill>
                <a:latin typeface="Montserrat"/>
                <a:ea typeface="Montserrat"/>
                <a:cs typeface="Montserrat"/>
                <a:sym typeface="Montserrat"/>
                <a:hlinkClick r:id="rId3"/>
              </a:rPr>
              <a:t>https://etoetus.rtk.ee</a:t>
            </a:r>
            <a:r>
              <a:rPr lang="et-EE" sz="2350">
                <a:latin typeface="Montserrat"/>
                <a:ea typeface="Montserrat"/>
                <a:cs typeface="Montserrat"/>
                <a:sym typeface="Montserrat"/>
              </a:rPr>
              <a:t> </a:t>
            </a:r>
            <a:r>
              <a:rPr lang="et-EE" sz="2350">
                <a:latin typeface="Montserrat"/>
                <a:ea typeface="Montserrat"/>
                <a:cs typeface="Montserrat"/>
                <a:sym typeface="Montserrat"/>
              </a:rPr>
              <a:t>hiljemalt</a:t>
            </a:r>
            <a:r>
              <a:rPr b="1" lang="et-EE" sz="2350">
                <a:solidFill>
                  <a:srgbClr val="C00000"/>
                </a:solidFill>
                <a:latin typeface="Montserrat"/>
                <a:ea typeface="Montserrat"/>
                <a:cs typeface="Montserrat"/>
                <a:sym typeface="Montserrat"/>
              </a:rPr>
              <a:t> 01.10.2026 kell 16.30</a:t>
            </a:r>
            <a:r>
              <a:rPr b="1" lang="et-EE" sz="2350">
                <a:latin typeface="Montserrat"/>
                <a:ea typeface="Montserrat"/>
                <a:cs typeface="Montserrat"/>
                <a:sym typeface="Montserrat"/>
              </a:rPr>
              <a:t>.</a:t>
            </a:r>
            <a:br>
              <a:rPr lang="et-EE" sz="2350">
                <a:latin typeface="Montserrat"/>
                <a:ea typeface="Montserrat"/>
                <a:cs typeface="Montserrat"/>
                <a:sym typeface="Montserrat"/>
              </a:rPr>
            </a:br>
            <a:br>
              <a:rPr lang="et-EE" sz="2350">
                <a:latin typeface="Montserrat"/>
                <a:ea typeface="Montserrat"/>
                <a:cs typeface="Montserrat"/>
                <a:sym typeface="Montserrat"/>
              </a:rPr>
            </a:br>
            <a:r>
              <a:rPr lang="et-EE" sz="2350">
                <a:latin typeface="Montserrat"/>
                <a:ea typeface="Montserrat"/>
                <a:cs typeface="Montserrat"/>
                <a:sym typeface="Montserrat"/>
              </a:rPr>
              <a:t>Taotlusi saab </a:t>
            </a:r>
            <a:r>
              <a:rPr b="1" lang="et-EE" sz="2350">
                <a:latin typeface="Montserrat"/>
                <a:ea typeface="Montserrat"/>
                <a:cs typeface="Montserrat"/>
                <a:sym typeface="Montserrat"/>
              </a:rPr>
              <a:t>esitada </a:t>
            </a:r>
            <a:r>
              <a:rPr lang="et-EE" sz="2350">
                <a:latin typeface="Montserrat"/>
                <a:ea typeface="Montserrat"/>
                <a:cs typeface="Montserrat"/>
                <a:sym typeface="Montserrat"/>
              </a:rPr>
              <a:t>kogu taotlusvooru avatud oleku ajal ehk </a:t>
            </a:r>
            <a:r>
              <a:rPr b="1" lang="et-EE" sz="2350">
                <a:latin typeface="Montserrat"/>
                <a:ea typeface="Montserrat"/>
                <a:cs typeface="Montserrat"/>
                <a:sym typeface="Montserrat"/>
              </a:rPr>
              <a:t>01.09-01.10 kella 16.30-ni</a:t>
            </a:r>
            <a:r>
              <a:rPr lang="et-EE" sz="2350">
                <a:latin typeface="Montserrat"/>
                <a:ea typeface="Montserrat"/>
                <a:cs typeface="Montserrat"/>
                <a:sym typeface="Montserrat"/>
              </a:rPr>
              <a:t>.</a:t>
            </a:r>
            <a:br>
              <a:rPr lang="et-EE" sz="2350">
                <a:latin typeface="Montserrat"/>
                <a:ea typeface="Montserrat"/>
                <a:cs typeface="Montserrat"/>
                <a:sym typeface="Montserrat"/>
              </a:rPr>
            </a:br>
            <a:br>
              <a:rPr lang="et-EE" sz="2350">
                <a:latin typeface="Montserrat"/>
                <a:ea typeface="Montserrat"/>
                <a:cs typeface="Montserrat"/>
                <a:sym typeface="Montserrat"/>
              </a:rPr>
            </a:br>
            <a:r>
              <a:rPr lang="et-EE" sz="2350">
                <a:latin typeface="Montserrat"/>
                <a:ea typeface="Montserrat"/>
                <a:cs typeface="Montserrat"/>
                <a:sym typeface="Montserrat"/>
              </a:rPr>
              <a:t>Taotlusvoorus võib taotleja esitada kuni </a:t>
            </a:r>
            <a:r>
              <a:rPr b="1" lang="et-EE" sz="2350">
                <a:solidFill>
                  <a:srgbClr val="C00000"/>
                </a:solidFill>
                <a:latin typeface="Montserrat"/>
                <a:ea typeface="Montserrat"/>
                <a:cs typeface="Montserrat"/>
                <a:sym typeface="Montserrat"/>
              </a:rPr>
              <a:t>kaks </a:t>
            </a:r>
            <a:r>
              <a:rPr lang="et-EE" sz="2350">
                <a:latin typeface="Montserrat"/>
                <a:ea typeface="Montserrat"/>
                <a:cs typeface="Montserrat"/>
                <a:sym typeface="Montserrat"/>
              </a:rPr>
              <a:t>taotlust ehk </a:t>
            </a:r>
            <a:r>
              <a:rPr b="1" lang="et-EE" sz="2350">
                <a:latin typeface="Montserrat"/>
                <a:ea typeface="Montserrat"/>
                <a:cs typeface="Montserrat"/>
                <a:sym typeface="Montserrat"/>
              </a:rPr>
              <a:t>ühe taotluse kummassegi</a:t>
            </a:r>
            <a:r>
              <a:rPr lang="et-EE" sz="2350">
                <a:latin typeface="Montserrat"/>
                <a:ea typeface="Montserrat"/>
                <a:cs typeface="Montserrat"/>
                <a:sym typeface="Montserrat"/>
              </a:rPr>
              <a:t> meetmesse.</a:t>
            </a:r>
            <a:endParaRPr sz="2350">
              <a:latin typeface="Montserrat"/>
              <a:ea typeface="Montserrat"/>
              <a:cs typeface="Montserrat"/>
              <a:sym typeface="Montserrat"/>
            </a:endParaRPr>
          </a:p>
          <a:p>
            <a:pPr indent="0" lvl="0" marL="0" rtl="0" algn="ctr">
              <a:lnSpc>
                <a:spcPct val="90000"/>
              </a:lnSpc>
              <a:spcBef>
                <a:spcPts val="750"/>
              </a:spcBef>
              <a:spcAft>
                <a:spcPts val="0"/>
              </a:spcAft>
              <a:buClr>
                <a:schemeClr val="dk1"/>
              </a:buClr>
              <a:buSzPts val="2800"/>
              <a:buNone/>
            </a:pPr>
            <a:r>
              <a:t/>
            </a:r>
            <a:endParaRPr sz="2350">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1" name="Shape 191"/>
        <p:cNvGrpSpPr/>
        <p:nvPr/>
      </p:nvGrpSpPr>
      <p:grpSpPr>
        <a:xfrm>
          <a:off x="0" y="0"/>
          <a:ext cx="0" cy="0"/>
          <a:chOff x="0" y="0"/>
          <a:chExt cx="0" cy="0"/>
        </a:xfrm>
      </p:grpSpPr>
      <p:sp>
        <p:nvSpPr>
          <p:cNvPr id="192" name="Google Shape;192;g1ddbdad3751_6_12"/>
          <p:cNvSpPr txBox="1"/>
          <p:nvPr>
            <p:ph idx="1" type="body"/>
          </p:nvPr>
        </p:nvSpPr>
        <p:spPr>
          <a:xfrm>
            <a:off x="467550" y="602550"/>
            <a:ext cx="8208900" cy="1377900"/>
          </a:xfrm>
          <a:prstGeom prst="rect">
            <a:avLst/>
          </a:prstGeom>
          <a:noFill/>
          <a:ln>
            <a:noFill/>
          </a:ln>
        </p:spPr>
        <p:txBody>
          <a:bodyPr anchorCtr="0" anchor="t" bIns="45700" lIns="91425" spcFirstLastPara="1" rIns="91425" wrap="square" tIns="45700">
            <a:noAutofit/>
          </a:bodyPr>
          <a:lstStyle/>
          <a:p>
            <a:pPr indent="0" lvl="0" marL="0" rtl="0" algn="ctr">
              <a:lnSpc>
                <a:spcPct val="115000"/>
              </a:lnSpc>
              <a:spcBef>
                <a:spcPts val="0"/>
              </a:spcBef>
              <a:spcAft>
                <a:spcPts val="0"/>
              </a:spcAft>
              <a:buSzPts val="1800"/>
              <a:buNone/>
            </a:pPr>
            <a:r>
              <a:rPr b="1" lang="et-EE" sz="3600">
                <a:latin typeface="Montserrat"/>
                <a:ea typeface="Montserrat"/>
                <a:cs typeface="Montserrat"/>
                <a:sym typeface="Montserrat"/>
              </a:rPr>
              <a:t>Taotluse esitamine</a:t>
            </a:r>
            <a:endParaRPr b="1" sz="3600">
              <a:latin typeface="Montserrat"/>
              <a:ea typeface="Montserrat"/>
              <a:cs typeface="Montserrat"/>
              <a:sym typeface="Montserrat"/>
            </a:endParaRPr>
          </a:p>
          <a:p>
            <a:pPr indent="0" lvl="0" marL="0" rtl="0" algn="ctr">
              <a:lnSpc>
                <a:spcPct val="115000"/>
              </a:lnSpc>
              <a:spcBef>
                <a:spcPts val="0"/>
              </a:spcBef>
              <a:spcAft>
                <a:spcPts val="0"/>
              </a:spcAft>
              <a:buSzPts val="1800"/>
              <a:buNone/>
            </a:pPr>
            <a:r>
              <a:rPr lang="et-EE" sz="2350" u="sng">
                <a:solidFill>
                  <a:schemeClr val="hlink"/>
                </a:solidFill>
                <a:latin typeface="Montserrat"/>
                <a:ea typeface="Montserrat"/>
                <a:cs typeface="Montserrat"/>
                <a:sym typeface="Montserrat"/>
                <a:hlinkClick r:id="rId4"/>
              </a:rPr>
              <a:t>https://etoetus.rtk.ee</a:t>
            </a:r>
            <a:br>
              <a:rPr b="1" lang="et-EE" sz="3600">
                <a:latin typeface="Montserrat"/>
                <a:ea typeface="Montserrat"/>
                <a:cs typeface="Montserrat"/>
                <a:sym typeface="Montserrat"/>
              </a:rPr>
            </a:br>
            <a:br>
              <a:rPr b="1" lang="et-EE" sz="1000">
                <a:latin typeface="Montserrat"/>
                <a:ea typeface="Montserrat"/>
                <a:cs typeface="Montserrat"/>
                <a:sym typeface="Montserrat"/>
              </a:rPr>
            </a:br>
            <a:endParaRPr sz="3600">
              <a:latin typeface="Montserrat"/>
              <a:ea typeface="Montserrat"/>
              <a:cs typeface="Montserrat"/>
              <a:sym typeface="Montserrat"/>
            </a:endParaRPr>
          </a:p>
          <a:p>
            <a:pPr indent="0" lvl="0" marL="0" rtl="0" algn="ctr">
              <a:lnSpc>
                <a:spcPct val="115000"/>
              </a:lnSpc>
              <a:spcBef>
                <a:spcPts val="0"/>
              </a:spcBef>
              <a:spcAft>
                <a:spcPts val="0"/>
              </a:spcAft>
              <a:buSzPts val="1800"/>
              <a:buNone/>
            </a:pPr>
            <a:r>
              <a:t/>
            </a:r>
            <a:endParaRPr sz="2350">
              <a:latin typeface="Montserrat"/>
              <a:ea typeface="Montserrat"/>
              <a:cs typeface="Montserrat"/>
              <a:sym typeface="Montserrat"/>
            </a:endParaRPr>
          </a:p>
          <a:p>
            <a:pPr indent="0" lvl="0" marL="0" rtl="0" algn="ctr">
              <a:lnSpc>
                <a:spcPct val="115000"/>
              </a:lnSpc>
              <a:spcBef>
                <a:spcPts val="0"/>
              </a:spcBef>
              <a:spcAft>
                <a:spcPts val="0"/>
              </a:spcAft>
              <a:buSzPts val="1800"/>
              <a:buNone/>
            </a:pPr>
            <a:r>
              <a:t/>
            </a:r>
            <a:endParaRPr sz="2350">
              <a:latin typeface="Montserrat"/>
              <a:ea typeface="Montserrat"/>
              <a:cs typeface="Montserrat"/>
              <a:sym typeface="Montserrat"/>
            </a:endParaRPr>
          </a:p>
        </p:txBody>
      </p:sp>
      <p:pic>
        <p:nvPicPr>
          <p:cNvPr id="193" name="Google Shape;193;g1ddbdad3751_6_12"/>
          <p:cNvPicPr preferRelativeResize="0"/>
          <p:nvPr/>
        </p:nvPicPr>
        <p:blipFill rotWithShape="1">
          <a:blip r:embed="rId5">
            <a:alphaModFix/>
          </a:blip>
          <a:srcRect b="0" l="0" r="0" t="0"/>
          <a:stretch/>
        </p:blipFill>
        <p:spPr>
          <a:xfrm>
            <a:off x="1201438" y="2182000"/>
            <a:ext cx="6741126" cy="41613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3f8c51438d9_0_43"/>
          <p:cNvSpPr txBox="1"/>
          <p:nvPr>
            <p:ph idx="1" type="body"/>
          </p:nvPr>
        </p:nvSpPr>
        <p:spPr>
          <a:xfrm>
            <a:off x="522725" y="272475"/>
            <a:ext cx="8286600" cy="6252000"/>
          </a:xfrm>
          <a:prstGeom prst="rect">
            <a:avLst/>
          </a:prstGeom>
        </p:spPr>
        <p:txBody>
          <a:bodyPr anchorCtr="0" anchor="t" bIns="45700" lIns="91425" spcFirstLastPara="1" rIns="91425" wrap="square" tIns="45700">
            <a:normAutofit fontScale="85000" lnSpcReduction="10000"/>
          </a:bodyPr>
          <a:lstStyle/>
          <a:p>
            <a:pPr indent="0" lvl="0" marL="0" rtl="0" algn="l">
              <a:lnSpc>
                <a:spcPct val="115000"/>
              </a:lnSpc>
              <a:spcBef>
                <a:spcPts val="0"/>
              </a:spcBef>
              <a:spcAft>
                <a:spcPts val="0"/>
              </a:spcAft>
              <a:buNone/>
            </a:pPr>
            <a:r>
              <a:rPr b="1" lang="et-EE" sz="3518">
                <a:latin typeface="Montserrat"/>
                <a:ea typeface="Montserrat"/>
                <a:cs typeface="Montserrat"/>
                <a:sym typeface="Montserrat"/>
              </a:rPr>
              <a:t>Taotluse täitmine e-toetuse keskkonna</a:t>
            </a:r>
            <a:r>
              <a:rPr b="1" lang="et-EE" sz="3400">
                <a:latin typeface="Montserrat"/>
                <a:ea typeface="Montserrat"/>
                <a:cs typeface="Montserrat"/>
                <a:sym typeface="Montserrat"/>
              </a:rPr>
              <a:t>s</a:t>
            </a:r>
            <a:endParaRPr b="1" sz="3400">
              <a:latin typeface="Montserrat"/>
              <a:ea typeface="Montserrat"/>
              <a:cs typeface="Montserrat"/>
              <a:sym typeface="Montserrat"/>
            </a:endParaRPr>
          </a:p>
          <a:p>
            <a:pPr indent="0" lvl="0" marL="0" rtl="0" algn="l">
              <a:lnSpc>
                <a:spcPct val="115000"/>
              </a:lnSpc>
              <a:spcBef>
                <a:spcPts val="0"/>
              </a:spcBef>
              <a:spcAft>
                <a:spcPts val="0"/>
              </a:spcAft>
              <a:buNone/>
            </a:pPr>
            <a:r>
              <a:t/>
            </a:r>
            <a:endParaRPr b="1" sz="2535">
              <a:latin typeface="Montserrat"/>
              <a:ea typeface="Montserrat"/>
              <a:cs typeface="Montserrat"/>
              <a:sym typeface="Montserrat"/>
            </a:endParaRPr>
          </a:p>
          <a:p>
            <a:pPr indent="0" lvl="0" marL="0" rtl="0" algn="l">
              <a:lnSpc>
                <a:spcPct val="115000"/>
              </a:lnSpc>
              <a:spcBef>
                <a:spcPts val="0"/>
              </a:spcBef>
              <a:spcAft>
                <a:spcPts val="0"/>
              </a:spcAft>
              <a:buNone/>
            </a:pPr>
            <a:r>
              <a:rPr b="1" lang="et-EE" sz="2452">
                <a:latin typeface="Montserrat"/>
                <a:ea typeface="Montserrat"/>
                <a:cs typeface="Montserrat"/>
                <a:sym typeface="Montserrat"/>
              </a:rPr>
              <a:t>Kevadvooru (2026) infopäeval</a:t>
            </a:r>
            <a:r>
              <a:rPr lang="et-EE" sz="2452">
                <a:latin typeface="Montserrat"/>
                <a:ea typeface="Montserrat"/>
                <a:cs typeface="Montserrat"/>
                <a:sym typeface="Montserrat"/>
              </a:rPr>
              <a:t> tutvustati samm-sammult taotluse täitmist e-toetuse keskkonnas. Salvestuses on põhjalikult käsitletud taotluse olulisemaid välju, nende täitmist ning seoseid </a:t>
            </a:r>
            <a:r>
              <a:rPr b="1" lang="et-EE" sz="2452">
                <a:latin typeface="Montserrat"/>
                <a:ea typeface="Montserrat"/>
                <a:cs typeface="Montserrat"/>
                <a:sym typeface="Montserrat"/>
              </a:rPr>
              <a:t>hindamiskriteeriumitega</a:t>
            </a:r>
            <a:r>
              <a:rPr lang="et-EE" sz="2452">
                <a:latin typeface="Montserrat"/>
                <a:ea typeface="Montserrat"/>
                <a:cs typeface="Montserrat"/>
                <a:sym typeface="Montserrat"/>
              </a:rPr>
              <a:t>.</a:t>
            </a:r>
            <a:endParaRPr sz="2452">
              <a:latin typeface="Montserrat"/>
              <a:ea typeface="Montserrat"/>
              <a:cs typeface="Montserrat"/>
              <a:sym typeface="Montserrat"/>
            </a:endParaRPr>
          </a:p>
          <a:p>
            <a:pPr indent="0" lvl="0" marL="0" rtl="0" algn="l">
              <a:lnSpc>
                <a:spcPct val="115000"/>
              </a:lnSpc>
              <a:spcBef>
                <a:spcPts val="0"/>
              </a:spcBef>
              <a:spcAft>
                <a:spcPts val="0"/>
              </a:spcAft>
              <a:buNone/>
            </a:pPr>
            <a:r>
              <a:t/>
            </a:r>
            <a:endParaRPr sz="2452">
              <a:latin typeface="Montserrat"/>
              <a:ea typeface="Montserrat"/>
              <a:cs typeface="Montserrat"/>
              <a:sym typeface="Montserrat"/>
            </a:endParaRPr>
          </a:p>
          <a:p>
            <a:pPr indent="0" lvl="0" marL="0" rtl="0" algn="l">
              <a:lnSpc>
                <a:spcPct val="115000"/>
              </a:lnSpc>
              <a:spcBef>
                <a:spcPts val="0"/>
              </a:spcBef>
              <a:spcAft>
                <a:spcPts val="0"/>
              </a:spcAft>
              <a:buNone/>
            </a:pPr>
            <a:r>
              <a:rPr lang="et-EE" sz="2452">
                <a:latin typeface="Montserrat"/>
                <a:ea typeface="Montserrat"/>
                <a:cs typeface="Montserrat"/>
                <a:sym typeface="Montserrat"/>
              </a:rPr>
              <a:t>Ettekandja: Liisa Lotta Mumm,Lääne-Virumaa Omavalitsuste Liit</a:t>
            </a:r>
            <a:endParaRPr sz="2452">
              <a:latin typeface="Montserrat"/>
              <a:ea typeface="Montserrat"/>
              <a:cs typeface="Montserrat"/>
              <a:sym typeface="Montserrat"/>
            </a:endParaRPr>
          </a:p>
          <a:p>
            <a:pPr indent="0" lvl="0" marL="0" rtl="0" algn="l">
              <a:lnSpc>
                <a:spcPct val="115000"/>
              </a:lnSpc>
              <a:spcBef>
                <a:spcPts val="0"/>
              </a:spcBef>
              <a:spcAft>
                <a:spcPts val="0"/>
              </a:spcAft>
              <a:buNone/>
            </a:pPr>
            <a:r>
              <a:rPr b="1" lang="et-EE" sz="2452">
                <a:latin typeface="Montserrat"/>
                <a:ea typeface="Montserrat"/>
                <a:cs typeface="Montserrat"/>
                <a:sym typeface="Montserrat"/>
              </a:rPr>
              <a:t>„Taotluse esitamine e-keskkonnas“</a:t>
            </a:r>
            <a:endParaRPr b="1" sz="2452">
              <a:latin typeface="Montserrat"/>
              <a:ea typeface="Montserrat"/>
              <a:cs typeface="Montserrat"/>
              <a:sym typeface="Montserrat"/>
            </a:endParaRPr>
          </a:p>
          <a:p>
            <a:pPr indent="0" lvl="0" marL="0" rtl="0" algn="l">
              <a:lnSpc>
                <a:spcPct val="115000"/>
              </a:lnSpc>
              <a:spcBef>
                <a:spcPts val="0"/>
              </a:spcBef>
              <a:spcAft>
                <a:spcPts val="0"/>
              </a:spcAft>
              <a:buNone/>
            </a:pPr>
            <a:r>
              <a:rPr lang="et-EE" sz="2452">
                <a:latin typeface="Montserrat"/>
                <a:ea typeface="Montserrat"/>
                <a:cs typeface="Montserrat"/>
                <a:sym typeface="Montserrat"/>
              </a:rPr>
              <a:t>▶ Salvestuses alates 37:20</a:t>
            </a:r>
            <a:endParaRPr sz="2452">
              <a:latin typeface="Montserrat"/>
              <a:ea typeface="Montserrat"/>
              <a:cs typeface="Montserrat"/>
              <a:sym typeface="Montserrat"/>
            </a:endParaRPr>
          </a:p>
          <a:p>
            <a:pPr indent="0" lvl="0" marL="0" rtl="0" algn="l">
              <a:lnSpc>
                <a:spcPct val="115000"/>
              </a:lnSpc>
              <a:spcBef>
                <a:spcPts val="0"/>
              </a:spcBef>
              <a:spcAft>
                <a:spcPts val="0"/>
              </a:spcAft>
              <a:buNone/>
            </a:pPr>
            <a:r>
              <a:t/>
            </a:r>
            <a:endParaRPr sz="2452">
              <a:latin typeface="Montserrat"/>
              <a:ea typeface="Montserrat"/>
              <a:cs typeface="Montserrat"/>
              <a:sym typeface="Montserrat"/>
            </a:endParaRPr>
          </a:p>
          <a:p>
            <a:pPr indent="0" lvl="0" marL="0" rtl="0" algn="l">
              <a:lnSpc>
                <a:spcPct val="115000"/>
              </a:lnSpc>
              <a:spcBef>
                <a:spcPts val="0"/>
              </a:spcBef>
              <a:spcAft>
                <a:spcPts val="0"/>
              </a:spcAft>
              <a:buNone/>
            </a:pPr>
            <a:r>
              <a:rPr lang="et-EE" sz="2452">
                <a:latin typeface="Montserrat"/>
                <a:ea typeface="Montserrat"/>
                <a:cs typeface="Montserrat"/>
                <a:sym typeface="Montserrat"/>
              </a:rPr>
              <a:t>Salvestus on järelvaadatav RTK kodulehel KOP meetme </a:t>
            </a:r>
            <a:r>
              <a:rPr lang="et-EE" sz="2452" u="sng">
                <a:solidFill>
                  <a:schemeClr val="hlink"/>
                </a:solidFill>
                <a:latin typeface="Montserrat"/>
                <a:ea typeface="Montserrat"/>
                <a:cs typeface="Montserrat"/>
                <a:sym typeface="Montserrat"/>
                <a:hlinkClick r:id="rId3"/>
              </a:rPr>
              <a:t>„Infopäev“</a:t>
            </a:r>
            <a:r>
              <a:rPr lang="et-EE" sz="2452">
                <a:latin typeface="Montserrat"/>
                <a:ea typeface="Montserrat"/>
                <a:cs typeface="Montserrat"/>
                <a:sym typeface="Montserrat"/>
              </a:rPr>
              <a:t> rubriigis.</a:t>
            </a:r>
            <a:endParaRPr sz="2452">
              <a:latin typeface="Montserrat"/>
              <a:ea typeface="Montserrat"/>
              <a:cs typeface="Montserrat"/>
              <a:sym typeface="Montserrat"/>
            </a:endParaRPr>
          </a:p>
          <a:p>
            <a:pPr indent="0" lvl="0" marL="0" rtl="0" algn="l">
              <a:lnSpc>
                <a:spcPct val="115000"/>
              </a:lnSpc>
              <a:spcBef>
                <a:spcPts val="0"/>
              </a:spcBef>
              <a:spcAft>
                <a:spcPts val="0"/>
              </a:spcAft>
              <a:buNone/>
            </a:pPr>
            <a:r>
              <a:t/>
            </a:r>
            <a:endParaRPr sz="2452">
              <a:latin typeface="Montserrat"/>
              <a:ea typeface="Montserrat"/>
              <a:cs typeface="Montserrat"/>
              <a:sym typeface="Montserrat"/>
            </a:endParaRPr>
          </a:p>
          <a:p>
            <a:pPr indent="0" lvl="0" marL="0" rtl="0" algn="l">
              <a:lnSpc>
                <a:spcPct val="115000"/>
              </a:lnSpc>
              <a:spcBef>
                <a:spcPts val="0"/>
              </a:spcBef>
              <a:spcAft>
                <a:spcPts val="0"/>
              </a:spcAft>
              <a:buNone/>
            </a:pPr>
            <a:r>
              <a:rPr b="1" lang="et-EE" sz="2452">
                <a:latin typeface="Montserrat"/>
                <a:ea typeface="Montserrat"/>
                <a:cs typeface="Montserrat"/>
                <a:sym typeface="Montserrat"/>
              </a:rPr>
              <a:t>NB!</a:t>
            </a:r>
            <a:r>
              <a:rPr lang="et-EE" sz="2452">
                <a:latin typeface="Montserrat"/>
                <a:ea typeface="Montserrat"/>
                <a:cs typeface="Montserrat"/>
                <a:sym typeface="Montserrat"/>
              </a:rPr>
              <a:t>  E-toetuse keskkonnas </a:t>
            </a:r>
            <a:r>
              <a:rPr b="1" lang="et-EE" sz="2452">
                <a:latin typeface="Montserrat"/>
                <a:ea typeface="Montserrat"/>
                <a:cs typeface="Montserrat"/>
                <a:sym typeface="Montserrat"/>
              </a:rPr>
              <a:t>siniste küsimärkide all olev abiinfo</a:t>
            </a:r>
            <a:r>
              <a:rPr lang="et-EE" sz="2452">
                <a:latin typeface="Montserrat"/>
                <a:ea typeface="Montserrat"/>
                <a:cs typeface="Montserrat"/>
                <a:sym typeface="Montserrat"/>
              </a:rPr>
              <a:t> aitab taotlusvormi täita ja enamlevinud vigu vältida. </a:t>
            </a:r>
            <a:endParaRPr sz="2452">
              <a:latin typeface="Montserrat"/>
              <a:ea typeface="Montserrat"/>
              <a:cs typeface="Montserrat"/>
              <a:sym typeface="Montserrat"/>
            </a:endParaRPr>
          </a:p>
          <a:p>
            <a:pPr indent="0" lvl="0" marL="0" rtl="0" algn="l">
              <a:lnSpc>
                <a:spcPct val="115000"/>
              </a:lnSpc>
              <a:spcBef>
                <a:spcPts val="0"/>
              </a:spcBef>
              <a:spcAft>
                <a:spcPts val="0"/>
              </a:spcAft>
              <a:buClr>
                <a:schemeClr val="dk1"/>
              </a:buClr>
              <a:buSzPct val="44870"/>
              <a:buFont typeface="Arial"/>
              <a:buNone/>
            </a:pPr>
            <a:r>
              <a:t/>
            </a:r>
            <a:endParaRPr sz="2452">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3"/>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23"/>
          <p:cNvSpPr txBox="1"/>
          <p:nvPr>
            <p:ph idx="1" type="body"/>
          </p:nvPr>
        </p:nvSpPr>
        <p:spPr>
          <a:xfrm>
            <a:off x="411425" y="185950"/>
            <a:ext cx="8459700" cy="6394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400">
                <a:latin typeface="Montserrat"/>
                <a:ea typeface="Montserrat"/>
                <a:cs typeface="Montserrat"/>
                <a:sym typeface="Montserrat"/>
              </a:rPr>
              <a:t>Korduma kippuvad vead</a:t>
            </a:r>
            <a:r>
              <a:rPr b="1" lang="et-EE" sz="3400">
                <a:latin typeface="Montserrat"/>
                <a:ea typeface="Montserrat"/>
                <a:cs typeface="Montserrat"/>
                <a:sym typeface="Montserrat"/>
              </a:rPr>
              <a:t> taotlusvormis</a:t>
            </a:r>
            <a:br>
              <a:rPr b="1" lang="et-EE" sz="2350">
                <a:latin typeface="Montserrat"/>
                <a:ea typeface="Montserrat"/>
                <a:cs typeface="Montserrat"/>
                <a:sym typeface="Montserrat"/>
              </a:rPr>
            </a:br>
            <a:endParaRPr sz="11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050">
                <a:latin typeface="Montserrat"/>
                <a:ea typeface="Montserrat"/>
                <a:cs typeface="Montserrat"/>
                <a:sym typeface="Montserrat"/>
              </a:rPr>
              <a:t>Kui MTÜ ei ole käibemaksukohustuslane, vali „</a:t>
            </a:r>
            <a:r>
              <a:rPr b="1" lang="et-EE" sz="2050">
                <a:latin typeface="Montserrat"/>
                <a:ea typeface="Montserrat"/>
                <a:cs typeface="Montserrat"/>
                <a:sym typeface="Montserrat"/>
              </a:rPr>
              <a:t>Projekti kulude käibemaks</a:t>
            </a:r>
            <a:r>
              <a:rPr lang="et-EE" sz="2050">
                <a:latin typeface="Montserrat"/>
                <a:ea typeface="Montserrat"/>
                <a:cs typeface="Montserrat"/>
                <a:sym typeface="Montserrat"/>
              </a:rPr>
              <a:t>“ juures „Jääb kulu tegija kanda“. Sellisel juhul on käibemaks abikõlblik kulu.</a:t>
            </a:r>
            <a:endParaRPr sz="2050">
              <a:latin typeface="Montserrat"/>
              <a:ea typeface="Montserrat"/>
              <a:cs typeface="Montserrat"/>
              <a:sym typeface="Montserrat"/>
            </a:endParaRPr>
          </a:p>
          <a:p>
            <a:pPr indent="-358775" lvl="0" marL="457200" rtl="0" algn="l">
              <a:lnSpc>
                <a:spcPct val="115000"/>
              </a:lnSpc>
              <a:spcBef>
                <a:spcPts val="0"/>
              </a:spcBef>
              <a:spcAft>
                <a:spcPts val="0"/>
              </a:spcAft>
              <a:buSzPts val="2050"/>
              <a:buFont typeface="Montserrat"/>
              <a:buChar char="●"/>
            </a:pPr>
            <a:r>
              <a:rPr lang="et-EE" sz="2050">
                <a:latin typeface="Montserrat"/>
                <a:ea typeface="Montserrat"/>
                <a:cs typeface="Montserrat"/>
                <a:sym typeface="Montserrat"/>
              </a:rPr>
              <a:t>„</a:t>
            </a:r>
            <a:r>
              <a:rPr b="1" lang="et-EE" sz="2050">
                <a:latin typeface="Montserrat"/>
                <a:ea typeface="Montserrat"/>
                <a:cs typeface="Montserrat"/>
                <a:sym typeface="Montserrat"/>
              </a:rPr>
              <a:t>Teave taotleja kohta</a:t>
            </a:r>
            <a:r>
              <a:rPr lang="et-EE" sz="2050">
                <a:latin typeface="Montserrat"/>
                <a:ea typeface="Montserrat"/>
                <a:cs typeface="Montserrat"/>
                <a:sym typeface="Montserrat"/>
              </a:rPr>
              <a:t>“ jääb sageli liiga napiks. Kirjelda ühingu eesmärki, sihtgruppi, liikmete arvu ja seniseid olulisemaid tegevusi ning lisa võimalusel veebiviide. </a:t>
            </a:r>
            <a:endParaRPr sz="2050">
              <a:latin typeface="Montserrat"/>
              <a:ea typeface="Montserrat"/>
              <a:cs typeface="Montserrat"/>
              <a:sym typeface="Montserrat"/>
            </a:endParaRPr>
          </a:p>
          <a:p>
            <a:pPr indent="-358775" lvl="0" marL="457200" rtl="0" algn="l">
              <a:lnSpc>
                <a:spcPct val="115000"/>
              </a:lnSpc>
              <a:spcBef>
                <a:spcPts val="0"/>
              </a:spcBef>
              <a:spcAft>
                <a:spcPts val="0"/>
              </a:spcAft>
              <a:buSzPts val="2050"/>
              <a:buFont typeface="Montserrat"/>
              <a:buChar char="●"/>
            </a:pPr>
            <a:r>
              <a:rPr b="1" lang="et-EE" sz="2050">
                <a:latin typeface="Montserrat"/>
                <a:ea typeface="Montserrat"/>
                <a:cs typeface="Montserrat"/>
                <a:sym typeface="Montserrat"/>
              </a:rPr>
              <a:t>Projekti algus ja lõpp</a:t>
            </a:r>
            <a:r>
              <a:rPr lang="et-EE" sz="2050">
                <a:latin typeface="Montserrat"/>
                <a:ea typeface="Montserrat"/>
                <a:cs typeface="Montserrat"/>
                <a:sym typeface="Montserrat"/>
              </a:rPr>
              <a:t> märgitakse vastavalt taotlusvooru abikõlblikkuse perioodile.</a:t>
            </a:r>
            <a:endParaRPr sz="2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Lahtris „</a:t>
            </a:r>
            <a:r>
              <a:rPr b="1" lang="et-EE" sz="2050">
                <a:latin typeface="Montserrat"/>
                <a:ea typeface="Montserrat"/>
                <a:cs typeface="Montserrat"/>
                <a:sym typeface="Montserrat"/>
              </a:rPr>
              <a:t>Projekti eesmärk ja tulemused</a:t>
            </a:r>
            <a:r>
              <a:rPr lang="et-EE" sz="2050">
                <a:latin typeface="Montserrat"/>
                <a:ea typeface="Montserrat"/>
                <a:cs typeface="Montserrat"/>
                <a:sym typeface="Montserrat"/>
              </a:rPr>
              <a:t>“ on levinud viga eesmärgi sõnastamine </a:t>
            </a:r>
            <a:r>
              <a:rPr b="1" lang="et-EE" sz="2050">
                <a:latin typeface="Montserrat"/>
                <a:ea typeface="Montserrat"/>
                <a:cs typeface="Montserrat"/>
                <a:sym typeface="Montserrat"/>
              </a:rPr>
              <a:t>tegevusena</a:t>
            </a:r>
            <a:r>
              <a:rPr lang="et-EE" sz="2050">
                <a:latin typeface="Montserrat"/>
                <a:ea typeface="Montserrat"/>
                <a:cs typeface="Montserrat"/>
                <a:sym typeface="Montserrat"/>
              </a:rPr>
              <a:t>. Eesmärk sõnasta taotletava tulemusena, mida soovitakse saavutada.</a:t>
            </a:r>
            <a:endParaRPr sz="2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Lahtris „</a:t>
            </a:r>
            <a:r>
              <a:rPr b="1" lang="et-EE" sz="2050">
                <a:latin typeface="Montserrat"/>
                <a:ea typeface="Montserrat"/>
                <a:cs typeface="Montserrat"/>
                <a:sym typeface="Montserrat"/>
              </a:rPr>
              <a:t>Projekti kasusaajate asukoht</a:t>
            </a:r>
            <a:r>
              <a:rPr lang="et-EE" sz="2050">
                <a:latin typeface="Montserrat"/>
                <a:ea typeface="Montserrat"/>
                <a:cs typeface="Montserrat"/>
                <a:sym typeface="Montserrat"/>
              </a:rPr>
              <a:t>“ märgi </a:t>
            </a:r>
            <a:r>
              <a:rPr lang="et-EE" sz="2050" u="sng">
                <a:latin typeface="Montserrat"/>
                <a:ea typeface="Montserrat"/>
                <a:cs typeface="Montserrat"/>
                <a:sym typeface="Montserrat"/>
              </a:rPr>
              <a:t>piirkondlik</a:t>
            </a:r>
            <a:r>
              <a:rPr lang="et-EE" sz="2050">
                <a:latin typeface="Montserrat"/>
                <a:ea typeface="Montserrat"/>
                <a:cs typeface="Montserrat"/>
                <a:sym typeface="Montserrat"/>
              </a:rPr>
              <a:t>, mitte üle-eestiline.</a:t>
            </a:r>
            <a:endParaRPr sz="2050">
              <a:latin typeface="Montserrat"/>
              <a:ea typeface="Montserrat"/>
              <a:cs typeface="Montserrat"/>
              <a:sym typeface="Montserrat"/>
            </a:endParaRPr>
          </a:p>
          <a:p>
            <a:pPr indent="0" lvl="0" marL="457200" rtl="0" algn="l">
              <a:lnSpc>
                <a:spcPct val="115000"/>
              </a:lnSpc>
              <a:spcBef>
                <a:spcPts val="0"/>
              </a:spcBef>
              <a:spcAft>
                <a:spcPts val="0"/>
              </a:spcAft>
              <a:buNone/>
            </a:pPr>
            <a:r>
              <a:t/>
            </a:r>
            <a:endParaRPr sz="2050">
              <a:latin typeface="Montserrat"/>
              <a:ea typeface="Montserrat"/>
              <a:cs typeface="Montserrat"/>
              <a:sym typeface="Montserrat"/>
            </a:endParaRPr>
          </a:p>
          <a:p>
            <a:pPr indent="0" lvl="0" marL="457200" rtl="0" algn="l">
              <a:lnSpc>
                <a:spcPct val="115000"/>
              </a:lnSpc>
              <a:spcBef>
                <a:spcPts val="0"/>
              </a:spcBef>
              <a:spcAft>
                <a:spcPts val="0"/>
              </a:spcAft>
              <a:buNone/>
            </a:pPr>
            <a:r>
              <a:t/>
            </a:r>
            <a:endParaRPr sz="2050">
              <a:latin typeface="Montserrat"/>
              <a:ea typeface="Montserrat"/>
              <a:cs typeface="Montserrat"/>
              <a:sym typeface="Montserra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g3f8c51438d9_0_60"/>
          <p:cNvSpPr/>
          <p:nvPr/>
        </p:nvSpPr>
        <p:spPr>
          <a:xfrm>
            <a:off x="0" y="0"/>
            <a:ext cx="9144000" cy="6858000"/>
          </a:xfrm>
          <a:prstGeom prst="rect">
            <a:avLst/>
          </a:prstGeom>
          <a:solidFill>
            <a:srgbClr val="FFFFFF">
              <a:alpha val="38430"/>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g3f8c51438d9_0_60"/>
          <p:cNvSpPr txBox="1"/>
          <p:nvPr>
            <p:ph idx="1" type="body"/>
          </p:nvPr>
        </p:nvSpPr>
        <p:spPr>
          <a:xfrm>
            <a:off x="460900" y="278725"/>
            <a:ext cx="8385600" cy="6449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Korduma kippuvad vead</a:t>
            </a:r>
            <a:br>
              <a:rPr b="1" lang="et-EE" sz="2350">
                <a:latin typeface="Montserrat"/>
                <a:ea typeface="Montserrat"/>
                <a:cs typeface="Montserrat"/>
                <a:sym typeface="Montserrat"/>
              </a:rPr>
            </a:br>
            <a:endParaRPr sz="14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Lehel „</a:t>
            </a:r>
            <a:r>
              <a:rPr b="1" lang="et-EE" sz="2050">
                <a:latin typeface="Montserrat"/>
                <a:ea typeface="Montserrat"/>
                <a:cs typeface="Montserrat"/>
                <a:sym typeface="Montserrat"/>
              </a:rPr>
              <a:t>Näitajad</a:t>
            </a:r>
            <a:r>
              <a:rPr lang="et-EE" sz="2050">
                <a:latin typeface="Montserrat"/>
                <a:ea typeface="Montserrat"/>
                <a:cs typeface="Montserrat"/>
                <a:sym typeface="Montserrat"/>
              </a:rPr>
              <a:t>“ on algväärtus alati 0. Sageli sisestatakse algväärtuseks ekslikult 1 või mõni muu number.</a:t>
            </a:r>
            <a:endParaRPr sz="2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Lehel „</a:t>
            </a:r>
            <a:r>
              <a:rPr b="1" lang="et-EE" sz="2050">
                <a:latin typeface="Montserrat"/>
                <a:ea typeface="Montserrat"/>
                <a:cs typeface="Montserrat"/>
                <a:sym typeface="Montserrat"/>
              </a:rPr>
              <a:t>Näitajad</a:t>
            </a:r>
            <a:r>
              <a:rPr lang="et-EE" sz="2050">
                <a:latin typeface="Montserrat"/>
                <a:ea typeface="Montserrat"/>
                <a:cs typeface="Montserrat"/>
                <a:sym typeface="Montserrat"/>
              </a:rPr>
              <a:t>“ märgi realistlikud ja projekti lõpuks saavutatavad sihtväärtused. Näitajaid ei ole mõtet kunstlikult suurendada, sest nende saavutamist tuleb projekti lõpus tõendada.</a:t>
            </a:r>
            <a:endParaRPr sz="2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Näitaja „</a:t>
            </a:r>
            <a:r>
              <a:rPr b="1" lang="et-EE" sz="2050">
                <a:latin typeface="Montserrat"/>
                <a:ea typeface="Montserrat"/>
                <a:cs typeface="Montserrat"/>
                <a:sym typeface="Montserrat"/>
              </a:rPr>
              <a:t>Rajatud või korrastatud avalikus kasutuses olevate objektide arv</a:t>
            </a:r>
            <a:r>
              <a:rPr lang="et-EE" sz="2050">
                <a:latin typeface="Montserrat"/>
                <a:ea typeface="Montserrat"/>
                <a:cs typeface="Montserrat"/>
                <a:sym typeface="Montserrat"/>
              </a:rPr>
              <a:t>“ tähendab terviklikku avalikku objekti. Kui näiteks rajatakse plats koos varjualuse, pinkide ja prügikastidega, on </a:t>
            </a:r>
            <a:r>
              <a:rPr b="1" lang="et-EE" sz="2050">
                <a:latin typeface="Montserrat"/>
                <a:ea typeface="Montserrat"/>
                <a:cs typeface="Montserrat"/>
                <a:sym typeface="Montserrat"/>
              </a:rPr>
              <a:t>tulemuseks üks objekt</a:t>
            </a:r>
            <a:r>
              <a:rPr lang="et-EE" sz="2050">
                <a:latin typeface="Montserrat"/>
                <a:ea typeface="Montserrat"/>
                <a:cs typeface="Montserrat"/>
                <a:sym typeface="Montserrat"/>
              </a:rPr>
              <a:t>.</a:t>
            </a:r>
            <a:endParaRPr sz="2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Sama põhimõte kehtib näitaja „</a:t>
            </a:r>
            <a:r>
              <a:rPr b="1" lang="et-EE" sz="2050">
                <a:latin typeface="Montserrat"/>
                <a:ea typeface="Montserrat"/>
                <a:cs typeface="Montserrat"/>
                <a:sym typeface="Montserrat"/>
              </a:rPr>
              <a:t>Toetatud kogukonna- teenuste arv</a:t>
            </a:r>
            <a:r>
              <a:rPr lang="et-EE" sz="2050">
                <a:latin typeface="Montserrat"/>
                <a:ea typeface="Montserrat"/>
                <a:cs typeface="Montserrat"/>
                <a:sym typeface="Montserrat"/>
              </a:rPr>
              <a:t>“ puhul: </a:t>
            </a:r>
            <a:r>
              <a:rPr b="1" lang="et-EE" sz="2050">
                <a:latin typeface="Montserrat"/>
                <a:ea typeface="Montserrat"/>
                <a:cs typeface="Montserrat"/>
                <a:sym typeface="Montserrat"/>
              </a:rPr>
              <a:t>üks terviklik kogukonna-teenus </a:t>
            </a:r>
            <a:r>
              <a:rPr lang="et-EE" sz="2050">
                <a:latin typeface="Montserrat"/>
                <a:ea typeface="Montserrat"/>
                <a:cs typeface="Montserrat"/>
                <a:sym typeface="Montserrat"/>
              </a:rPr>
              <a:t>märgitakse </a:t>
            </a:r>
            <a:r>
              <a:rPr b="1" lang="et-EE" sz="2050">
                <a:latin typeface="Montserrat"/>
                <a:ea typeface="Montserrat"/>
                <a:cs typeface="Montserrat"/>
                <a:sym typeface="Montserrat"/>
              </a:rPr>
              <a:t>ühe teenusena.</a:t>
            </a:r>
            <a:endParaRPr sz="2050">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g3f8c51438d9_0_70"/>
          <p:cNvSpPr/>
          <p:nvPr/>
        </p:nvSpPr>
        <p:spPr>
          <a:xfrm>
            <a:off x="-80400" y="0"/>
            <a:ext cx="9144000" cy="6858000"/>
          </a:xfrm>
          <a:prstGeom prst="rect">
            <a:avLst/>
          </a:prstGeom>
          <a:solidFill>
            <a:srgbClr val="FFFFFF">
              <a:alpha val="38430"/>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g3f8c51438d9_0_70"/>
          <p:cNvSpPr txBox="1"/>
          <p:nvPr>
            <p:ph idx="1" type="body"/>
          </p:nvPr>
        </p:nvSpPr>
        <p:spPr>
          <a:xfrm>
            <a:off x="467075" y="352925"/>
            <a:ext cx="8502900" cy="6406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Korduma kippuvad vead</a:t>
            </a:r>
            <a:br>
              <a:rPr b="1" lang="et-EE" sz="2350">
                <a:latin typeface="Montserrat"/>
                <a:ea typeface="Montserrat"/>
                <a:cs typeface="Montserrat"/>
                <a:sym typeface="Montserrat"/>
              </a:rPr>
            </a:br>
            <a:endParaRPr b="1" sz="12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b="1" lang="et-EE" sz="2050">
                <a:latin typeface="Montserrat"/>
                <a:ea typeface="Montserrat"/>
                <a:cs typeface="Montserrat"/>
                <a:sym typeface="Montserrat"/>
              </a:rPr>
              <a:t>Üritustel osalejate arv märgi realistlikult</a:t>
            </a:r>
            <a:r>
              <a:rPr lang="et-EE" sz="2050">
                <a:latin typeface="Montserrat"/>
                <a:ea typeface="Montserrat"/>
                <a:cs typeface="Montserrat"/>
                <a:sym typeface="Montserrat"/>
              </a:rPr>
              <a:t>. Tegelik osalejate arv tuleb hiljem tõendada ning saavutamata jäänud näitajat aruandes põhjendada.</a:t>
            </a:r>
            <a:endParaRPr sz="2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Näitaja „</a:t>
            </a:r>
            <a:r>
              <a:rPr b="1" lang="et-EE" sz="2050">
                <a:latin typeface="Montserrat"/>
                <a:ea typeface="Montserrat"/>
                <a:cs typeface="Montserrat"/>
                <a:sym typeface="Montserrat"/>
              </a:rPr>
              <a:t>Rajatud või korrastatud avalikus kasutuses olevate objektide arv</a:t>
            </a:r>
            <a:r>
              <a:rPr lang="et-EE" sz="2050">
                <a:latin typeface="Montserrat"/>
                <a:ea typeface="Montserrat"/>
                <a:cs typeface="Montserrat"/>
                <a:sym typeface="Montserrat"/>
              </a:rPr>
              <a:t>“ ei sobi iga </a:t>
            </a:r>
            <a:r>
              <a:rPr lang="et-EE" sz="2050" u="sng">
                <a:latin typeface="Montserrat"/>
                <a:ea typeface="Montserrat"/>
                <a:cs typeface="Montserrat"/>
                <a:sym typeface="Montserrat"/>
              </a:rPr>
              <a:t>soetuse</a:t>
            </a:r>
            <a:r>
              <a:rPr lang="et-EE" sz="2050">
                <a:latin typeface="Montserrat"/>
                <a:ea typeface="Montserrat"/>
                <a:cs typeface="Montserrat"/>
                <a:sym typeface="Montserrat"/>
              </a:rPr>
              <a:t> puhul. Näiteks laulukoorile ostetud jakid ei ole selle näitaja mõttes avalikus kasutuses olev objekt ning selle näitaja sihttase jääb 0.</a:t>
            </a:r>
            <a:endParaRPr sz="2050">
              <a:latin typeface="Montserrat"/>
              <a:ea typeface="Montserrat"/>
              <a:cs typeface="Montserrat"/>
              <a:sym typeface="Montserrat"/>
            </a:endParaRPr>
          </a:p>
          <a:p>
            <a:pPr indent="-358775" lvl="0" marL="457200" rtl="0" algn="l">
              <a:lnSpc>
                <a:spcPct val="115000"/>
              </a:lnSpc>
              <a:spcBef>
                <a:spcPts val="0"/>
              </a:spcBef>
              <a:spcAft>
                <a:spcPts val="0"/>
              </a:spcAft>
              <a:buSzPts val="2050"/>
              <a:buFont typeface="Montserrat"/>
              <a:buChar char="●"/>
            </a:pPr>
            <a:r>
              <a:rPr lang="et-EE" sz="2050">
                <a:latin typeface="Montserrat"/>
                <a:ea typeface="Montserrat"/>
                <a:cs typeface="Montserrat"/>
                <a:sym typeface="Montserrat"/>
              </a:rPr>
              <a:t>Lehel „</a:t>
            </a:r>
            <a:r>
              <a:rPr b="1" lang="et-EE" sz="2050">
                <a:latin typeface="Montserrat"/>
                <a:ea typeface="Montserrat"/>
                <a:cs typeface="Montserrat"/>
                <a:sym typeface="Montserrat"/>
              </a:rPr>
              <a:t>Tegevused</a:t>
            </a:r>
            <a:r>
              <a:rPr lang="et-EE" sz="2050">
                <a:latin typeface="Montserrat"/>
                <a:ea typeface="Montserrat"/>
                <a:cs typeface="Montserrat"/>
                <a:sym typeface="Montserrat"/>
              </a:rPr>
              <a:t>“ ei ole vaja iga üksikut kulu eraldi tegevuseks märkida. Ühe põhitegevuse alla saab koondada sellega seotud kulud ning need eelarve selgituses täpsemalt lahti kirjutada.</a:t>
            </a:r>
            <a:endParaRPr sz="2050">
              <a:latin typeface="Montserrat"/>
              <a:ea typeface="Montserrat"/>
              <a:cs typeface="Montserrat"/>
              <a:sym typeface="Montserrat"/>
            </a:endParaRPr>
          </a:p>
          <a:p>
            <a:pPr indent="-358775" lvl="0" marL="457200" rtl="0" algn="l">
              <a:lnSpc>
                <a:spcPct val="115000"/>
              </a:lnSpc>
              <a:spcBef>
                <a:spcPts val="0"/>
              </a:spcBef>
              <a:spcAft>
                <a:spcPts val="0"/>
              </a:spcAft>
              <a:buSzPts val="2050"/>
              <a:buFont typeface="Montserrat"/>
              <a:buChar char="●"/>
            </a:pPr>
            <a:r>
              <a:rPr lang="et-EE" sz="2050">
                <a:latin typeface="Montserrat"/>
                <a:ea typeface="Montserrat"/>
                <a:cs typeface="Montserrat"/>
                <a:sym typeface="Montserrat"/>
              </a:rPr>
              <a:t>Lehel „</a:t>
            </a:r>
            <a:r>
              <a:rPr b="1" lang="et-EE" sz="2050">
                <a:latin typeface="Montserrat"/>
                <a:ea typeface="Montserrat"/>
                <a:cs typeface="Montserrat"/>
                <a:sym typeface="Montserrat"/>
              </a:rPr>
              <a:t>Tegevused</a:t>
            </a:r>
            <a:r>
              <a:rPr lang="et-EE" sz="2050">
                <a:latin typeface="Montserrat"/>
                <a:ea typeface="Montserrat"/>
                <a:cs typeface="Montserrat"/>
                <a:sym typeface="Montserrat"/>
              </a:rPr>
              <a:t>“ sisestatud tegevuste read kanduvad automaatselt lehele „Eelarve“. </a:t>
            </a:r>
            <a:endParaRPr sz="2050">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g3f8c51438d9_0_99"/>
          <p:cNvSpPr/>
          <p:nvPr/>
        </p:nvSpPr>
        <p:spPr>
          <a:xfrm>
            <a:off x="-92775" y="-166975"/>
            <a:ext cx="9144000" cy="6858000"/>
          </a:xfrm>
          <a:prstGeom prst="rect">
            <a:avLst/>
          </a:prstGeom>
          <a:solidFill>
            <a:srgbClr val="FFFFFF">
              <a:alpha val="38430"/>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g3f8c51438d9_0_99"/>
          <p:cNvSpPr txBox="1"/>
          <p:nvPr>
            <p:ph idx="1" type="body"/>
          </p:nvPr>
        </p:nvSpPr>
        <p:spPr>
          <a:xfrm>
            <a:off x="368150" y="315800"/>
            <a:ext cx="8589600" cy="6017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Korduma kippuvad vead</a:t>
            </a:r>
            <a:br>
              <a:rPr b="1" lang="et-EE" sz="2350">
                <a:latin typeface="Montserrat"/>
                <a:ea typeface="Montserrat"/>
                <a:cs typeface="Montserrat"/>
                <a:sym typeface="Montserrat"/>
              </a:rPr>
            </a:br>
            <a:endParaRPr b="1" sz="2350">
              <a:latin typeface="Montserrat"/>
              <a:ea typeface="Montserrat"/>
              <a:cs typeface="Montserrat"/>
              <a:sym typeface="Montserrat"/>
            </a:endParaRPr>
          </a:p>
          <a:p>
            <a:pPr indent="-358775" lvl="0" marL="457200" rtl="0" algn="l">
              <a:lnSpc>
                <a:spcPct val="115000"/>
              </a:lnSpc>
              <a:spcBef>
                <a:spcPts val="0"/>
              </a:spcBef>
              <a:spcAft>
                <a:spcPts val="0"/>
              </a:spcAft>
              <a:buSzPts val="2050"/>
              <a:buFont typeface="Montserrat"/>
              <a:buChar char="●"/>
            </a:pPr>
            <a:r>
              <a:rPr lang="et-EE" sz="2050">
                <a:latin typeface="Montserrat"/>
                <a:ea typeface="Montserrat"/>
                <a:cs typeface="Montserrat"/>
                <a:sym typeface="Montserrat"/>
              </a:rPr>
              <a:t>„</a:t>
            </a:r>
            <a:r>
              <a:rPr b="1" lang="et-EE" sz="2050">
                <a:latin typeface="Montserrat"/>
                <a:ea typeface="Montserrat"/>
                <a:cs typeface="Montserrat"/>
                <a:sym typeface="Montserrat"/>
              </a:rPr>
              <a:t>Eelarve rea täpsustus</a:t>
            </a:r>
            <a:r>
              <a:rPr lang="et-EE" sz="2050">
                <a:latin typeface="Montserrat"/>
                <a:ea typeface="Montserrat"/>
                <a:cs typeface="Montserrat"/>
                <a:sym typeface="Montserrat"/>
              </a:rPr>
              <a:t>“ jääb sageli liiga üldiseks. Kirjuta iga tegevuse juurde planeeritud kulud lahti koos arvutuskäiguga ning näita, </a:t>
            </a:r>
            <a:r>
              <a:rPr lang="et-EE" sz="2050" u="sng">
                <a:latin typeface="Montserrat"/>
                <a:ea typeface="Montserrat"/>
                <a:cs typeface="Montserrat"/>
                <a:sym typeface="Montserrat"/>
              </a:rPr>
              <a:t>millest summa kujuneb</a:t>
            </a:r>
            <a:r>
              <a:rPr lang="et-EE" sz="2050">
                <a:latin typeface="Montserrat"/>
                <a:ea typeface="Montserrat"/>
                <a:cs typeface="Montserrat"/>
                <a:sym typeface="Montserrat"/>
              </a:rPr>
              <a:t>. Märgi, kas hind sisaldab käibemaksu.</a:t>
            </a:r>
            <a:endParaRPr sz="2050">
              <a:latin typeface="Montserrat"/>
              <a:ea typeface="Montserrat"/>
              <a:cs typeface="Montserrat"/>
              <a:sym typeface="Montserrat"/>
            </a:endParaRPr>
          </a:p>
          <a:p>
            <a:pPr indent="-358775" lvl="0" marL="457200" rtl="0" algn="l">
              <a:lnSpc>
                <a:spcPct val="115000"/>
              </a:lnSpc>
              <a:spcBef>
                <a:spcPts val="0"/>
              </a:spcBef>
              <a:spcAft>
                <a:spcPts val="0"/>
              </a:spcAft>
              <a:buSzPts val="2050"/>
              <a:buFont typeface="Montserrat"/>
              <a:buChar char="●"/>
            </a:pPr>
            <a:r>
              <a:rPr lang="et-EE" sz="2050">
                <a:latin typeface="Montserrat"/>
                <a:ea typeface="Montserrat"/>
                <a:cs typeface="Montserrat"/>
                <a:sym typeface="Montserrat"/>
              </a:rPr>
              <a:t>Kui osa projektiga </a:t>
            </a:r>
            <a:r>
              <a:rPr b="1" lang="et-EE" sz="2050">
                <a:latin typeface="Montserrat"/>
                <a:ea typeface="Montserrat"/>
                <a:cs typeface="Montserrat"/>
                <a:sym typeface="Montserrat"/>
              </a:rPr>
              <a:t>seotud tegevusi</a:t>
            </a:r>
            <a:r>
              <a:rPr lang="et-EE" sz="2050">
                <a:latin typeface="Montserrat"/>
                <a:ea typeface="Montserrat"/>
                <a:cs typeface="Montserrat"/>
                <a:sym typeface="Montserrat"/>
              </a:rPr>
              <a:t> või kulusid kaetakse muudest vahenditest, </a:t>
            </a:r>
            <a:r>
              <a:rPr b="1" lang="et-EE" sz="2050">
                <a:latin typeface="Montserrat"/>
                <a:ea typeface="Montserrat"/>
                <a:cs typeface="Montserrat"/>
                <a:sym typeface="Montserrat"/>
              </a:rPr>
              <a:t>võib </a:t>
            </a:r>
            <a:r>
              <a:rPr lang="et-EE" sz="2050">
                <a:latin typeface="Montserrat"/>
                <a:ea typeface="Montserrat"/>
                <a:cs typeface="Montserrat"/>
                <a:sym typeface="Montserrat"/>
              </a:rPr>
              <a:t>need </a:t>
            </a:r>
            <a:r>
              <a:rPr b="1" lang="et-EE" sz="2050">
                <a:latin typeface="Montserrat"/>
                <a:ea typeface="Montserrat"/>
                <a:cs typeface="Montserrat"/>
                <a:sym typeface="Montserrat"/>
              </a:rPr>
              <a:t>taotluses kirjeldada</a:t>
            </a:r>
            <a:r>
              <a:rPr lang="et-EE" sz="2050">
                <a:latin typeface="Montserrat"/>
                <a:ea typeface="Montserrat"/>
                <a:cs typeface="Montserrat"/>
                <a:sym typeface="Montserrat"/>
              </a:rPr>
              <a:t>, kuid KOP projekti eelarvesse neid lisama ei pea. Nii jääb projekti eelarve selgemaks ja aruandes tuleb tõendada ainult KOP projekti abikõlblikke kulusid. </a:t>
            </a:r>
            <a:endParaRPr sz="2050">
              <a:latin typeface="Montserrat"/>
              <a:ea typeface="Montserrat"/>
              <a:cs typeface="Montserrat"/>
              <a:sym typeface="Montserrat"/>
            </a:endParaRPr>
          </a:p>
          <a:p>
            <a:pPr indent="-358775" lvl="0" marL="457200" rtl="0" algn="l">
              <a:lnSpc>
                <a:spcPct val="115000"/>
              </a:lnSpc>
              <a:spcBef>
                <a:spcPts val="0"/>
              </a:spcBef>
              <a:spcAft>
                <a:spcPts val="0"/>
              </a:spcAft>
              <a:buSzPts val="2050"/>
              <a:buFont typeface="Montserrat"/>
              <a:buChar char="●"/>
            </a:pPr>
            <a:r>
              <a:rPr lang="et-EE" sz="2050">
                <a:latin typeface="Montserrat"/>
                <a:ea typeface="Montserrat"/>
                <a:cs typeface="Montserrat"/>
                <a:sym typeface="Montserrat"/>
              </a:rPr>
              <a:t>Kui projekti </a:t>
            </a:r>
            <a:r>
              <a:rPr b="1" lang="et-EE" sz="2050">
                <a:latin typeface="Montserrat"/>
                <a:ea typeface="Montserrat"/>
                <a:cs typeface="Montserrat"/>
                <a:sym typeface="Montserrat"/>
              </a:rPr>
              <a:t>eelarve on suur</a:t>
            </a:r>
            <a:r>
              <a:rPr lang="et-EE" sz="2050">
                <a:latin typeface="Montserrat"/>
                <a:ea typeface="Montserrat"/>
                <a:cs typeface="Montserrat"/>
                <a:sym typeface="Montserrat"/>
              </a:rPr>
              <a:t> ning toetuse protsent seetõttu väike, tasub </a:t>
            </a:r>
            <a:r>
              <a:rPr b="1" lang="et-EE" sz="2050">
                <a:latin typeface="Montserrat"/>
                <a:ea typeface="Montserrat"/>
                <a:cs typeface="Montserrat"/>
                <a:sym typeface="Montserrat"/>
              </a:rPr>
              <a:t>kaaluda</a:t>
            </a:r>
            <a:r>
              <a:rPr lang="et-EE" sz="2050">
                <a:latin typeface="Montserrat"/>
                <a:ea typeface="Montserrat"/>
                <a:cs typeface="Montserrat"/>
                <a:sym typeface="Montserrat"/>
              </a:rPr>
              <a:t>, kas kõik tegevused lisada KOP projekti abikõlblike kulude hulka. Kõigi abikõlblike tegevuste elluviimist tuleb hiljem tõendada.</a:t>
            </a:r>
            <a:endParaRPr sz="2050">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3f8c51438d9_0_91"/>
          <p:cNvSpPr/>
          <p:nvPr/>
        </p:nvSpPr>
        <p:spPr>
          <a:xfrm>
            <a:off x="-92775" y="-166975"/>
            <a:ext cx="9144000" cy="6858000"/>
          </a:xfrm>
          <a:prstGeom prst="rect">
            <a:avLst/>
          </a:prstGeom>
          <a:solidFill>
            <a:srgbClr val="FFFFFF">
              <a:alpha val="38430"/>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g3f8c51438d9_0_91"/>
          <p:cNvSpPr txBox="1"/>
          <p:nvPr>
            <p:ph idx="1" type="body"/>
          </p:nvPr>
        </p:nvSpPr>
        <p:spPr>
          <a:xfrm>
            <a:off x="510375" y="500850"/>
            <a:ext cx="8354400" cy="6017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Korduma kippuvad vead</a:t>
            </a:r>
            <a:br>
              <a:rPr b="1" lang="et-EE" sz="2350">
                <a:latin typeface="Montserrat"/>
                <a:ea typeface="Montserrat"/>
                <a:cs typeface="Montserrat"/>
                <a:sym typeface="Montserrat"/>
              </a:rPr>
            </a:br>
            <a:endParaRPr b="1" sz="23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b="1" lang="et-EE" sz="2050">
                <a:latin typeface="Montserrat"/>
                <a:ea typeface="Montserrat"/>
                <a:cs typeface="Montserrat"/>
                <a:sym typeface="Montserrat"/>
              </a:rPr>
              <a:t>Üle 1000</a:t>
            </a:r>
            <a:r>
              <a:rPr lang="et-EE" sz="2050">
                <a:latin typeface="Montserrat"/>
                <a:ea typeface="Montserrat"/>
                <a:cs typeface="Montserrat"/>
                <a:sym typeface="Montserrat"/>
              </a:rPr>
              <a:t> euro maksvate tööde, teenuste või soetuste puhul jääb sageli puudu pakkumiste võrdlusest ja valiku põhjendusest. Eelarve täpsustuses too välja, </a:t>
            </a:r>
            <a:r>
              <a:rPr b="1" lang="et-EE" sz="2050">
                <a:latin typeface="Montserrat"/>
                <a:ea typeface="Montserrat"/>
                <a:cs typeface="Montserrat"/>
                <a:sym typeface="Montserrat"/>
              </a:rPr>
              <a:t>kellelt</a:t>
            </a:r>
            <a:r>
              <a:rPr lang="et-EE" sz="2050">
                <a:latin typeface="Montserrat"/>
                <a:ea typeface="Montserrat"/>
                <a:cs typeface="Montserrat"/>
                <a:sym typeface="Montserrat"/>
              </a:rPr>
              <a:t> pakkumised saadi, </a:t>
            </a:r>
            <a:r>
              <a:rPr b="1" lang="et-EE" sz="2050">
                <a:latin typeface="Montserrat"/>
                <a:ea typeface="Montserrat"/>
                <a:cs typeface="Montserrat"/>
                <a:sym typeface="Montserrat"/>
              </a:rPr>
              <a:t>milline</a:t>
            </a:r>
            <a:r>
              <a:rPr lang="et-EE" sz="2050">
                <a:latin typeface="Montserrat"/>
                <a:ea typeface="Montserrat"/>
                <a:cs typeface="Montserrat"/>
                <a:sym typeface="Montserrat"/>
              </a:rPr>
              <a:t> pakkumine valiti ja </a:t>
            </a:r>
            <a:r>
              <a:rPr b="1" lang="et-EE" sz="2050">
                <a:latin typeface="Montserrat"/>
                <a:ea typeface="Montserrat"/>
                <a:cs typeface="Montserrat"/>
                <a:sym typeface="Montserrat"/>
              </a:rPr>
              <a:t>miks</a:t>
            </a:r>
            <a:r>
              <a:rPr lang="et-EE" sz="2050">
                <a:latin typeface="Montserrat"/>
                <a:ea typeface="Montserrat"/>
                <a:cs typeface="Montserrat"/>
                <a:sym typeface="Montserrat"/>
              </a:rPr>
              <a:t>. Hinnapakkumisi </a:t>
            </a:r>
            <a:r>
              <a:rPr b="1" lang="et-EE" sz="2050">
                <a:latin typeface="Montserrat"/>
                <a:ea typeface="Montserrat"/>
                <a:cs typeface="Montserrat"/>
                <a:sym typeface="Montserrat"/>
              </a:rPr>
              <a:t>ei ole vaja taotlusele failidena</a:t>
            </a:r>
            <a:r>
              <a:rPr lang="et-EE" sz="2050">
                <a:latin typeface="Montserrat"/>
                <a:ea typeface="Montserrat"/>
                <a:cs typeface="Montserrat"/>
                <a:sym typeface="Montserrat"/>
              </a:rPr>
              <a:t> lisada ning faili lisamine ei asenda eelarves täpsustuse kirjeldamist. </a:t>
            </a:r>
            <a:endParaRPr sz="2050">
              <a:latin typeface="Montserrat"/>
              <a:ea typeface="Montserrat"/>
              <a:cs typeface="Montserrat"/>
              <a:sym typeface="Montserrat"/>
            </a:endParaRPr>
          </a:p>
          <a:p>
            <a:pPr indent="-358775" lvl="0" marL="457200" rtl="0" algn="l">
              <a:lnSpc>
                <a:spcPct val="115000"/>
              </a:lnSpc>
              <a:spcBef>
                <a:spcPts val="0"/>
              </a:spcBef>
              <a:spcAft>
                <a:spcPts val="0"/>
              </a:spcAft>
              <a:buSzPts val="2050"/>
              <a:buFont typeface="Montserrat"/>
              <a:buChar char="●"/>
            </a:pPr>
            <a:r>
              <a:rPr b="1" lang="et-EE" sz="2050">
                <a:latin typeface="Montserrat"/>
                <a:ea typeface="Montserrat"/>
                <a:cs typeface="Montserrat"/>
                <a:sym typeface="Montserrat"/>
              </a:rPr>
              <a:t>Ehitusinvesteeringu puhul </a:t>
            </a:r>
            <a:r>
              <a:rPr lang="et-EE" sz="2050">
                <a:latin typeface="Montserrat"/>
                <a:ea typeface="Montserrat"/>
                <a:cs typeface="Montserrat"/>
                <a:sym typeface="Montserrat"/>
              </a:rPr>
              <a:t>jäävad vahel vajalikud lisadokumendid lisamata. Lisada on vaja </a:t>
            </a:r>
            <a:r>
              <a:rPr b="1" lang="et-EE" sz="2050">
                <a:latin typeface="Montserrat"/>
                <a:ea typeface="Montserrat"/>
                <a:cs typeface="Montserrat"/>
                <a:sym typeface="Montserrat"/>
              </a:rPr>
              <a:t>omandi- või kasutusõigust tõendav dokument</a:t>
            </a:r>
            <a:r>
              <a:rPr lang="et-EE" sz="2050">
                <a:latin typeface="Montserrat"/>
                <a:ea typeface="Montserrat"/>
                <a:cs typeface="Montserrat"/>
                <a:sym typeface="Montserrat"/>
              </a:rPr>
              <a:t>, vajadusel </a:t>
            </a:r>
            <a:r>
              <a:rPr b="1" lang="et-EE" sz="2050">
                <a:latin typeface="Montserrat"/>
                <a:ea typeface="Montserrat"/>
                <a:cs typeface="Montserrat"/>
                <a:sym typeface="Montserrat"/>
              </a:rPr>
              <a:t>avaliku kasutuse leping</a:t>
            </a:r>
            <a:r>
              <a:rPr lang="et-EE" sz="2050">
                <a:latin typeface="Montserrat"/>
                <a:ea typeface="Montserrat"/>
                <a:cs typeface="Montserrat"/>
                <a:sym typeface="Montserrat"/>
              </a:rPr>
              <a:t> ning </a:t>
            </a:r>
            <a:r>
              <a:rPr b="1" lang="et-EE" sz="2050">
                <a:latin typeface="Montserrat"/>
                <a:ea typeface="Montserrat"/>
                <a:cs typeface="Montserrat"/>
                <a:sym typeface="Montserrat"/>
              </a:rPr>
              <a:t>KOV kirjalik kinnitus</a:t>
            </a:r>
            <a:r>
              <a:rPr lang="et-EE" sz="2050">
                <a:latin typeface="Montserrat"/>
                <a:ea typeface="Montserrat"/>
                <a:cs typeface="Montserrat"/>
                <a:sym typeface="Montserrat"/>
              </a:rPr>
              <a:t> selle kohta, kas ja millist luba või kooskõlastust investeering vajab.</a:t>
            </a:r>
            <a:endParaRPr sz="2050">
              <a:latin typeface="Montserrat"/>
              <a:ea typeface="Montserrat"/>
              <a:cs typeface="Montserrat"/>
              <a:sym typeface="Montserrat"/>
            </a:endParaRPr>
          </a:p>
          <a:p>
            <a:pPr indent="0" lvl="0" marL="457200" rtl="0" algn="l">
              <a:lnSpc>
                <a:spcPct val="115000"/>
              </a:lnSpc>
              <a:spcBef>
                <a:spcPts val="0"/>
              </a:spcBef>
              <a:spcAft>
                <a:spcPts val="0"/>
              </a:spcAft>
              <a:buNone/>
            </a:pPr>
            <a:r>
              <a:t/>
            </a:r>
            <a:endParaRPr b="1" sz="2050">
              <a:latin typeface="Montserrat"/>
              <a:ea typeface="Montserrat"/>
              <a:cs typeface="Montserrat"/>
              <a:sym typeface="Montserrat"/>
            </a:endParaRPr>
          </a:p>
          <a:p>
            <a:pPr indent="0" lvl="0" marL="457200" rtl="0" algn="l">
              <a:lnSpc>
                <a:spcPct val="115000"/>
              </a:lnSpc>
              <a:spcBef>
                <a:spcPts val="0"/>
              </a:spcBef>
              <a:spcAft>
                <a:spcPts val="0"/>
              </a:spcAft>
              <a:buNone/>
            </a:pPr>
            <a:r>
              <a:t/>
            </a:r>
            <a:endParaRPr sz="2050">
              <a:latin typeface="Montserrat"/>
              <a:ea typeface="Montserrat"/>
              <a:cs typeface="Montserrat"/>
              <a:sym typeface="Montserra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g3f8c51438d9_0_107"/>
          <p:cNvSpPr/>
          <p:nvPr/>
        </p:nvSpPr>
        <p:spPr>
          <a:xfrm>
            <a:off x="-92775" y="-166975"/>
            <a:ext cx="9144000" cy="6858000"/>
          </a:xfrm>
          <a:prstGeom prst="rect">
            <a:avLst/>
          </a:prstGeom>
          <a:solidFill>
            <a:srgbClr val="FFFFFF">
              <a:alpha val="38430"/>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7" name="Google Shape;247;g3f8c51438d9_0_107"/>
          <p:cNvSpPr txBox="1"/>
          <p:nvPr>
            <p:ph idx="1" type="body"/>
          </p:nvPr>
        </p:nvSpPr>
        <p:spPr>
          <a:xfrm>
            <a:off x="491825" y="544075"/>
            <a:ext cx="8243400" cy="6017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400">
                <a:latin typeface="Montserrat"/>
                <a:ea typeface="Montserrat"/>
                <a:cs typeface="Montserrat"/>
                <a:sym typeface="Montserrat"/>
              </a:rPr>
              <a:t>Soovitused juhuks, kui kasutad tehisaru taotluse koostamisel</a:t>
            </a:r>
            <a:br>
              <a:rPr b="1" lang="et-EE" sz="2350">
                <a:latin typeface="Montserrat"/>
                <a:ea typeface="Montserrat"/>
                <a:cs typeface="Montserrat"/>
                <a:sym typeface="Montserrat"/>
              </a:rPr>
            </a:br>
            <a:endParaRPr b="1" sz="750">
              <a:latin typeface="Montserrat"/>
              <a:ea typeface="Montserrat"/>
              <a:cs typeface="Montserrat"/>
              <a:sym typeface="Montserrat"/>
            </a:endParaRPr>
          </a:p>
          <a:p>
            <a:pPr indent="-358775" lvl="0" marL="457200" rtl="0" algn="l">
              <a:lnSpc>
                <a:spcPct val="115000"/>
              </a:lnSpc>
              <a:spcBef>
                <a:spcPts val="1000"/>
              </a:spcBef>
              <a:spcAft>
                <a:spcPts val="0"/>
              </a:spcAft>
              <a:buSzPts val="2050"/>
              <a:buFont typeface="Montserrat"/>
              <a:buChar char="●"/>
            </a:pPr>
            <a:r>
              <a:rPr lang="et-EE" sz="2050">
                <a:latin typeface="Montserrat"/>
                <a:ea typeface="Montserrat"/>
                <a:cs typeface="Montserrat"/>
                <a:sym typeface="Montserrat"/>
              </a:rPr>
              <a:t>Kasuta tehisaru abina teksti sõnastamisel, korrastamisel ja struktureerimisel, mitte projekti sisu väljamõtlemiseks.</a:t>
            </a:r>
            <a:endParaRPr sz="2050">
              <a:latin typeface="Montserrat"/>
              <a:ea typeface="Montserrat"/>
              <a:cs typeface="Montserrat"/>
              <a:sym typeface="Montserrat"/>
            </a:endParaRPr>
          </a:p>
          <a:p>
            <a:pPr indent="-358775" lvl="0" marL="457200" rtl="0" algn="l">
              <a:lnSpc>
                <a:spcPct val="115000"/>
              </a:lnSpc>
              <a:spcBef>
                <a:spcPts val="1000"/>
              </a:spcBef>
              <a:spcAft>
                <a:spcPts val="0"/>
              </a:spcAft>
              <a:buSzPts val="2050"/>
              <a:buFont typeface="Montserrat"/>
              <a:buChar char="●"/>
            </a:pPr>
            <a:r>
              <a:rPr lang="et-EE" sz="2050">
                <a:latin typeface="Montserrat"/>
                <a:ea typeface="Montserrat"/>
                <a:cs typeface="Montserrat"/>
                <a:sym typeface="Montserrat"/>
              </a:rPr>
              <a:t>Kontrolli alati üle faktid, arvud ja põhjendused. </a:t>
            </a:r>
            <a:endParaRPr sz="2050">
              <a:latin typeface="Montserrat"/>
              <a:ea typeface="Montserrat"/>
              <a:cs typeface="Montserrat"/>
              <a:sym typeface="Montserrat"/>
            </a:endParaRPr>
          </a:p>
          <a:p>
            <a:pPr indent="-358775" lvl="0" marL="457200" rtl="0" algn="l">
              <a:lnSpc>
                <a:spcPct val="115000"/>
              </a:lnSpc>
              <a:spcBef>
                <a:spcPts val="1000"/>
              </a:spcBef>
              <a:spcAft>
                <a:spcPts val="0"/>
              </a:spcAft>
              <a:buSzPts val="2050"/>
              <a:buFont typeface="Montserrat"/>
              <a:buChar char="●"/>
            </a:pPr>
            <a:r>
              <a:rPr lang="et-EE" sz="2050">
                <a:latin typeface="Montserrat"/>
                <a:ea typeface="Montserrat"/>
                <a:cs typeface="Montserrat"/>
                <a:sym typeface="Montserrat"/>
              </a:rPr>
              <a:t>Jälgi, et tekstist tuleks selgelt välja projekti tuum- tegelik vajadus, tegevused, sihtrühm ja oodatav tulemus.</a:t>
            </a:r>
            <a:endParaRPr sz="2050">
              <a:latin typeface="Montserrat"/>
              <a:ea typeface="Montserrat"/>
              <a:cs typeface="Montserrat"/>
              <a:sym typeface="Montserrat"/>
            </a:endParaRPr>
          </a:p>
          <a:p>
            <a:pPr indent="-358775" lvl="0" marL="457200" rtl="0" algn="l">
              <a:lnSpc>
                <a:spcPct val="115000"/>
              </a:lnSpc>
              <a:spcBef>
                <a:spcPts val="1000"/>
              </a:spcBef>
              <a:spcAft>
                <a:spcPts val="0"/>
              </a:spcAft>
              <a:buSzPts val="2050"/>
              <a:buFont typeface="Montserrat"/>
              <a:buChar char="●"/>
            </a:pPr>
            <a:r>
              <a:rPr lang="et-EE" sz="2050">
                <a:latin typeface="Montserrat"/>
                <a:ea typeface="Montserrat"/>
                <a:cs typeface="Montserrat"/>
                <a:sym typeface="Montserrat"/>
              </a:rPr>
              <a:t>Väldi üldsõnalisust, kordusi ja liigset sõnavahtu. Oluline info peaks olema hindajale kergesti leitav.</a:t>
            </a:r>
            <a:endParaRPr sz="2050">
              <a:latin typeface="Montserrat"/>
              <a:ea typeface="Montserrat"/>
              <a:cs typeface="Montserrat"/>
              <a:sym typeface="Montserrat"/>
            </a:endParaRPr>
          </a:p>
          <a:p>
            <a:pPr indent="-358775" lvl="0" marL="457200" rtl="0" algn="l">
              <a:lnSpc>
                <a:spcPct val="115000"/>
              </a:lnSpc>
              <a:spcBef>
                <a:spcPts val="1000"/>
              </a:spcBef>
              <a:spcAft>
                <a:spcPts val="0"/>
              </a:spcAft>
              <a:buSzPts val="2050"/>
              <a:buFont typeface="Montserrat"/>
              <a:buChar char="●"/>
            </a:pPr>
            <a:r>
              <a:rPr lang="et-EE" sz="2050">
                <a:latin typeface="Montserrat"/>
                <a:ea typeface="Montserrat"/>
                <a:cs typeface="Montserrat"/>
                <a:sym typeface="Montserrat"/>
              </a:rPr>
              <a:t>Tehisaru kasutades ära sisesta sinna isikuandmeid ega konfidentsiaalset infot.</a:t>
            </a:r>
            <a:endParaRPr sz="2050">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g3f8c51438d9_0_53"/>
          <p:cNvSpPr/>
          <p:nvPr/>
        </p:nvSpPr>
        <p:spPr>
          <a:xfrm>
            <a:off x="0" y="0"/>
            <a:ext cx="9144000" cy="6858000"/>
          </a:xfrm>
          <a:prstGeom prst="rect">
            <a:avLst/>
          </a:prstGeom>
          <a:solidFill>
            <a:srgbClr val="FFFFFF">
              <a:alpha val="38430"/>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5" name="Google Shape;255;g3f8c51438d9_0_53"/>
          <p:cNvSpPr txBox="1"/>
          <p:nvPr>
            <p:ph idx="1" type="body"/>
          </p:nvPr>
        </p:nvSpPr>
        <p:spPr>
          <a:xfrm>
            <a:off x="386700" y="223075"/>
            <a:ext cx="8465700" cy="62520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Taotluse menetlemine</a:t>
            </a:r>
            <a:br>
              <a:rPr b="1" lang="et-EE" sz="2350">
                <a:latin typeface="Montserrat"/>
                <a:ea typeface="Montserrat"/>
                <a:cs typeface="Montserrat"/>
                <a:sym typeface="Montserrat"/>
              </a:rPr>
            </a:br>
            <a:endParaRPr sz="15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050">
                <a:latin typeface="Montserrat"/>
                <a:ea typeface="Montserrat"/>
                <a:cs typeface="Montserrat"/>
                <a:sym typeface="Montserrat"/>
              </a:rPr>
              <a:t>T</a:t>
            </a:r>
            <a:r>
              <a:rPr lang="et-EE" sz="2050">
                <a:solidFill>
                  <a:schemeClr val="dk1"/>
                </a:solidFill>
                <a:latin typeface="Montserrat"/>
                <a:ea typeface="Montserrat"/>
                <a:cs typeface="Montserrat"/>
                <a:sym typeface="Montserrat"/>
              </a:rPr>
              <a:t>aotluste menetlemise aeg on </a:t>
            </a:r>
            <a:r>
              <a:rPr lang="et-EE" sz="2050">
                <a:latin typeface="Montserrat"/>
                <a:ea typeface="Montserrat"/>
                <a:cs typeface="Montserrat"/>
                <a:sym typeface="Montserrat"/>
              </a:rPr>
              <a:t>üldjuhul kuni</a:t>
            </a:r>
            <a:r>
              <a:rPr lang="et-EE" sz="2050">
                <a:solidFill>
                  <a:schemeClr val="dk1"/>
                </a:solidFill>
                <a:latin typeface="Montserrat"/>
                <a:ea typeface="Montserrat"/>
                <a:cs typeface="Montserrat"/>
                <a:sym typeface="Montserrat"/>
              </a:rPr>
              <a:t> </a:t>
            </a:r>
            <a:r>
              <a:rPr b="1" lang="et-EE" sz="2050">
                <a:solidFill>
                  <a:srgbClr val="C00000"/>
                </a:solidFill>
                <a:latin typeface="Montserrat"/>
                <a:ea typeface="Montserrat"/>
                <a:cs typeface="Montserrat"/>
                <a:sym typeface="Montserrat"/>
              </a:rPr>
              <a:t>50 tööpäeva</a:t>
            </a:r>
            <a:r>
              <a:rPr b="1" lang="et-EE" sz="2050">
                <a:solidFill>
                  <a:schemeClr val="dk1"/>
                </a:solidFill>
                <a:latin typeface="Montserrat"/>
                <a:ea typeface="Montserrat"/>
                <a:cs typeface="Montserrat"/>
                <a:sym typeface="Montserrat"/>
              </a:rPr>
              <a:t> </a:t>
            </a:r>
            <a:r>
              <a:rPr lang="et-EE" sz="2050">
                <a:solidFill>
                  <a:schemeClr val="dk1"/>
                </a:solidFill>
                <a:latin typeface="Montserrat"/>
                <a:ea typeface="Montserrat"/>
                <a:cs typeface="Montserrat"/>
                <a:sym typeface="Montserrat"/>
              </a:rPr>
              <a:t>alates taotluse esitamise täht</a:t>
            </a:r>
            <a:r>
              <a:rPr lang="et-EE" sz="2050">
                <a:latin typeface="Montserrat"/>
                <a:ea typeface="Montserrat"/>
                <a:cs typeface="Montserrat"/>
                <a:sym typeface="Montserrat"/>
              </a:rPr>
              <a:t>ajast.</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050">
                <a:latin typeface="Montserrat"/>
                <a:ea typeface="Montserrat"/>
                <a:cs typeface="Montserrat"/>
                <a:sym typeface="Montserrat"/>
              </a:rPr>
              <a:t>P</a:t>
            </a:r>
            <a:r>
              <a:rPr lang="et-EE" sz="2050">
                <a:solidFill>
                  <a:schemeClr val="dk1"/>
                </a:solidFill>
                <a:latin typeface="Montserrat"/>
                <a:ea typeface="Montserrat"/>
                <a:cs typeface="Montserrat"/>
                <a:sym typeface="Montserrat"/>
              </a:rPr>
              <a:t>uuduste ja ebatäpsuste </a:t>
            </a:r>
            <a:r>
              <a:rPr b="1" lang="et-EE" sz="2050">
                <a:solidFill>
                  <a:schemeClr val="dk1"/>
                </a:solidFill>
                <a:latin typeface="Montserrat"/>
                <a:ea typeface="Montserrat"/>
                <a:cs typeface="Montserrat"/>
                <a:sym typeface="Montserrat"/>
              </a:rPr>
              <a:t>kõrvaldamiseks </a:t>
            </a:r>
            <a:r>
              <a:rPr lang="et-EE" sz="2050">
                <a:solidFill>
                  <a:schemeClr val="dk1"/>
                </a:solidFill>
                <a:latin typeface="Montserrat"/>
                <a:ea typeface="Montserrat"/>
                <a:cs typeface="Montserrat"/>
                <a:sym typeface="Montserrat"/>
              </a:rPr>
              <a:t>antakse aega kuni </a:t>
            </a:r>
            <a:r>
              <a:rPr b="1" lang="et-EE" sz="2050">
                <a:solidFill>
                  <a:schemeClr val="dk1"/>
                </a:solidFill>
                <a:latin typeface="Montserrat"/>
                <a:ea typeface="Montserrat"/>
                <a:cs typeface="Montserrat"/>
                <a:sym typeface="Montserrat"/>
              </a:rPr>
              <a:t>5 tööpäeva</a:t>
            </a:r>
            <a:r>
              <a:rPr lang="et-EE" sz="2050">
                <a:latin typeface="Montserrat"/>
                <a:ea typeface="Montserrat"/>
                <a:cs typeface="Montserrat"/>
                <a:sym typeface="Montserrat"/>
              </a:rPr>
              <a:t>.</a:t>
            </a:r>
            <a:r>
              <a:rPr lang="et-EE" sz="2050">
                <a:solidFill>
                  <a:schemeClr val="dk1"/>
                </a:solidFill>
                <a:latin typeface="Montserrat"/>
                <a:ea typeface="Montserrat"/>
                <a:cs typeface="Montserrat"/>
                <a:sym typeface="Montserrat"/>
              </a:rPr>
              <a:t> Taotlust ja eelarvet võib muuta </a:t>
            </a:r>
            <a:r>
              <a:rPr b="1" lang="et-EE" sz="2050">
                <a:latin typeface="Montserrat"/>
                <a:ea typeface="Montserrat"/>
                <a:cs typeface="Montserrat"/>
                <a:sym typeface="Montserrat"/>
              </a:rPr>
              <a:t>ainult menetleja </a:t>
            </a:r>
            <a:r>
              <a:rPr lang="et-EE" sz="2050">
                <a:latin typeface="Montserrat"/>
                <a:ea typeface="Montserrat"/>
                <a:cs typeface="Montserrat"/>
                <a:sym typeface="Montserrat"/>
              </a:rPr>
              <a:t>poolt </a:t>
            </a:r>
            <a:r>
              <a:rPr b="1" lang="et-EE" sz="2050">
                <a:latin typeface="Montserrat"/>
                <a:ea typeface="Montserrat"/>
                <a:cs typeface="Montserrat"/>
                <a:sym typeface="Montserrat"/>
              </a:rPr>
              <a:t>viidatud </a:t>
            </a:r>
            <a:r>
              <a:rPr lang="et-EE" sz="2050">
                <a:latin typeface="Montserrat"/>
                <a:ea typeface="Montserrat"/>
                <a:cs typeface="Montserrat"/>
                <a:sym typeface="Montserrat"/>
              </a:rPr>
              <a:t>puuduste ja nendega kaasnevate muudatuste osas, taotluse </a:t>
            </a:r>
            <a:r>
              <a:rPr b="1" lang="et-EE" sz="2050">
                <a:latin typeface="Montserrat"/>
                <a:ea typeface="Montserrat"/>
                <a:cs typeface="Montserrat"/>
                <a:sym typeface="Montserrat"/>
              </a:rPr>
              <a:t>sisuline</a:t>
            </a:r>
            <a:r>
              <a:rPr lang="et-EE" sz="2050">
                <a:latin typeface="Montserrat"/>
                <a:ea typeface="Montserrat"/>
                <a:cs typeface="Montserrat"/>
                <a:sym typeface="Montserrat"/>
              </a:rPr>
              <a:t> muutmine </a:t>
            </a:r>
            <a:r>
              <a:rPr b="1" lang="et-EE" sz="2050">
                <a:latin typeface="Montserrat"/>
                <a:ea typeface="Montserrat"/>
                <a:cs typeface="Montserrat"/>
                <a:sym typeface="Montserrat"/>
              </a:rPr>
              <a:t>ei ole lubatud</a:t>
            </a:r>
            <a:r>
              <a:rPr lang="et-EE" sz="2050">
                <a:latin typeface="Montserrat"/>
                <a:ea typeface="Montserrat"/>
                <a:cs typeface="Montserrat"/>
                <a:sym typeface="Montserrat"/>
              </a:rPr>
              <a:t>.</a:t>
            </a:r>
            <a:endParaRPr/>
          </a:p>
          <a:p>
            <a:pPr indent="-228600" lvl="0" marL="457200" rtl="0" algn="l">
              <a:lnSpc>
                <a:spcPct val="115000"/>
              </a:lnSpc>
              <a:spcBef>
                <a:spcPts val="0"/>
              </a:spcBef>
              <a:spcAft>
                <a:spcPts val="0"/>
              </a:spcAft>
              <a:buSzPts val="2350"/>
              <a:buFont typeface="Arial"/>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050">
                <a:latin typeface="Montserrat"/>
                <a:ea typeface="Montserrat"/>
                <a:cs typeface="Montserrat"/>
                <a:sym typeface="Montserrat"/>
              </a:rPr>
              <a:t>KOP määruse § 14 lg 6 alusel tunnistatakse taotlus nõuetele </a:t>
            </a:r>
            <a:r>
              <a:rPr b="1" lang="et-EE" sz="2050">
                <a:latin typeface="Montserrat"/>
                <a:ea typeface="Montserrat"/>
                <a:cs typeface="Montserrat"/>
                <a:sym typeface="Montserrat"/>
              </a:rPr>
              <a:t>mittevastavaks</a:t>
            </a:r>
            <a:r>
              <a:rPr lang="et-EE" sz="2050">
                <a:latin typeface="Montserrat"/>
                <a:ea typeface="Montserrat"/>
                <a:cs typeface="Montserrat"/>
                <a:sym typeface="Montserrat"/>
              </a:rPr>
              <a:t>, kui taotleja või taotlus ei vasta nõuetele, taotlus on esitatud hilinenult või vale meetme vormil, andmed on ebaõiged või mittetäielikud, vorm ei ole nõuetekohaselt täidetud või puudused jäävad tähtajaks kõrvaldamata.</a:t>
            </a:r>
            <a:endParaRPr sz="2050">
              <a:latin typeface="Montserrat"/>
              <a:ea typeface="Montserrat"/>
              <a:cs typeface="Montserrat"/>
              <a:sym typeface="Montserra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4"/>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24"/>
          <p:cNvSpPr txBox="1"/>
          <p:nvPr>
            <p:ph idx="1" type="body"/>
          </p:nvPr>
        </p:nvSpPr>
        <p:spPr>
          <a:xfrm>
            <a:off x="304800" y="168175"/>
            <a:ext cx="8455500" cy="6324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Taotluste hindamine</a:t>
            </a:r>
            <a:endParaRPr sz="3600">
              <a:latin typeface="Montserrat"/>
              <a:ea typeface="Montserrat"/>
              <a:cs typeface="Montserrat"/>
              <a:sym typeface="Montserrat"/>
            </a:endParaRPr>
          </a:p>
          <a:p>
            <a:pPr indent="0" lvl="0" marL="0" rtl="0" algn="l">
              <a:lnSpc>
                <a:spcPct val="115000"/>
              </a:lnSpc>
              <a:spcBef>
                <a:spcPts val="0"/>
              </a:spcBef>
              <a:spcAft>
                <a:spcPts val="0"/>
              </a:spcAft>
              <a:buSzPts val="1800"/>
              <a:buNone/>
            </a:pPr>
            <a:br>
              <a:rPr lang="et-EE" sz="1000">
                <a:latin typeface="Montserrat"/>
                <a:ea typeface="Montserrat"/>
                <a:cs typeface="Montserrat"/>
                <a:sym typeface="Montserrat"/>
              </a:rPr>
            </a:br>
            <a:r>
              <a:rPr lang="et-EE" sz="2350">
                <a:solidFill>
                  <a:schemeClr val="dk1"/>
                </a:solidFill>
                <a:latin typeface="Montserrat"/>
                <a:ea typeface="Montserrat"/>
                <a:cs typeface="Montserrat"/>
                <a:sym typeface="Montserrat"/>
              </a:rPr>
              <a:t>Taotlusi hindab </a:t>
            </a:r>
            <a:r>
              <a:rPr b="1" lang="et-EE" sz="2350">
                <a:solidFill>
                  <a:schemeClr val="dk1"/>
                </a:solidFill>
                <a:latin typeface="Montserrat"/>
                <a:ea typeface="Montserrat"/>
                <a:cs typeface="Montserrat"/>
                <a:sym typeface="Montserrat"/>
              </a:rPr>
              <a:t>viie</a:t>
            </a:r>
            <a:r>
              <a:rPr b="1" lang="et-EE" sz="2350">
                <a:latin typeface="Montserrat"/>
                <a:ea typeface="Montserrat"/>
                <a:cs typeface="Montserrat"/>
                <a:sym typeface="Montserrat"/>
              </a:rPr>
              <a:t>liikmeline </a:t>
            </a:r>
            <a:r>
              <a:rPr b="1" lang="et-EE" sz="2350">
                <a:solidFill>
                  <a:schemeClr val="dk1"/>
                </a:solidFill>
                <a:latin typeface="Montserrat"/>
                <a:ea typeface="Montserrat"/>
                <a:cs typeface="Montserrat"/>
                <a:sym typeface="Montserrat"/>
              </a:rPr>
              <a:t>hindamiskomisjon</a:t>
            </a:r>
            <a:r>
              <a:rPr lang="et-EE" sz="2350">
                <a:solidFill>
                  <a:schemeClr val="dk1"/>
                </a:solidFill>
                <a:latin typeface="Montserrat"/>
                <a:ea typeface="Montserrat"/>
                <a:cs typeface="Montserrat"/>
                <a:sym typeface="Montserrat"/>
              </a:rPr>
              <a:t>.</a:t>
            </a:r>
            <a:br>
              <a:rPr lang="et-EE" sz="2350">
                <a:solidFill>
                  <a:schemeClr val="dk1"/>
                </a:solidFill>
                <a:latin typeface="Montserrat"/>
                <a:ea typeface="Montserrat"/>
                <a:cs typeface="Montserrat"/>
                <a:sym typeface="Montserrat"/>
              </a:rPr>
            </a:br>
            <a:endParaRPr sz="1000">
              <a:latin typeface="Montserrat"/>
              <a:ea typeface="Montserrat"/>
              <a:cs typeface="Montserrat"/>
              <a:sym typeface="Montserrat"/>
            </a:endParaRPr>
          </a:p>
          <a:p>
            <a:pPr indent="0" lvl="0" marL="0" rtl="0" algn="l">
              <a:lnSpc>
                <a:spcPct val="115000"/>
              </a:lnSpc>
              <a:spcBef>
                <a:spcPts val="750"/>
              </a:spcBef>
              <a:spcAft>
                <a:spcPts val="0"/>
              </a:spcAft>
              <a:buSzPts val="1800"/>
              <a:buNone/>
            </a:pPr>
            <a:r>
              <a:rPr b="1" lang="et-EE" sz="2350">
                <a:solidFill>
                  <a:schemeClr val="dk1"/>
                </a:solidFill>
                <a:latin typeface="Montserrat"/>
                <a:ea typeface="Montserrat"/>
                <a:cs typeface="Montserrat"/>
                <a:sym typeface="Montserrat"/>
              </a:rPr>
              <a:t>Hindamiskriteeriumid:</a:t>
            </a:r>
            <a:endParaRPr sz="2350">
              <a:latin typeface="Montserrat"/>
              <a:ea typeface="Montserrat"/>
              <a:cs typeface="Montserrat"/>
              <a:sym typeface="Montserrat"/>
            </a:endParaRPr>
          </a:p>
          <a:p>
            <a:pPr indent="-377825" lvl="0" marL="457200" rtl="0" algn="l">
              <a:lnSpc>
                <a:spcPct val="115000"/>
              </a:lnSpc>
              <a:spcBef>
                <a:spcPts val="375"/>
              </a:spcBef>
              <a:spcAft>
                <a:spcPts val="0"/>
              </a:spcAft>
              <a:buSzPts val="2350"/>
              <a:buFont typeface="Arial"/>
              <a:buChar char="●"/>
            </a:pPr>
            <a:r>
              <a:rPr b="1" lang="et-EE" sz="2350">
                <a:latin typeface="Montserrat"/>
                <a:ea typeface="Montserrat"/>
                <a:cs typeface="Montserrat"/>
                <a:sym typeface="Montserrat"/>
              </a:rPr>
              <a:t>projekti </a:t>
            </a:r>
            <a:r>
              <a:rPr lang="et-EE" sz="2350">
                <a:latin typeface="Montserrat"/>
                <a:ea typeface="Montserrat"/>
                <a:cs typeface="Montserrat"/>
                <a:sym typeface="Montserrat"/>
              </a:rPr>
              <a:t>tegevuste eesmärgi </a:t>
            </a:r>
            <a:r>
              <a:rPr b="1" lang="et-EE" sz="2350">
                <a:latin typeface="Montserrat"/>
                <a:ea typeface="Montserrat"/>
                <a:cs typeface="Montserrat"/>
                <a:sym typeface="Montserrat"/>
              </a:rPr>
              <a:t>vastavus</a:t>
            </a:r>
            <a:r>
              <a:rPr lang="et-EE" sz="2350">
                <a:latin typeface="Montserrat"/>
                <a:ea typeface="Montserrat"/>
                <a:cs typeface="Montserrat"/>
                <a:sym typeface="Montserrat"/>
              </a:rPr>
              <a:t> </a:t>
            </a:r>
            <a:r>
              <a:rPr b="1" lang="et-EE" sz="2350">
                <a:latin typeface="Montserrat"/>
                <a:ea typeface="Montserrat"/>
                <a:cs typeface="Montserrat"/>
                <a:sym typeface="Montserrat"/>
              </a:rPr>
              <a:t>programmi eesmärgile </a:t>
            </a:r>
            <a:r>
              <a:rPr lang="et-EE" sz="2350">
                <a:latin typeface="Montserrat"/>
                <a:ea typeface="Montserrat"/>
                <a:cs typeface="Montserrat"/>
                <a:sym typeface="Montserrat"/>
              </a:rPr>
              <a:t>ja mõju kogukonna elujõulisuse tugevnemisele (osakaal 30%);</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projekti </a:t>
            </a:r>
            <a:r>
              <a:rPr b="1" lang="et-EE" sz="2350">
                <a:latin typeface="Montserrat"/>
                <a:ea typeface="Montserrat"/>
                <a:cs typeface="Montserrat"/>
                <a:sym typeface="Montserrat"/>
              </a:rPr>
              <a:t>vajalikkus kogukonna </a:t>
            </a:r>
            <a:r>
              <a:rPr lang="et-EE" sz="2350">
                <a:latin typeface="Montserrat"/>
                <a:ea typeface="Montserrat"/>
                <a:cs typeface="Montserrat"/>
                <a:sym typeface="Montserrat"/>
              </a:rPr>
              <a:t>jaoks ja kogukonnaliikmete </a:t>
            </a:r>
            <a:r>
              <a:rPr b="1" lang="et-EE" sz="2350">
                <a:latin typeface="Montserrat"/>
                <a:ea typeface="Montserrat"/>
                <a:cs typeface="Montserrat"/>
                <a:sym typeface="Montserrat"/>
              </a:rPr>
              <a:t>kaasatus </a:t>
            </a:r>
            <a:r>
              <a:rPr lang="et-EE" sz="2350">
                <a:latin typeface="Montserrat"/>
                <a:ea typeface="Montserrat"/>
                <a:cs typeface="Montserrat"/>
                <a:sym typeface="Montserrat"/>
              </a:rPr>
              <a:t>projekti elluviimisesse (20%);</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projekti </a:t>
            </a:r>
            <a:r>
              <a:rPr b="1" lang="et-EE" sz="2350">
                <a:latin typeface="Montserrat"/>
                <a:ea typeface="Montserrat"/>
                <a:cs typeface="Montserrat"/>
                <a:sym typeface="Montserrat"/>
              </a:rPr>
              <a:t>tegevuste põhjendatus</a:t>
            </a:r>
            <a:r>
              <a:rPr lang="et-EE" sz="2350">
                <a:latin typeface="Montserrat"/>
                <a:ea typeface="Montserrat"/>
                <a:cs typeface="Montserrat"/>
                <a:sym typeface="Montserrat"/>
              </a:rPr>
              <a:t>, tegevuste </a:t>
            </a:r>
            <a:r>
              <a:rPr b="1" lang="et-EE" sz="2350">
                <a:latin typeface="Montserrat"/>
                <a:ea typeface="Montserrat"/>
                <a:cs typeface="Montserrat"/>
                <a:sym typeface="Montserrat"/>
              </a:rPr>
              <a:t>vajalikkus </a:t>
            </a:r>
            <a:r>
              <a:rPr lang="et-EE" sz="2350">
                <a:latin typeface="Montserrat"/>
                <a:ea typeface="Montserrat"/>
                <a:cs typeface="Montserrat"/>
                <a:sym typeface="Montserrat"/>
              </a:rPr>
              <a:t>kavandatud tulemuse saavutamiseks ja projekti tulemuste </a:t>
            </a:r>
            <a:r>
              <a:rPr b="1" lang="et-EE" sz="2350">
                <a:latin typeface="Montserrat"/>
                <a:ea typeface="Montserrat"/>
                <a:cs typeface="Montserrat"/>
                <a:sym typeface="Montserrat"/>
              </a:rPr>
              <a:t>jätkusuutlikkus </a:t>
            </a:r>
            <a:r>
              <a:rPr lang="et-EE" sz="2350">
                <a:latin typeface="Montserrat"/>
                <a:ea typeface="Montserrat"/>
                <a:cs typeface="Montserrat"/>
                <a:sym typeface="Montserrat"/>
              </a:rPr>
              <a:t>(25%);</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projekti </a:t>
            </a:r>
            <a:r>
              <a:rPr b="1" lang="et-EE" sz="2350">
                <a:latin typeface="Montserrat"/>
                <a:ea typeface="Montserrat"/>
                <a:cs typeface="Montserrat"/>
                <a:sym typeface="Montserrat"/>
              </a:rPr>
              <a:t>eelarve põhjendatus </a:t>
            </a:r>
            <a:r>
              <a:rPr lang="et-EE" sz="2350">
                <a:latin typeface="Montserrat"/>
                <a:ea typeface="Montserrat"/>
                <a:cs typeface="Montserrat"/>
                <a:sym typeface="Montserrat"/>
              </a:rPr>
              <a:t>ja </a:t>
            </a:r>
            <a:r>
              <a:rPr b="1" lang="et-EE" sz="2350">
                <a:latin typeface="Montserrat"/>
                <a:ea typeface="Montserrat"/>
                <a:cs typeface="Montserrat"/>
                <a:sym typeface="Montserrat"/>
              </a:rPr>
              <a:t>kuluefektiivsus </a:t>
            </a:r>
            <a:r>
              <a:rPr lang="et-EE" sz="2350">
                <a:latin typeface="Montserrat"/>
                <a:ea typeface="Montserrat"/>
                <a:cs typeface="Montserrat"/>
                <a:sym typeface="Montserrat"/>
              </a:rPr>
              <a:t>(25%).</a:t>
            </a:r>
            <a:endParaRPr sz="2350">
              <a:latin typeface="Montserrat"/>
              <a:ea typeface="Montserrat"/>
              <a:cs typeface="Montserrat"/>
              <a:sym typeface="Montserra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5"/>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25"/>
          <p:cNvSpPr txBox="1"/>
          <p:nvPr>
            <p:ph idx="1" type="body"/>
          </p:nvPr>
        </p:nvSpPr>
        <p:spPr>
          <a:xfrm>
            <a:off x="560150" y="352525"/>
            <a:ext cx="8224500" cy="5954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Taotluste hindamine</a:t>
            </a:r>
            <a:br>
              <a:rPr b="1" lang="et-EE" sz="3600">
                <a:latin typeface="Montserrat"/>
                <a:ea typeface="Montserrat"/>
                <a:cs typeface="Montserrat"/>
                <a:sym typeface="Montserrat"/>
              </a:rPr>
            </a:br>
            <a:endParaRPr sz="2350">
              <a:latin typeface="Montserrat"/>
              <a:ea typeface="Montserrat"/>
              <a:cs typeface="Montserrat"/>
              <a:sym typeface="Montserrat"/>
            </a:endParaRPr>
          </a:p>
          <a:p>
            <a:pPr indent="-377825" lvl="0" marL="457200" rtl="0" algn="l">
              <a:lnSpc>
                <a:spcPct val="105000"/>
              </a:lnSpc>
              <a:spcBef>
                <a:spcPts val="0"/>
              </a:spcBef>
              <a:spcAft>
                <a:spcPts val="0"/>
              </a:spcAft>
              <a:buSzPts val="2350"/>
              <a:buFont typeface="Arial"/>
              <a:buChar char="●"/>
            </a:pPr>
            <a:r>
              <a:rPr lang="et-EE" sz="2350">
                <a:latin typeface="Montserrat"/>
                <a:ea typeface="Montserrat"/>
                <a:cs typeface="Montserrat"/>
                <a:sym typeface="Montserrat"/>
              </a:rPr>
              <a:t>Hindamisskaala on vahemikus </a:t>
            </a:r>
            <a:r>
              <a:rPr b="1" lang="et-EE" sz="2350">
                <a:latin typeface="Montserrat"/>
                <a:ea typeface="Montserrat"/>
                <a:cs typeface="Montserrat"/>
                <a:sym typeface="Montserrat"/>
              </a:rPr>
              <a:t>0-4</a:t>
            </a:r>
            <a:r>
              <a:rPr lang="et-EE" sz="2350">
                <a:latin typeface="Montserrat"/>
                <a:ea typeface="Montserrat"/>
                <a:cs typeface="Montserrat"/>
                <a:sym typeface="Montserrat"/>
              </a:rPr>
              <a:t> punkti.</a:t>
            </a:r>
            <a:endParaRPr sz="2350">
              <a:latin typeface="Montserrat"/>
              <a:ea typeface="Montserrat"/>
              <a:cs typeface="Montserrat"/>
              <a:sym typeface="Montserrat"/>
            </a:endParaRPr>
          </a:p>
          <a:p>
            <a:pPr indent="-377825" lvl="0" marL="457200" rtl="0" algn="l">
              <a:lnSpc>
                <a:spcPct val="105000"/>
              </a:lnSpc>
              <a:spcBef>
                <a:spcPts val="0"/>
              </a:spcBef>
              <a:spcAft>
                <a:spcPts val="0"/>
              </a:spcAft>
              <a:buSzPts val="2350"/>
              <a:buFont typeface="Arial"/>
              <a:buChar char="●"/>
            </a:pPr>
            <a:r>
              <a:rPr lang="et-EE" sz="2350">
                <a:latin typeface="Montserrat"/>
                <a:ea typeface="Montserrat"/>
                <a:cs typeface="Montserrat"/>
                <a:sym typeface="Montserrat"/>
              </a:rPr>
              <a:t>Hinnang taotlusele on </a:t>
            </a:r>
            <a:r>
              <a:rPr b="1" lang="et-EE" sz="2350">
                <a:latin typeface="Montserrat"/>
                <a:ea typeface="Montserrat"/>
                <a:cs typeface="Montserrat"/>
                <a:sym typeface="Montserrat"/>
              </a:rPr>
              <a:t>positiivne</a:t>
            </a:r>
            <a:r>
              <a:rPr lang="et-EE" sz="2350">
                <a:latin typeface="Montserrat"/>
                <a:ea typeface="Montserrat"/>
                <a:cs typeface="Montserrat"/>
                <a:sym typeface="Montserrat"/>
              </a:rPr>
              <a:t>, kui hinnete kaalutud keskmine on vähemalt </a:t>
            </a:r>
            <a:r>
              <a:rPr b="1" lang="et-EE" sz="2350">
                <a:latin typeface="Montserrat"/>
                <a:ea typeface="Montserrat"/>
                <a:cs typeface="Montserrat"/>
                <a:sym typeface="Montserrat"/>
              </a:rPr>
              <a:t>2,5 punkti.</a:t>
            </a:r>
            <a:endParaRPr sz="2350">
              <a:latin typeface="Montserrat"/>
              <a:ea typeface="Montserrat"/>
              <a:cs typeface="Montserrat"/>
              <a:sym typeface="Montserrat"/>
            </a:endParaRPr>
          </a:p>
          <a:p>
            <a:pPr indent="-377825" lvl="0" marL="457200" rtl="0" algn="l">
              <a:lnSpc>
                <a:spcPct val="105000"/>
              </a:lnSpc>
              <a:spcBef>
                <a:spcPts val="0"/>
              </a:spcBef>
              <a:spcAft>
                <a:spcPts val="0"/>
              </a:spcAft>
              <a:buSzPts val="2350"/>
              <a:buFont typeface="Arial"/>
              <a:buChar char="●"/>
            </a:pPr>
            <a:r>
              <a:rPr lang="et-EE" sz="2350">
                <a:latin typeface="Montserrat"/>
                <a:ea typeface="Montserrat"/>
                <a:cs typeface="Montserrat"/>
                <a:sym typeface="Montserrat"/>
              </a:rPr>
              <a:t>Taotluste </a:t>
            </a:r>
            <a:r>
              <a:rPr b="1" lang="et-EE" sz="2350">
                <a:latin typeface="Montserrat"/>
                <a:ea typeface="Montserrat"/>
                <a:cs typeface="Montserrat"/>
                <a:sym typeface="Montserrat"/>
              </a:rPr>
              <a:t>pingerida </a:t>
            </a:r>
            <a:r>
              <a:rPr lang="et-EE" sz="2350">
                <a:latin typeface="Montserrat"/>
                <a:ea typeface="Montserrat"/>
                <a:cs typeface="Montserrat"/>
                <a:sym typeface="Montserrat"/>
              </a:rPr>
              <a:t>moodustatakse mõlema meetme taotluste kohta ühiselt.</a:t>
            </a:r>
            <a:endParaRPr sz="2350">
              <a:latin typeface="Montserrat"/>
              <a:ea typeface="Montserrat"/>
              <a:cs typeface="Montserrat"/>
              <a:sym typeface="Montserrat"/>
            </a:endParaRPr>
          </a:p>
          <a:p>
            <a:pPr indent="-377825" lvl="0" marL="457200" rtl="0" algn="l">
              <a:lnSpc>
                <a:spcPct val="105000"/>
              </a:lnSpc>
              <a:spcBef>
                <a:spcPts val="0"/>
              </a:spcBef>
              <a:spcAft>
                <a:spcPts val="0"/>
              </a:spcAft>
              <a:buSzPts val="2350"/>
              <a:buFont typeface="Arial"/>
              <a:buChar char="●"/>
            </a:pPr>
            <a:r>
              <a:rPr lang="et-EE" sz="2350">
                <a:latin typeface="Montserrat"/>
                <a:ea typeface="Montserrat"/>
                <a:cs typeface="Montserrat"/>
                <a:sym typeface="Montserrat"/>
              </a:rPr>
              <a:t>Komisjoni ettepaneku alusel teeb MARO otsuse taotluse </a:t>
            </a:r>
            <a:r>
              <a:rPr b="1" lang="et-EE" sz="2350">
                <a:latin typeface="Montserrat"/>
                <a:ea typeface="Montserrat"/>
                <a:cs typeface="Montserrat"/>
                <a:sym typeface="Montserrat"/>
              </a:rPr>
              <a:t>rahuldamise</a:t>
            </a:r>
            <a:r>
              <a:rPr lang="et-EE" sz="2350">
                <a:latin typeface="Montserrat"/>
                <a:ea typeface="Montserrat"/>
                <a:cs typeface="Montserrat"/>
                <a:sym typeface="Montserrat"/>
              </a:rPr>
              <a:t>, </a:t>
            </a:r>
            <a:r>
              <a:rPr b="1" lang="et-EE" sz="2350">
                <a:latin typeface="Montserrat"/>
                <a:ea typeface="Montserrat"/>
                <a:cs typeface="Montserrat"/>
                <a:sym typeface="Montserrat"/>
              </a:rPr>
              <a:t>osalise rahuldamise </a:t>
            </a:r>
            <a:r>
              <a:rPr lang="et-EE" sz="2350">
                <a:latin typeface="Montserrat"/>
                <a:ea typeface="Montserrat"/>
                <a:cs typeface="Montserrat"/>
                <a:sym typeface="Montserrat"/>
              </a:rPr>
              <a:t>või </a:t>
            </a:r>
            <a:r>
              <a:rPr b="1" lang="et-EE" sz="2350">
                <a:latin typeface="Montserrat"/>
                <a:ea typeface="Montserrat"/>
                <a:cs typeface="Montserrat"/>
                <a:sym typeface="Montserrat"/>
              </a:rPr>
              <a:t>rahuldamata jätmise </a:t>
            </a:r>
            <a:r>
              <a:rPr lang="et-EE" sz="2350">
                <a:latin typeface="Montserrat"/>
                <a:ea typeface="Montserrat"/>
                <a:cs typeface="Montserrat"/>
                <a:sym typeface="Montserrat"/>
              </a:rPr>
              <a:t>kohta. </a:t>
            </a:r>
            <a:r>
              <a:rPr b="1" lang="et-EE" sz="2350">
                <a:latin typeface="Montserrat"/>
                <a:ea typeface="Montserrat"/>
                <a:cs typeface="Montserrat"/>
                <a:sym typeface="Montserrat"/>
              </a:rPr>
              <a:t>Otsus </a:t>
            </a:r>
            <a:r>
              <a:rPr lang="et-EE" sz="2350">
                <a:latin typeface="Montserrat"/>
                <a:ea typeface="Montserrat"/>
                <a:cs typeface="Montserrat"/>
                <a:sym typeface="Montserrat"/>
              </a:rPr>
              <a:t>saadetakse taotlejale </a:t>
            </a:r>
            <a:r>
              <a:rPr b="1" lang="et-EE" sz="2350">
                <a:latin typeface="Montserrat"/>
                <a:ea typeface="Montserrat"/>
                <a:cs typeface="Montserrat"/>
                <a:sym typeface="Montserrat"/>
              </a:rPr>
              <a:t>e-toetuse keskkonna</a:t>
            </a:r>
            <a:r>
              <a:rPr lang="et-EE" sz="2350">
                <a:latin typeface="Montserrat"/>
                <a:ea typeface="Montserrat"/>
                <a:cs typeface="Montserrat"/>
                <a:sym typeface="Montserrat"/>
              </a:rPr>
              <a:t> kaudu.</a:t>
            </a:r>
            <a:endParaRPr sz="2350">
              <a:latin typeface="Montserrat"/>
              <a:ea typeface="Montserrat"/>
              <a:cs typeface="Montserrat"/>
              <a:sym typeface="Montserrat"/>
            </a:endParaRPr>
          </a:p>
          <a:p>
            <a:pPr indent="-377825" lvl="0" marL="457200" rtl="0" algn="l">
              <a:lnSpc>
                <a:spcPct val="105000"/>
              </a:lnSpc>
              <a:spcBef>
                <a:spcPts val="0"/>
              </a:spcBef>
              <a:spcAft>
                <a:spcPts val="0"/>
              </a:spcAft>
              <a:buSzPts val="2350"/>
              <a:buFont typeface="Arial"/>
              <a:buChar char="●"/>
            </a:pPr>
            <a:r>
              <a:rPr b="1" lang="et-EE" sz="2350">
                <a:latin typeface="Montserrat"/>
                <a:ea typeface="Montserrat"/>
                <a:cs typeface="Montserrat"/>
                <a:sym typeface="Montserrat"/>
              </a:rPr>
              <a:t>Rahuldatud </a:t>
            </a:r>
            <a:r>
              <a:rPr lang="et-EE" sz="2350">
                <a:latin typeface="Montserrat"/>
                <a:ea typeface="Montserrat"/>
                <a:cs typeface="Montserrat"/>
                <a:sym typeface="Montserrat"/>
              </a:rPr>
              <a:t>taotluste </a:t>
            </a:r>
            <a:r>
              <a:rPr b="1" lang="et-EE" sz="2350">
                <a:latin typeface="Montserrat"/>
                <a:ea typeface="Montserrat"/>
                <a:cs typeface="Montserrat"/>
                <a:sym typeface="Montserrat"/>
              </a:rPr>
              <a:t>nimekiri avaldatakse </a:t>
            </a:r>
            <a:r>
              <a:rPr lang="et-EE" sz="2350">
                <a:latin typeface="Montserrat"/>
                <a:ea typeface="Montserrat"/>
                <a:cs typeface="Montserrat"/>
                <a:sym typeface="Montserrat"/>
              </a:rPr>
              <a:t>MARO veebilehel.</a:t>
            </a:r>
            <a:endParaRPr sz="2350">
              <a:latin typeface="Montserrat"/>
              <a:ea typeface="Montserrat"/>
              <a:cs typeface="Montserrat"/>
              <a:sym typeface="Montserrat"/>
            </a:endParaRPr>
          </a:p>
          <a:p>
            <a:pPr indent="-377825" lvl="0" marL="457200" rtl="0" algn="l">
              <a:lnSpc>
                <a:spcPct val="105000"/>
              </a:lnSpc>
              <a:spcBef>
                <a:spcPts val="0"/>
              </a:spcBef>
              <a:spcAft>
                <a:spcPts val="0"/>
              </a:spcAft>
              <a:buSzPts val="2350"/>
              <a:buFont typeface="Arial"/>
              <a:buChar char="●"/>
            </a:pPr>
            <a:r>
              <a:rPr lang="et-EE" sz="2350">
                <a:latin typeface="Montserrat"/>
                <a:ea typeface="Montserrat"/>
                <a:cs typeface="Montserrat"/>
                <a:sym typeface="Montserrat"/>
              </a:rPr>
              <a:t>Toetus makstakse välja 10 tööpäeva jooksul otsuse tegemisest.</a:t>
            </a:r>
            <a:endParaRPr sz="2350">
              <a:latin typeface="Montserrat"/>
              <a:ea typeface="Montserrat"/>
              <a:cs typeface="Montserrat"/>
              <a:sym typeface="Montserra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7"/>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27"/>
          <p:cNvSpPr txBox="1"/>
          <p:nvPr>
            <p:ph idx="1" type="body"/>
          </p:nvPr>
        </p:nvSpPr>
        <p:spPr>
          <a:xfrm>
            <a:off x="467550" y="159800"/>
            <a:ext cx="8217900" cy="62409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Kokkuvõtteks</a:t>
            </a:r>
            <a:endParaRPr sz="3600">
              <a:latin typeface="Montserrat"/>
              <a:ea typeface="Montserrat"/>
              <a:cs typeface="Montserrat"/>
              <a:sym typeface="Montserrat"/>
            </a:endParaRPr>
          </a:p>
          <a:p>
            <a:pPr indent="0" lvl="0" marL="0" rtl="0" algn="l">
              <a:lnSpc>
                <a:spcPct val="115000"/>
              </a:lnSpc>
              <a:spcBef>
                <a:spcPts val="0"/>
              </a:spcBef>
              <a:spcAft>
                <a:spcPts val="0"/>
              </a:spcAft>
              <a:buSzPts val="1800"/>
              <a:buNone/>
            </a:pPr>
            <a:r>
              <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b="1" lang="et-EE" sz="2350">
                <a:latin typeface="Montserrat"/>
                <a:ea typeface="Montserrat"/>
                <a:cs typeface="Montserrat"/>
                <a:sym typeface="Montserrat"/>
              </a:rPr>
              <a:t>Kogukonna arengu</a:t>
            </a:r>
            <a:r>
              <a:rPr lang="et-EE" sz="2350">
                <a:latin typeface="Montserrat"/>
                <a:ea typeface="Montserrat"/>
                <a:cs typeface="Montserrat"/>
                <a:sym typeface="Montserrat"/>
              </a:rPr>
              <a:t> meetme kaudu toetatakse kõiki nn “</a:t>
            </a:r>
            <a:r>
              <a:rPr b="1" lang="et-EE" sz="2350">
                <a:latin typeface="Montserrat"/>
                <a:ea typeface="Montserrat"/>
                <a:cs typeface="Montserrat"/>
                <a:sym typeface="Montserrat"/>
              </a:rPr>
              <a:t>pehmeid tegevusi</a:t>
            </a:r>
            <a:r>
              <a:rPr lang="et-EE" sz="2350">
                <a:latin typeface="Montserrat"/>
                <a:ea typeface="Montserrat"/>
                <a:cs typeface="Montserrat"/>
                <a:sym typeface="Montserrat"/>
              </a:rPr>
              <a:t>”, mis tugevdavad kogukonda, sh võib soetada tegevuste elluviimiseks vajalikke vahendeid ja materjale.</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b="1" lang="et-EE" sz="2350">
                <a:latin typeface="Montserrat"/>
                <a:ea typeface="Montserrat"/>
                <a:cs typeface="Montserrat"/>
                <a:sym typeface="Montserrat"/>
              </a:rPr>
              <a:t>Investeeringute </a:t>
            </a:r>
            <a:r>
              <a:rPr lang="et-EE" sz="2350">
                <a:latin typeface="Montserrat"/>
                <a:ea typeface="Montserrat"/>
                <a:cs typeface="Montserrat"/>
                <a:sym typeface="Montserrat"/>
              </a:rPr>
              <a:t>ja kogukonna</a:t>
            </a:r>
            <a:r>
              <a:rPr b="1" lang="et-EE" sz="2350">
                <a:latin typeface="Montserrat"/>
                <a:ea typeface="Montserrat"/>
                <a:cs typeface="Montserrat"/>
                <a:sym typeface="Montserrat"/>
              </a:rPr>
              <a:t>teenuste</a:t>
            </a:r>
            <a:r>
              <a:rPr lang="et-EE" sz="2350">
                <a:latin typeface="Montserrat"/>
                <a:ea typeface="Montserrat"/>
                <a:cs typeface="Montserrat"/>
                <a:sym typeface="Montserrat"/>
              </a:rPr>
              <a:t> arendamise meetme kaudu toetatakse </a:t>
            </a:r>
            <a:r>
              <a:rPr b="1" lang="et-EE" sz="2350">
                <a:latin typeface="Montserrat"/>
                <a:ea typeface="Montserrat"/>
                <a:cs typeface="Montserrat"/>
                <a:sym typeface="Montserrat"/>
              </a:rPr>
              <a:t>investeeringuid </a:t>
            </a:r>
            <a:r>
              <a:rPr lang="et-EE" sz="2350">
                <a:latin typeface="Montserrat"/>
                <a:ea typeface="Montserrat"/>
                <a:cs typeface="Montserrat"/>
                <a:sym typeface="Montserrat"/>
              </a:rPr>
              <a:t>ja investeeringute kasutuselevõtuks otseselt vajalikke sisseostetavaid teenuseid ainult juriidilistelt isikutelt.</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Mõlema meetme jaoks on </a:t>
            </a:r>
            <a:r>
              <a:rPr b="1" lang="et-EE" sz="2350">
                <a:solidFill>
                  <a:srgbClr val="C00000"/>
                </a:solidFill>
                <a:latin typeface="Montserrat"/>
                <a:ea typeface="Montserrat"/>
                <a:cs typeface="Montserrat"/>
                <a:sym typeface="Montserrat"/>
              </a:rPr>
              <a:t>eraldi </a:t>
            </a:r>
            <a:r>
              <a:rPr b="1" lang="et-EE" sz="2350">
                <a:latin typeface="Montserrat"/>
                <a:ea typeface="Montserrat"/>
                <a:cs typeface="Montserrat"/>
                <a:sym typeface="Montserrat"/>
              </a:rPr>
              <a:t>taotlusvormid</a:t>
            </a:r>
            <a:r>
              <a:rPr lang="et-EE" sz="2350">
                <a:latin typeface="Montserrat"/>
                <a:ea typeface="Montserrat"/>
                <a:cs typeface="Montserrat"/>
                <a:sym typeface="Montserrat"/>
              </a:rPr>
              <a:t>.</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b="1" lang="et-EE" sz="2350">
                <a:solidFill>
                  <a:srgbClr val="C00000"/>
                </a:solidFill>
                <a:latin typeface="Montserrat"/>
                <a:ea typeface="Montserrat"/>
                <a:cs typeface="Montserrat"/>
                <a:sym typeface="Montserrat"/>
              </a:rPr>
              <a:t>Kaks </a:t>
            </a:r>
            <a:r>
              <a:rPr b="1" lang="et-EE" sz="2350">
                <a:latin typeface="Montserrat"/>
                <a:ea typeface="Montserrat"/>
                <a:cs typeface="Montserrat"/>
                <a:sym typeface="Montserrat"/>
              </a:rPr>
              <a:t>taotlust </a:t>
            </a:r>
            <a:r>
              <a:rPr lang="et-EE" sz="2350">
                <a:latin typeface="Montserrat"/>
                <a:ea typeface="Montserrat"/>
                <a:cs typeface="Montserrat"/>
                <a:sym typeface="Montserrat"/>
              </a:rPr>
              <a:t>võib taotleja esitada juhul, kui need on </a:t>
            </a:r>
            <a:r>
              <a:rPr b="1" lang="et-EE" sz="2350">
                <a:solidFill>
                  <a:srgbClr val="C00000"/>
                </a:solidFill>
                <a:latin typeface="Montserrat"/>
                <a:ea typeface="Montserrat"/>
                <a:cs typeface="Montserrat"/>
                <a:sym typeface="Montserrat"/>
              </a:rPr>
              <a:t>erinevates </a:t>
            </a:r>
            <a:r>
              <a:rPr b="1" lang="et-EE" sz="2350">
                <a:latin typeface="Montserrat"/>
                <a:ea typeface="Montserrat"/>
                <a:cs typeface="Montserrat"/>
                <a:sym typeface="Montserrat"/>
              </a:rPr>
              <a:t>meetmetes</a:t>
            </a:r>
            <a:r>
              <a:rPr lang="et-EE" sz="2350">
                <a:latin typeface="Montserrat"/>
                <a:ea typeface="Montserrat"/>
                <a:cs typeface="Montserrat"/>
                <a:sym typeface="Montserrat"/>
              </a:rPr>
              <a:t>.</a:t>
            </a:r>
            <a:endParaRPr sz="2350">
              <a:latin typeface="Montserrat"/>
              <a:ea typeface="Montserrat"/>
              <a:cs typeface="Montserrat"/>
              <a:sym typeface="Montserra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g2082a129aab_0_165"/>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g2082a129aab_0_165"/>
          <p:cNvSpPr txBox="1"/>
          <p:nvPr>
            <p:ph idx="1" type="body"/>
          </p:nvPr>
        </p:nvSpPr>
        <p:spPr>
          <a:xfrm>
            <a:off x="535575" y="701175"/>
            <a:ext cx="8208900" cy="4705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800"/>
              <a:buNone/>
            </a:pPr>
            <a:r>
              <a:rPr b="1" lang="et-EE" sz="3600">
                <a:latin typeface="Montserrat"/>
                <a:ea typeface="Montserrat"/>
                <a:cs typeface="Montserrat"/>
                <a:sym typeface="Montserrat"/>
              </a:rPr>
              <a:t>Kokkuvõtteks</a:t>
            </a:r>
            <a:endParaRPr sz="3600">
              <a:latin typeface="Montserrat"/>
              <a:ea typeface="Montserrat"/>
              <a:cs typeface="Montserrat"/>
              <a:sym typeface="Montserrat"/>
            </a:endParaRPr>
          </a:p>
          <a:p>
            <a:pPr indent="0" lvl="0" marL="0" rtl="0" algn="l">
              <a:lnSpc>
                <a:spcPct val="115000"/>
              </a:lnSpc>
              <a:spcBef>
                <a:spcPts val="0"/>
              </a:spcBef>
              <a:spcAft>
                <a:spcPts val="0"/>
              </a:spcAft>
              <a:buSzPts val="1800"/>
              <a:buNone/>
            </a:pPr>
            <a:r>
              <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Taotlused tuleb esitada </a:t>
            </a:r>
            <a:r>
              <a:rPr b="1" lang="et-EE" sz="2350">
                <a:latin typeface="Montserrat"/>
                <a:ea typeface="Montserrat"/>
                <a:cs typeface="Montserrat"/>
                <a:sym typeface="Montserrat"/>
              </a:rPr>
              <a:t>e-toetuse keskkonnas</a:t>
            </a:r>
            <a:r>
              <a:rPr lang="et-EE" sz="2350">
                <a:latin typeface="Montserrat"/>
                <a:ea typeface="Montserrat"/>
                <a:cs typeface="Montserrat"/>
                <a:sym typeface="Montserrat"/>
              </a:rPr>
              <a:t> hiljemalt ettenähtud kuupäevaks ja kellaajaks - </a:t>
            </a:r>
            <a:r>
              <a:rPr b="1" lang="et-EE" sz="2350">
                <a:solidFill>
                  <a:srgbClr val="C00000"/>
                </a:solidFill>
                <a:latin typeface="Montserrat"/>
                <a:ea typeface="Montserrat"/>
                <a:cs typeface="Montserrat"/>
                <a:sym typeface="Montserrat"/>
              </a:rPr>
              <a:t>01.10 kell 16.30</a:t>
            </a:r>
            <a:r>
              <a:rPr lang="et-EE" sz="2350">
                <a:latin typeface="Montserrat"/>
                <a:ea typeface="Montserrat"/>
                <a:cs typeface="Montserrat"/>
                <a:sym typeface="Montserrat"/>
              </a:rPr>
              <a:t>.</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lang="et-EE" sz="2350">
                <a:latin typeface="Montserrat"/>
                <a:ea typeface="Montserrat"/>
                <a:cs typeface="Montserrat"/>
                <a:sym typeface="Montserrat"/>
              </a:rPr>
              <a:t>Taotluse </a:t>
            </a:r>
            <a:r>
              <a:rPr b="1" lang="et-EE" sz="2350">
                <a:solidFill>
                  <a:srgbClr val="C00000"/>
                </a:solidFill>
                <a:latin typeface="Montserrat"/>
                <a:ea typeface="Montserrat"/>
                <a:cs typeface="Montserrat"/>
                <a:sym typeface="Montserrat"/>
              </a:rPr>
              <a:t>allkirjastaja </a:t>
            </a:r>
            <a:r>
              <a:rPr lang="et-EE" sz="2350">
                <a:latin typeface="Montserrat"/>
                <a:ea typeface="Montserrat"/>
                <a:cs typeface="Montserrat"/>
                <a:sym typeface="Montserrat"/>
              </a:rPr>
              <a:t>peab olema </a:t>
            </a:r>
            <a:r>
              <a:rPr b="1" lang="et-EE" sz="2350">
                <a:latin typeface="Montserrat"/>
                <a:ea typeface="Montserrat"/>
                <a:cs typeface="Montserrat"/>
                <a:sym typeface="Montserrat"/>
              </a:rPr>
              <a:t>registrijärgne </a:t>
            </a:r>
            <a:r>
              <a:rPr b="1" lang="et-EE" sz="2350">
                <a:solidFill>
                  <a:srgbClr val="C00000"/>
                </a:solidFill>
                <a:latin typeface="Montserrat"/>
                <a:ea typeface="Montserrat"/>
                <a:cs typeface="Montserrat"/>
                <a:sym typeface="Montserrat"/>
              </a:rPr>
              <a:t>juhatuse liige</a:t>
            </a:r>
            <a:r>
              <a:rPr lang="et-EE" sz="2350">
                <a:latin typeface="Montserrat"/>
                <a:ea typeface="Montserrat"/>
                <a:cs typeface="Montserrat"/>
                <a:sym typeface="Montserrat"/>
              </a:rPr>
              <a:t>. Kui allkiri antakse </a:t>
            </a:r>
            <a:r>
              <a:rPr b="1" lang="et-EE" sz="2350">
                <a:latin typeface="Montserrat"/>
                <a:ea typeface="Montserrat"/>
                <a:cs typeface="Montserrat"/>
                <a:sym typeface="Montserrat"/>
              </a:rPr>
              <a:t>volikirja </a:t>
            </a:r>
            <a:r>
              <a:rPr lang="et-EE" sz="2350">
                <a:latin typeface="Montserrat"/>
                <a:ea typeface="Montserrat"/>
                <a:cs typeface="Montserrat"/>
                <a:sym typeface="Montserrat"/>
              </a:rPr>
              <a:t>alusel, tuleb taotlusele lisada volikiri.</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b="1" lang="et-EE" sz="2350">
                <a:latin typeface="Montserrat"/>
                <a:ea typeface="Montserrat"/>
                <a:cs typeface="Montserrat"/>
                <a:sym typeface="Montserrat"/>
              </a:rPr>
              <a:t>Asumipõhisuse nõue </a:t>
            </a:r>
            <a:r>
              <a:rPr lang="et-EE" sz="2350">
                <a:latin typeface="Montserrat"/>
                <a:ea typeface="Montserrat"/>
                <a:cs typeface="Montserrat"/>
                <a:sym typeface="Montserrat"/>
              </a:rPr>
              <a:t>kehtib ainult</a:t>
            </a:r>
            <a:r>
              <a:rPr b="1" lang="et-EE" sz="2350">
                <a:latin typeface="Montserrat"/>
                <a:ea typeface="Montserrat"/>
                <a:cs typeface="Montserrat"/>
                <a:sym typeface="Montserrat"/>
              </a:rPr>
              <a:t> </a:t>
            </a:r>
            <a:r>
              <a:rPr b="1" lang="et-EE" sz="2350">
                <a:solidFill>
                  <a:srgbClr val="C00000"/>
                </a:solidFill>
                <a:latin typeface="Montserrat"/>
                <a:ea typeface="Montserrat"/>
                <a:cs typeface="Montserrat"/>
                <a:sym typeface="Montserrat"/>
              </a:rPr>
              <a:t>Tallinnas</a:t>
            </a:r>
            <a:r>
              <a:rPr lang="et-EE" sz="2350">
                <a:latin typeface="Montserrat"/>
                <a:ea typeface="Montserrat"/>
                <a:cs typeface="Montserrat"/>
                <a:sym typeface="Montserrat"/>
              </a:rPr>
              <a:t>.</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b="1" lang="et-EE" sz="2350">
                <a:latin typeface="Montserrat"/>
                <a:ea typeface="Montserrat"/>
                <a:cs typeface="Montserrat"/>
                <a:sym typeface="Montserrat"/>
              </a:rPr>
              <a:t>Omafinantseering </a:t>
            </a:r>
            <a:r>
              <a:rPr lang="et-EE" sz="2350">
                <a:latin typeface="Montserrat"/>
                <a:ea typeface="Montserrat"/>
                <a:cs typeface="Montserrat"/>
                <a:sym typeface="Montserrat"/>
              </a:rPr>
              <a:t>peab olema </a:t>
            </a:r>
            <a:r>
              <a:rPr b="1" lang="et-EE" sz="2350">
                <a:solidFill>
                  <a:srgbClr val="C00000"/>
                </a:solidFill>
                <a:latin typeface="Montserrat"/>
                <a:ea typeface="Montserrat"/>
                <a:cs typeface="Montserrat"/>
                <a:sym typeface="Montserrat"/>
              </a:rPr>
              <a:t>rahaline</a:t>
            </a:r>
            <a:r>
              <a:rPr lang="et-EE" sz="2350">
                <a:latin typeface="Montserrat"/>
                <a:ea typeface="Montserrat"/>
                <a:cs typeface="Montserrat"/>
                <a:sym typeface="Montserrat"/>
              </a:rPr>
              <a:t>.</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al"/>
              <a:buChar char="●"/>
            </a:pPr>
            <a:r>
              <a:rPr b="1" lang="et-EE" sz="2350">
                <a:latin typeface="Montserrat"/>
                <a:ea typeface="Montserrat"/>
                <a:cs typeface="Montserrat"/>
                <a:sym typeface="Montserrat"/>
              </a:rPr>
              <a:t>Sularahamaksed ei ole lubatud</a:t>
            </a:r>
            <a:r>
              <a:rPr lang="et-EE" sz="2350">
                <a:latin typeface="Montserrat"/>
                <a:ea typeface="Montserrat"/>
                <a:cs typeface="Montserrat"/>
                <a:sym typeface="Montserrat"/>
              </a:rPr>
              <a:t>.</a:t>
            </a:r>
            <a:endParaRPr sz="2350">
              <a:latin typeface="Montserrat"/>
              <a:ea typeface="Montserrat"/>
              <a:cs typeface="Montserrat"/>
              <a:sym typeface="Montserra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g20f36cdc485_0_8"/>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g20f36cdc485_0_8"/>
          <p:cNvSpPr txBox="1"/>
          <p:nvPr>
            <p:ph idx="1" type="body"/>
          </p:nvPr>
        </p:nvSpPr>
        <p:spPr>
          <a:xfrm>
            <a:off x="467550" y="169650"/>
            <a:ext cx="8208900" cy="5780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t-EE" sz="3600">
                <a:latin typeface="Montserrat"/>
                <a:ea typeface="Montserrat"/>
                <a:cs typeface="Montserrat"/>
                <a:sym typeface="Montserrat"/>
              </a:rPr>
              <a:t>Projekti elluviimine ja aruandlus</a:t>
            </a:r>
            <a:endParaRPr b="1" sz="3600">
              <a:latin typeface="Montserrat"/>
              <a:ea typeface="Montserrat"/>
              <a:cs typeface="Montserrat"/>
              <a:sym typeface="Montserrat"/>
            </a:endParaRPr>
          </a:p>
          <a:p>
            <a:pPr indent="0" lvl="0" marL="0" rtl="0" algn="l">
              <a:lnSpc>
                <a:spcPct val="90000"/>
              </a:lnSpc>
              <a:spcBef>
                <a:spcPts val="0"/>
              </a:spcBef>
              <a:spcAft>
                <a:spcPts val="0"/>
              </a:spcAft>
              <a:buClr>
                <a:schemeClr val="dk1"/>
              </a:buClr>
              <a:buSzPts val="1100"/>
              <a:buFont typeface="Arial"/>
              <a:buNone/>
            </a:pPr>
            <a:r>
              <a:t/>
            </a:r>
            <a:endParaRPr sz="1350">
              <a:latin typeface="Montserrat"/>
              <a:ea typeface="Montserrat"/>
              <a:cs typeface="Montserrat"/>
              <a:sym typeface="Montserrat"/>
            </a:endParaRPr>
          </a:p>
          <a:p>
            <a:pPr indent="0" lvl="0" marL="0" rtl="0" algn="l">
              <a:lnSpc>
                <a:spcPct val="115000"/>
              </a:lnSpc>
              <a:spcBef>
                <a:spcPts val="0"/>
              </a:spcBef>
              <a:spcAft>
                <a:spcPts val="0"/>
              </a:spcAft>
              <a:buNone/>
            </a:pPr>
            <a:r>
              <a:t/>
            </a:r>
            <a:endParaRPr sz="2050">
              <a:latin typeface="Montserrat"/>
              <a:ea typeface="Montserrat"/>
              <a:cs typeface="Montserrat"/>
              <a:sym typeface="Montserrat"/>
            </a:endParaRPr>
          </a:p>
          <a:p>
            <a:pPr indent="0" lvl="0" marL="0" rtl="0" algn="l">
              <a:lnSpc>
                <a:spcPct val="115000"/>
              </a:lnSpc>
              <a:spcBef>
                <a:spcPts val="0"/>
              </a:spcBef>
              <a:spcAft>
                <a:spcPts val="0"/>
              </a:spcAft>
              <a:buNone/>
            </a:pPr>
            <a:r>
              <a:rPr b="1" lang="et-EE" sz="2050">
                <a:latin typeface="Montserrat"/>
                <a:ea typeface="Montserrat"/>
                <a:cs typeface="Montserrat"/>
                <a:sym typeface="Montserrat"/>
              </a:rPr>
              <a:t>Kevadvooru (2026) infopäeval</a:t>
            </a:r>
            <a:r>
              <a:rPr lang="et-EE" sz="2050">
                <a:latin typeface="Montserrat"/>
                <a:ea typeface="Montserrat"/>
                <a:cs typeface="Montserrat"/>
                <a:sym typeface="Montserrat"/>
              </a:rPr>
              <a:t> käsitleti põhjalikumalt projekti elluviimist, toetuse kasutamise nõudeid ja aruande esitamist.</a:t>
            </a:r>
            <a:endParaRPr sz="2050">
              <a:latin typeface="Montserrat"/>
              <a:ea typeface="Montserrat"/>
              <a:cs typeface="Montserrat"/>
              <a:sym typeface="Montserrat"/>
            </a:endParaRPr>
          </a:p>
          <a:p>
            <a:pPr indent="0" lvl="0" marL="0" rtl="0" algn="l">
              <a:lnSpc>
                <a:spcPct val="115000"/>
              </a:lnSpc>
              <a:spcBef>
                <a:spcPts val="0"/>
              </a:spcBef>
              <a:spcAft>
                <a:spcPts val="0"/>
              </a:spcAft>
              <a:buNone/>
            </a:pPr>
            <a:r>
              <a:t/>
            </a:r>
            <a:endParaRPr sz="2050">
              <a:latin typeface="Montserrat"/>
              <a:ea typeface="Montserrat"/>
              <a:cs typeface="Montserrat"/>
              <a:sym typeface="Montserrat"/>
            </a:endParaRPr>
          </a:p>
          <a:p>
            <a:pPr indent="0" lvl="0" marL="0" rtl="0" algn="l">
              <a:lnSpc>
                <a:spcPct val="115000"/>
              </a:lnSpc>
              <a:spcBef>
                <a:spcPts val="0"/>
              </a:spcBef>
              <a:spcAft>
                <a:spcPts val="0"/>
              </a:spcAft>
              <a:buNone/>
            </a:pPr>
            <a:r>
              <a:rPr lang="et-EE" sz="2050">
                <a:latin typeface="Montserrat"/>
                <a:ea typeface="Montserrat"/>
                <a:cs typeface="Montserrat"/>
                <a:sym typeface="Montserrat"/>
              </a:rPr>
              <a:t>Ettekandja: Maile Kesküla, SA Järvamaa</a:t>
            </a:r>
            <a:endParaRPr sz="2050">
              <a:latin typeface="Montserrat"/>
              <a:ea typeface="Montserrat"/>
              <a:cs typeface="Montserrat"/>
              <a:sym typeface="Montserrat"/>
            </a:endParaRPr>
          </a:p>
          <a:p>
            <a:pPr indent="0" lvl="0" marL="0" rtl="0" algn="l">
              <a:lnSpc>
                <a:spcPct val="115000"/>
              </a:lnSpc>
              <a:spcBef>
                <a:spcPts val="0"/>
              </a:spcBef>
              <a:spcAft>
                <a:spcPts val="0"/>
              </a:spcAft>
              <a:buNone/>
            </a:pPr>
            <a:r>
              <a:rPr lang="et-EE" sz="2050">
                <a:latin typeface="Montserrat"/>
                <a:ea typeface="Montserrat"/>
                <a:cs typeface="Montserrat"/>
                <a:sym typeface="Montserrat"/>
              </a:rPr>
              <a:t>„Projekti elluviimine ja aruandlus“</a:t>
            </a:r>
            <a:endParaRPr sz="2050">
              <a:latin typeface="Montserrat"/>
              <a:ea typeface="Montserrat"/>
              <a:cs typeface="Montserrat"/>
              <a:sym typeface="Montserrat"/>
            </a:endParaRPr>
          </a:p>
          <a:p>
            <a:pPr indent="0" lvl="0" marL="0" rtl="0" algn="l">
              <a:lnSpc>
                <a:spcPct val="115000"/>
              </a:lnSpc>
              <a:spcBef>
                <a:spcPts val="0"/>
              </a:spcBef>
              <a:spcAft>
                <a:spcPts val="0"/>
              </a:spcAft>
              <a:buNone/>
            </a:pPr>
            <a:r>
              <a:t/>
            </a:r>
            <a:endParaRPr sz="2050">
              <a:latin typeface="Montserrat"/>
              <a:ea typeface="Montserrat"/>
              <a:cs typeface="Montserrat"/>
              <a:sym typeface="Montserrat"/>
            </a:endParaRPr>
          </a:p>
          <a:p>
            <a:pPr indent="0" lvl="0" marL="0" rtl="0" algn="l">
              <a:lnSpc>
                <a:spcPct val="115000"/>
              </a:lnSpc>
              <a:spcBef>
                <a:spcPts val="0"/>
              </a:spcBef>
              <a:spcAft>
                <a:spcPts val="0"/>
              </a:spcAft>
              <a:buNone/>
            </a:pPr>
            <a:r>
              <a:rPr lang="et-EE" sz="2050">
                <a:latin typeface="Montserrat"/>
                <a:ea typeface="Montserrat"/>
                <a:cs typeface="Montserrat"/>
                <a:sym typeface="Montserrat"/>
              </a:rPr>
              <a:t>▶ Salvestuses alates 01:11:20</a:t>
            </a:r>
            <a:endParaRPr sz="2050">
              <a:latin typeface="Montserrat"/>
              <a:ea typeface="Montserrat"/>
              <a:cs typeface="Montserrat"/>
              <a:sym typeface="Montserrat"/>
            </a:endParaRPr>
          </a:p>
          <a:p>
            <a:pPr indent="0" lvl="0" marL="0" rtl="0" algn="l">
              <a:lnSpc>
                <a:spcPct val="115000"/>
              </a:lnSpc>
              <a:spcBef>
                <a:spcPts val="0"/>
              </a:spcBef>
              <a:spcAft>
                <a:spcPts val="0"/>
              </a:spcAft>
              <a:buNone/>
            </a:pPr>
            <a:r>
              <a:t/>
            </a:r>
            <a:endParaRPr sz="2050">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et-EE" sz="2050">
                <a:latin typeface="Montserrat"/>
                <a:ea typeface="Montserrat"/>
                <a:cs typeface="Montserrat"/>
                <a:sym typeface="Montserrat"/>
              </a:rPr>
              <a:t>Salvestus on järelvaadatav RTK kodulehel KOP meetme </a:t>
            </a:r>
            <a:r>
              <a:rPr lang="et-EE" sz="2050" u="sng">
                <a:solidFill>
                  <a:schemeClr val="hlink"/>
                </a:solidFill>
                <a:latin typeface="Montserrat"/>
                <a:ea typeface="Montserrat"/>
                <a:cs typeface="Montserrat"/>
                <a:sym typeface="Montserrat"/>
                <a:hlinkClick r:id="rId3"/>
              </a:rPr>
              <a:t>„Infopäev“</a:t>
            </a:r>
            <a:r>
              <a:rPr lang="et-EE" sz="2050">
                <a:latin typeface="Montserrat"/>
                <a:ea typeface="Montserrat"/>
                <a:cs typeface="Montserrat"/>
                <a:sym typeface="Montserrat"/>
              </a:rPr>
              <a:t> rubriigis.</a:t>
            </a:r>
            <a:endParaRPr sz="2050">
              <a:latin typeface="Montserrat"/>
              <a:ea typeface="Montserrat"/>
              <a:cs typeface="Montserrat"/>
              <a:sym typeface="Montserrat"/>
            </a:endParaRPr>
          </a:p>
          <a:p>
            <a:pPr indent="0" lvl="0" marL="0" rtl="0" algn="l">
              <a:lnSpc>
                <a:spcPct val="115000"/>
              </a:lnSpc>
              <a:spcBef>
                <a:spcPts val="0"/>
              </a:spcBef>
              <a:spcAft>
                <a:spcPts val="0"/>
              </a:spcAft>
              <a:buNone/>
            </a:pPr>
            <a:r>
              <a:t/>
            </a:r>
            <a:endParaRPr sz="2050">
              <a:latin typeface="Montserrat"/>
              <a:ea typeface="Montserrat"/>
              <a:cs typeface="Montserrat"/>
              <a:sym typeface="Montserra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g3f8c51438d9_0_117"/>
          <p:cNvSpPr/>
          <p:nvPr/>
        </p:nvSpPr>
        <p:spPr>
          <a:xfrm>
            <a:off x="0" y="0"/>
            <a:ext cx="9144000" cy="6858000"/>
          </a:xfrm>
          <a:prstGeom prst="rect">
            <a:avLst/>
          </a:prstGeom>
          <a:solidFill>
            <a:srgbClr val="FFFFFF">
              <a:alpha val="38430"/>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g3f8c51438d9_0_117"/>
          <p:cNvSpPr txBox="1"/>
          <p:nvPr>
            <p:ph idx="1" type="body"/>
          </p:nvPr>
        </p:nvSpPr>
        <p:spPr>
          <a:xfrm>
            <a:off x="467550" y="169650"/>
            <a:ext cx="8208900" cy="5780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t-EE" sz="3600">
                <a:latin typeface="Montserrat"/>
                <a:ea typeface="Montserrat"/>
                <a:cs typeface="Montserrat"/>
                <a:sym typeface="Montserrat"/>
              </a:rPr>
              <a:t>Projekti elluviimine ja aruandlus</a:t>
            </a:r>
            <a:endParaRPr b="1" sz="3600">
              <a:latin typeface="Montserrat"/>
              <a:ea typeface="Montserrat"/>
              <a:cs typeface="Montserrat"/>
              <a:sym typeface="Montserrat"/>
            </a:endParaRPr>
          </a:p>
          <a:p>
            <a:pPr indent="0" lvl="0" marL="0" rtl="0" algn="l">
              <a:lnSpc>
                <a:spcPct val="90000"/>
              </a:lnSpc>
              <a:spcBef>
                <a:spcPts val="0"/>
              </a:spcBef>
              <a:spcAft>
                <a:spcPts val="0"/>
              </a:spcAft>
              <a:buClr>
                <a:schemeClr val="dk1"/>
              </a:buClr>
              <a:buSzPts val="1100"/>
              <a:buFont typeface="Arial"/>
              <a:buNone/>
            </a:pPr>
            <a:br>
              <a:rPr b="1" lang="et-EE" sz="2350">
                <a:latin typeface="Montserrat"/>
                <a:ea typeface="Montserrat"/>
                <a:cs typeface="Montserrat"/>
                <a:sym typeface="Montserrat"/>
              </a:rPr>
            </a:br>
            <a:r>
              <a:rPr b="1" lang="et-EE" sz="2350">
                <a:latin typeface="Montserrat"/>
                <a:ea typeface="Montserrat"/>
                <a:cs typeface="Montserrat"/>
                <a:sym typeface="Montserrat"/>
              </a:rPr>
              <a:t>Mida jälgida kogu projekti kestel?</a:t>
            </a:r>
            <a:endParaRPr b="1" sz="2350">
              <a:latin typeface="Montserrat"/>
              <a:ea typeface="Montserrat"/>
              <a:cs typeface="Montserrat"/>
              <a:sym typeface="Montserrat"/>
            </a:endParaRPr>
          </a:p>
          <a:p>
            <a:pPr indent="0" lvl="0" marL="0" rtl="0" algn="l">
              <a:lnSpc>
                <a:spcPct val="115000"/>
              </a:lnSpc>
              <a:spcBef>
                <a:spcPts val="0"/>
              </a:spcBef>
              <a:spcAft>
                <a:spcPts val="0"/>
              </a:spcAft>
              <a:buSzPts val="1800"/>
              <a:buNone/>
            </a:pPr>
            <a:r>
              <a:t/>
            </a:r>
            <a:endParaRPr sz="16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sz="2050">
                <a:latin typeface="Montserrat"/>
                <a:ea typeface="Montserrat"/>
                <a:cs typeface="Montserrat"/>
                <a:sym typeface="Montserrat"/>
              </a:rPr>
              <a:t>Tegevuse aluseks projekti elluviimisel on </a:t>
            </a:r>
            <a:r>
              <a:rPr b="1" lang="et-EE" sz="2050">
                <a:latin typeface="Montserrat"/>
                <a:ea typeface="Montserrat"/>
                <a:cs typeface="Montserrat"/>
                <a:sym typeface="Montserrat"/>
              </a:rPr>
              <a:t>toetuse eraldamise otsus</a:t>
            </a:r>
            <a:r>
              <a:rPr lang="et-EE" sz="2050">
                <a:latin typeface="Montserrat"/>
                <a:ea typeface="Montserrat"/>
                <a:cs typeface="Montserrat"/>
                <a:sym typeface="Montserrat"/>
              </a:rPr>
              <a:t>, projekt ise ja programmi määrus.</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Projekti </a:t>
            </a:r>
            <a:r>
              <a:rPr b="1" lang="et-EE" sz="2050">
                <a:latin typeface="Montserrat"/>
                <a:ea typeface="Montserrat"/>
                <a:cs typeface="Montserrat"/>
                <a:sym typeface="Montserrat"/>
              </a:rPr>
              <a:t>tegevusi </a:t>
            </a:r>
            <a:r>
              <a:rPr lang="et-EE" sz="2050">
                <a:latin typeface="Montserrat"/>
                <a:ea typeface="Montserrat"/>
                <a:cs typeface="Montserrat"/>
                <a:sym typeface="Montserrat"/>
              </a:rPr>
              <a:t>ja </a:t>
            </a:r>
            <a:r>
              <a:rPr b="1" lang="et-EE" sz="2050">
                <a:latin typeface="Montserrat"/>
                <a:ea typeface="Montserrat"/>
                <a:cs typeface="Montserrat"/>
                <a:sym typeface="Montserrat"/>
              </a:rPr>
              <a:t>makseid</a:t>
            </a:r>
            <a:r>
              <a:rPr lang="et-EE" sz="2050">
                <a:latin typeface="Montserrat"/>
                <a:ea typeface="Montserrat"/>
                <a:cs typeface="Montserrat"/>
                <a:sym typeface="Montserrat"/>
              </a:rPr>
              <a:t> tohib teha ainult projekti </a:t>
            </a:r>
            <a:r>
              <a:rPr b="1" lang="et-EE" sz="2050">
                <a:solidFill>
                  <a:srgbClr val="C00000"/>
                </a:solidFill>
                <a:latin typeface="Montserrat"/>
                <a:ea typeface="Montserrat"/>
                <a:cs typeface="Montserrat"/>
                <a:sym typeface="Montserrat"/>
              </a:rPr>
              <a:t>abikõlblikkuse perioodil</a:t>
            </a:r>
            <a:r>
              <a:rPr lang="et-EE" sz="2050">
                <a:latin typeface="Montserrat"/>
                <a:ea typeface="Montserrat"/>
                <a:cs typeface="Montserrat"/>
                <a:sym typeface="Montserrat"/>
              </a:rPr>
              <a:t> ehk vooru alguskuupäevast kuni lõppkuupäevani </a:t>
            </a:r>
            <a:r>
              <a:rPr b="1" lang="et-EE" sz="2050">
                <a:solidFill>
                  <a:srgbClr val="C00000"/>
                </a:solidFill>
                <a:latin typeface="Montserrat"/>
                <a:ea typeface="Montserrat"/>
                <a:cs typeface="Montserrat"/>
                <a:sym typeface="Montserrat"/>
              </a:rPr>
              <a:t>01.10.2026-01.10.2027</a:t>
            </a:r>
            <a:r>
              <a:rPr lang="et-EE" sz="2050">
                <a:latin typeface="Montserrat"/>
                <a:ea typeface="Montserrat"/>
                <a:cs typeface="Montserrat"/>
                <a:sym typeface="Montserrat"/>
              </a:rPr>
              <a:t>.</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b="1" lang="et-EE" sz="2050">
                <a:solidFill>
                  <a:srgbClr val="C00000"/>
                </a:solidFill>
                <a:latin typeface="Montserrat"/>
                <a:ea typeface="Montserrat"/>
                <a:cs typeface="Montserrat"/>
                <a:sym typeface="Montserrat"/>
              </a:rPr>
              <a:t>Viimane lubatud ülekannete</a:t>
            </a:r>
            <a:r>
              <a:rPr b="1" lang="et-EE" sz="2050">
                <a:latin typeface="Montserrat"/>
                <a:ea typeface="Montserrat"/>
                <a:cs typeface="Montserrat"/>
                <a:sym typeface="Montserrat"/>
              </a:rPr>
              <a:t> </a:t>
            </a:r>
            <a:r>
              <a:rPr lang="et-EE" sz="2050">
                <a:latin typeface="Montserrat"/>
                <a:ea typeface="Montserrat"/>
                <a:cs typeface="Montserrat"/>
                <a:sym typeface="Montserrat"/>
              </a:rPr>
              <a:t>kuupäev on </a:t>
            </a:r>
            <a:r>
              <a:rPr b="1" lang="et-EE" sz="2050">
                <a:solidFill>
                  <a:srgbClr val="C00000"/>
                </a:solidFill>
                <a:latin typeface="Montserrat"/>
                <a:ea typeface="Montserrat"/>
                <a:cs typeface="Montserrat"/>
                <a:sym typeface="Montserrat"/>
              </a:rPr>
              <a:t>01.10.2027</a:t>
            </a:r>
            <a:r>
              <a:rPr lang="et-EE" sz="2050">
                <a:latin typeface="Montserrat"/>
                <a:ea typeface="Montserrat"/>
                <a:cs typeface="Montserrat"/>
                <a:sym typeface="Montserrat"/>
              </a:rPr>
              <a:t>.</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b="1" lang="et-EE" sz="2050">
                <a:solidFill>
                  <a:srgbClr val="C00000"/>
                </a:solidFill>
                <a:latin typeface="Montserrat"/>
                <a:ea typeface="Montserrat"/>
                <a:cs typeface="Montserrat"/>
                <a:sym typeface="Montserrat"/>
              </a:rPr>
              <a:t>Aruanne </a:t>
            </a:r>
            <a:r>
              <a:rPr lang="et-EE" sz="2050">
                <a:latin typeface="Montserrat"/>
                <a:ea typeface="Montserrat"/>
                <a:cs typeface="Montserrat"/>
                <a:sym typeface="Montserrat"/>
              </a:rPr>
              <a:t>tuleb </a:t>
            </a:r>
            <a:r>
              <a:rPr b="1" lang="et-EE" sz="2050">
                <a:solidFill>
                  <a:srgbClr val="C00000"/>
                </a:solidFill>
                <a:latin typeface="Montserrat"/>
                <a:ea typeface="Montserrat"/>
                <a:cs typeface="Montserrat"/>
                <a:sym typeface="Montserrat"/>
              </a:rPr>
              <a:t>esitada </a:t>
            </a:r>
            <a:r>
              <a:rPr lang="et-EE" sz="2050">
                <a:latin typeface="Montserrat"/>
                <a:ea typeface="Montserrat"/>
                <a:cs typeface="Montserrat"/>
                <a:sym typeface="Montserrat"/>
              </a:rPr>
              <a:t>hiljemalt </a:t>
            </a:r>
            <a:r>
              <a:rPr b="1" lang="et-EE" sz="2050">
                <a:solidFill>
                  <a:srgbClr val="C00000"/>
                </a:solidFill>
                <a:latin typeface="Montserrat"/>
                <a:ea typeface="Montserrat"/>
                <a:cs typeface="Montserrat"/>
                <a:sym typeface="Montserrat"/>
              </a:rPr>
              <a:t>01.11.2027</a:t>
            </a:r>
            <a:r>
              <a:rPr lang="et-EE" sz="2050">
                <a:latin typeface="Montserrat"/>
                <a:ea typeface="Montserrat"/>
                <a:cs typeface="Montserrat"/>
                <a:sym typeface="Montserrat"/>
              </a:rPr>
              <a:t>.</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Projekt tuleb ellu viia </a:t>
            </a:r>
            <a:r>
              <a:rPr b="1" lang="et-EE" sz="2050">
                <a:latin typeface="Montserrat"/>
                <a:ea typeface="Montserrat"/>
                <a:cs typeface="Montserrat"/>
                <a:sym typeface="Montserrat"/>
              </a:rPr>
              <a:t>vastavalt </a:t>
            </a:r>
            <a:r>
              <a:rPr lang="et-EE" sz="2050">
                <a:latin typeface="Montserrat"/>
                <a:ea typeface="Montserrat"/>
                <a:cs typeface="Montserrat"/>
                <a:sym typeface="Montserrat"/>
              </a:rPr>
              <a:t>esitatud </a:t>
            </a:r>
            <a:r>
              <a:rPr b="1" lang="et-EE" sz="2050">
                <a:latin typeface="Montserrat"/>
                <a:ea typeface="Montserrat"/>
                <a:cs typeface="Montserrat"/>
                <a:sym typeface="Montserrat"/>
              </a:rPr>
              <a:t>taotlusele </a:t>
            </a:r>
            <a:r>
              <a:rPr lang="et-EE" sz="2050">
                <a:latin typeface="Montserrat"/>
                <a:ea typeface="Montserrat"/>
                <a:cs typeface="Montserrat"/>
                <a:sym typeface="Montserrat"/>
              </a:rPr>
              <a:t>ja</a:t>
            </a:r>
            <a:r>
              <a:rPr b="1" lang="et-EE" sz="2050">
                <a:latin typeface="Montserrat"/>
                <a:ea typeface="Montserrat"/>
                <a:cs typeface="Montserrat"/>
                <a:sym typeface="Montserrat"/>
              </a:rPr>
              <a:t> </a:t>
            </a:r>
            <a:r>
              <a:rPr lang="et-EE" sz="2050">
                <a:latin typeface="Montserrat"/>
                <a:ea typeface="Montserrat"/>
                <a:cs typeface="Montserrat"/>
                <a:sym typeface="Montserrat"/>
              </a:rPr>
              <a:t>kavandatud </a:t>
            </a:r>
            <a:r>
              <a:rPr b="1" lang="et-EE" sz="2050">
                <a:latin typeface="Montserrat"/>
                <a:ea typeface="Montserrat"/>
                <a:cs typeface="Montserrat"/>
                <a:sym typeface="Montserrat"/>
              </a:rPr>
              <a:t>tulemusi saavutades</a:t>
            </a:r>
            <a:r>
              <a:rPr lang="et-EE" sz="2050">
                <a:latin typeface="Montserrat"/>
                <a:ea typeface="Montserrat"/>
                <a:cs typeface="Montserrat"/>
                <a:sym typeface="Montserrat"/>
              </a:rPr>
              <a:t>.</a:t>
            </a:r>
            <a:endParaRPr sz="2050">
              <a:latin typeface="Montserrat"/>
              <a:ea typeface="Montserrat"/>
              <a:cs typeface="Montserrat"/>
              <a:sym typeface="Montserra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g20f36cdc485_0_17"/>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g20f36cdc485_0_17"/>
          <p:cNvSpPr txBox="1"/>
          <p:nvPr>
            <p:ph idx="1" type="body"/>
          </p:nvPr>
        </p:nvSpPr>
        <p:spPr>
          <a:xfrm>
            <a:off x="467550" y="245850"/>
            <a:ext cx="8208900" cy="5780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rPr b="1" lang="et-EE" sz="3600">
                <a:latin typeface="Montserrat"/>
                <a:ea typeface="Montserrat"/>
                <a:cs typeface="Montserrat"/>
                <a:sym typeface="Montserrat"/>
              </a:rPr>
              <a:t>Muudatused</a:t>
            </a:r>
            <a:endParaRPr b="1" sz="3600">
              <a:latin typeface="Montserrat"/>
              <a:ea typeface="Montserrat"/>
              <a:cs typeface="Montserrat"/>
              <a:sym typeface="Montserrat"/>
            </a:endParaRPr>
          </a:p>
          <a:p>
            <a:pPr indent="0" lvl="0" marL="0" rtl="0" algn="l">
              <a:lnSpc>
                <a:spcPct val="90000"/>
              </a:lnSpc>
              <a:spcBef>
                <a:spcPts val="0"/>
              </a:spcBef>
              <a:spcAft>
                <a:spcPts val="0"/>
              </a:spcAft>
              <a:buSzPts val="1800"/>
              <a:buNone/>
            </a:pPr>
            <a:r>
              <a:t/>
            </a:r>
            <a:endParaRPr sz="23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a:latin typeface="Montserrat"/>
                <a:ea typeface="Montserrat"/>
                <a:cs typeface="Montserrat"/>
                <a:sym typeface="Montserrat"/>
              </a:rPr>
              <a:t>Projekti elluviimise muudatused tuleb kooskõlastada vähemalt </a:t>
            </a:r>
            <a:r>
              <a:rPr b="1" lang="et-EE">
                <a:solidFill>
                  <a:srgbClr val="C00000"/>
                </a:solidFill>
                <a:latin typeface="Montserrat"/>
                <a:ea typeface="Montserrat"/>
                <a:cs typeface="Montserrat"/>
                <a:sym typeface="Montserrat"/>
              </a:rPr>
              <a:t>10 tööpäeva</a:t>
            </a:r>
            <a:r>
              <a:rPr lang="et-EE">
                <a:latin typeface="Montserrat"/>
                <a:ea typeface="Montserrat"/>
                <a:cs typeface="Montserrat"/>
                <a:sym typeface="Montserrat"/>
              </a:rPr>
              <a:t> enne </a:t>
            </a:r>
            <a:r>
              <a:rPr b="1" lang="et-EE">
                <a:latin typeface="Montserrat"/>
                <a:ea typeface="Montserrat"/>
                <a:cs typeface="Montserrat"/>
                <a:sym typeface="Montserrat"/>
              </a:rPr>
              <a:t>abikõlblikkuse perioodi lõppu</a:t>
            </a:r>
            <a:r>
              <a:rPr lang="et-EE">
                <a:latin typeface="Montserrat"/>
                <a:ea typeface="Montserrat"/>
                <a:cs typeface="Montserrat"/>
                <a:sym typeface="Montserrat"/>
              </a:rPr>
              <a:t> MARO-le e-toetuse keskkonnas kirjaga esitatud </a:t>
            </a:r>
            <a:r>
              <a:rPr b="1" lang="et-EE">
                <a:latin typeface="Montserrat"/>
                <a:ea typeface="Montserrat"/>
                <a:cs typeface="Montserrat"/>
                <a:sym typeface="Montserrat"/>
              </a:rPr>
              <a:t>muudatustaotlusega</a:t>
            </a:r>
            <a:r>
              <a:rPr lang="et-EE">
                <a:latin typeface="Montserrat"/>
                <a:ea typeface="Montserrat"/>
                <a:cs typeface="Montserrat"/>
                <a:sym typeface="Montserrat"/>
              </a:rPr>
              <a:t>.</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mo"/>
              <a:buChar char="●"/>
            </a:pPr>
            <a:r>
              <a:rPr lang="et-EE">
                <a:latin typeface="Montserrat"/>
                <a:ea typeface="Montserrat"/>
                <a:cs typeface="Montserrat"/>
                <a:sym typeface="Montserrat"/>
              </a:rPr>
              <a:t>Projekti </a:t>
            </a:r>
            <a:r>
              <a:rPr b="1" lang="et-EE">
                <a:latin typeface="Montserrat"/>
                <a:ea typeface="Montserrat"/>
                <a:cs typeface="Montserrat"/>
                <a:sym typeface="Montserrat"/>
              </a:rPr>
              <a:t>eesmärki, väljundnäitajaid </a:t>
            </a:r>
            <a:r>
              <a:rPr lang="et-EE">
                <a:latin typeface="Montserrat"/>
                <a:ea typeface="Montserrat"/>
                <a:cs typeface="Montserrat"/>
                <a:sym typeface="Montserrat"/>
              </a:rPr>
              <a:t>ega nende </a:t>
            </a:r>
            <a:r>
              <a:rPr b="1" lang="et-EE">
                <a:latin typeface="Montserrat"/>
                <a:ea typeface="Montserrat"/>
                <a:cs typeface="Montserrat"/>
                <a:sym typeface="Montserrat"/>
              </a:rPr>
              <a:t>sihttasemeid ei tohi muuta.</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Montserrat"/>
              <a:buChar char="●"/>
            </a:pPr>
            <a:r>
              <a:rPr lang="et-EE">
                <a:latin typeface="Montserrat"/>
                <a:ea typeface="Montserrat"/>
                <a:cs typeface="Montserrat"/>
                <a:sym typeface="Montserrat"/>
              </a:rPr>
              <a:t>Kuludevahelisi muudatusi võib teha ilma nõusolekut taotlemata ainult nende kulude osas, mis on eelarves olemas ja projekti kvaliteet ei kannata.</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mo"/>
              <a:buChar char="●"/>
            </a:pPr>
            <a:r>
              <a:rPr lang="et-EE">
                <a:latin typeface="Montserrat"/>
                <a:ea typeface="Montserrat"/>
                <a:cs typeface="Montserrat"/>
                <a:sym typeface="Montserrat"/>
              </a:rPr>
              <a:t>Pikendamist saab taotleda kuni 6 kuu võrra erandkorras eelkõige toetuse saajast mitteoleneval põhjusel.</a:t>
            </a:r>
            <a:endParaRPr>
              <a:latin typeface="Montserrat"/>
              <a:ea typeface="Montserrat"/>
              <a:cs typeface="Montserrat"/>
              <a:sym typeface="Montserra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g20f36cdc485_0_26"/>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g20f36cdc485_0_26"/>
          <p:cNvSpPr txBox="1"/>
          <p:nvPr>
            <p:ph idx="1" type="body"/>
          </p:nvPr>
        </p:nvSpPr>
        <p:spPr>
          <a:xfrm>
            <a:off x="525200" y="188000"/>
            <a:ext cx="8283900" cy="6324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rPr b="1" lang="et-EE" sz="3200">
                <a:latin typeface="Montserrat"/>
                <a:ea typeface="Montserrat"/>
                <a:cs typeface="Montserrat"/>
                <a:sym typeface="Montserrat"/>
              </a:rPr>
              <a:t>Dokumendid</a:t>
            </a:r>
            <a:endParaRPr b="1" sz="3600">
              <a:latin typeface="Montserrat"/>
              <a:ea typeface="Montserrat"/>
              <a:cs typeface="Montserrat"/>
              <a:sym typeface="Montserrat"/>
            </a:endParaRPr>
          </a:p>
          <a:p>
            <a:pPr indent="0" lvl="0" marL="0" rtl="0" algn="l">
              <a:lnSpc>
                <a:spcPct val="90000"/>
              </a:lnSpc>
              <a:spcBef>
                <a:spcPts val="0"/>
              </a:spcBef>
              <a:spcAft>
                <a:spcPts val="0"/>
              </a:spcAft>
              <a:buSzPts val="1800"/>
              <a:buNone/>
            </a:pPr>
            <a:r>
              <a:t/>
            </a:r>
            <a:endParaRPr sz="14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b="1" lang="et-EE" sz="2050">
                <a:latin typeface="Montserrat"/>
                <a:ea typeface="Montserrat"/>
                <a:cs typeface="Montserrat"/>
                <a:sym typeface="Montserrat"/>
              </a:rPr>
              <a:t>Projekti kulud </a:t>
            </a:r>
            <a:r>
              <a:rPr lang="et-EE" sz="2050">
                <a:latin typeface="Montserrat"/>
                <a:ea typeface="Montserrat"/>
                <a:cs typeface="Montserrat"/>
                <a:sym typeface="Montserrat"/>
              </a:rPr>
              <a:t>ja neid kajastavad kulu- ja makse</a:t>
            </a:r>
            <a:r>
              <a:rPr b="1" lang="et-EE" sz="2050">
                <a:latin typeface="Montserrat"/>
                <a:ea typeface="Montserrat"/>
                <a:cs typeface="Montserrat"/>
                <a:sym typeface="Montserrat"/>
              </a:rPr>
              <a:t>dokumendid</a:t>
            </a:r>
            <a:r>
              <a:rPr lang="et-EE" sz="2050">
                <a:latin typeface="Montserrat"/>
                <a:ea typeface="Montserrat"/>
                <a:cs typeface="Montserrat"/>
                <a:sym typeface="Montserrat"/>
              </a:rPr>
              <a:t> peavad olema raamatupidamises selgelt </a:t>
            </a:r>
            <a:r>
              <a:rPr b="1" lang="et-EE" sz="2050">
                <a:latin typeface="Montserrat"/>
                <a:ea typeface="Montserrat"/>
                <a:cs typeface="Montserrat"/>
                <a:sym typeface="Montserrat"/>
              </a:rPr>
              <a:t>eristatavad </a:t>
            </a:r>
            <a:r>
              <a:rPr lang="et-EE" sz="2050">
                <a:latin typeface="Montserrat"/>
                <a:ea typeface="Montserrat"/>
                <a:cs typeface="Montserrat"/>
                <a:sym typeface="Montserrat"/>
              </a:rPr>
              <a:t>ühingu muudest kuludest ja dokumentidest.</a:t>
            </a:r>
            <a:endParaRPr/>
          </a:p>
          <a:p>
            <a:pPr indent="-377825" lvl="0" marL="457200" rtl="0" algn="l">
              <a:lnSpc>
                <a:spcPct val="115000"/>
              </a:lnSpc>
              <a:spcBef>
                <a:spcPts val="0"/>
              </a:spcBef>
              <a:spcAft>
                <a:spcPts val="0"/>
              </a:spcAft>
              <a:buSzPts val="2350"/>
              <a:buChar char="●"/>
            </a:pPr>
            <a:r>
              <a:rPr b="1" lang="et-EE" sz="2050">
                <a:solidFill>
                  <a:srgbClr val="C00000"/>
                </a:solidFill>
                <a:latin typeface="Montserrat"/>
                <a:ea typeface="Montserrat"/>
                <a:cs typeface="Montserrat"/>
                <a:sym typeface="Montserrat"/>
              </a:rPr>
              <a:t>Sularahamaksed ei ole lubatud</a:t>
            </a:r>
            <a:r>
              <a:rPr lang="et-EE" sz="2050">
                <a:latin typeface="Montserrat"/>
                <a:ea typeface="Montserrat"/>
                <a:cs typeface="Montserrat"/>
                <a:sym typeface="Montserrat"/>
              </a:rPr>
              <a:t>, kõik arveldused tehakse toetuse saaja kontolt.</a:t>
            </a:r>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Sõlmitud lepingud täidetakse nõuetekohaselt. Lepingul peab olema: number ja kuupäev; poolte andmed (eraisikul ka isikukood);kokkulepitud tasu, kuidas makstakse ja mille eest; poolte allkirjad.</a:t>
            </a:r>
            <a:endParaRPr sz="2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Aruandele lisa projekti elluviimise </a:t>
            </a:r>
            <a:r>
              <a:rPr b="1" lang="et-EE" sz="2050">
                <a:latin typeface="Montserrat"/>
                <a:ea typeface="Montserrat"/>
                <a:cs typeface="Montserrat"/>
                <a:sym typeface="Montserrat"/>
              </a:rPr>
              <a:t>tõendusmaterjalid</a:t>
            </a:r>
            <a:r>
              <a:rPr lang="et-EE" sz="2050">
                <a:latin typeface="Montserrat"/>
                <a:ea typeface="Montserrat"/>
                <a:cs typeface="Montserrat"/>
                <a:sym typeface="Montserrat"/>
              </a:rPr>
              <a:t>, mille lubasid taotluses tegevuste tõendamiseks esitada.</a:t>
            </a:r>
            <a:endParaRPr sz="2050">
              <a:latin typeface="Montserrat"/>
              <a:ea typeface="Montserrat"/>
              <a:cs typeface="Montserrat"/>
              <a:sym typeface="Montserrat"/>
            </a:endParaRPr>
          </a:p>
          <a:p>
            <a:pPr indent="-377825" lvl="0" marL="457200" rtl="0" algn="l">
              <a:lnSpc>
                <a:spcPct val="115000"/>
              </a:lnSpc>
              <a:spcBef>
                <a:spcPts val="0"/>
              </a:spcBef>
              <a:spcAft>
                <a:spcPts val="0"/>
              </a:spcAft>
              <a:buSzPts val="2350"/>
              <a:buChar char="●"/>
            </a:pPr>
            <a:r>
              <a:rPr lang="et-EE" sz="2050">
                <a:latin typeface="Montserrat"/>
                <a:ea typeface="Montserrat"/>
                <a:cs typeface="Montserrat"/>
                <a:sym typeface="Montserrat"/>
              </a:rPr>
              <a:t>Kui on nõutud, siis ka ehitus- ja kasutusteatis või ehitus- ja kasutusluba (koos aruandega).</a:t>
            </a:r>
            <a:endParaRPr/>
          </a:p>
          <a:p>
            <a:pPr indent="-228600" lvl="0" marL="457200" rtl="0" algn="l">
              <a:lnSpc>
                <a:spcPct val="115000"/>
              </a:lnSpc>
              <a:spcBef>
                <a:spcPts val="0"/>
              </a:spcBef>
              <a:spcAft>
                <a:spcPts val="0"/>
              </a:spcAft>
              <a:buSzPts val="2350"/>
              <a:buNone/>
            </a:pPr>
            <a:r>
              <a:t/>
            </a:r>
            <a:endParaRPr sz="2050">
              <a:latin typeface="Montserrat"/>
              <a:ea typeface="Montserrat"/>
              <a:cs typeface="Montserrat"/>
              <a:sym typeface="Montserrat"/>
            </a:endParaRPr>
          </a:p>
          <a:p>
            <a:pPr indent="-228600" lvl="0" marL="457200" rtl="0" algn="l">
              <a:lnSpc>
                <a:spcPct val="115000"/>
              </a:lnSpc>
              <a:spcBef>
                <a:spcPts val="0"/>
              </a:spcBef>
              <a:spcAft>
                <a:spcPts val="0"/>
              </a:spcAft>
              <a:buSzPts val="2350"/>
              <a:buFont typeface="Montserrat"/>
              <a:buNone/>
            </a:pPr>
            <a:r>
              <a:t/>
            </a:r>
            <a:endParaRPr sz="2050">
              <a:latin typeface="Montserrat"/>
              <a:ea typeface="Montserrat"/>
              <a:cs typeface="Montserrat"/>
              <a:sym typeface="Montserra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g20f36cdc485_0_46"/>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g20f36cdc485_0_46"/>
          <p:cNvSpPr txBox="1"/>
          <p:nvPr>
            <p:ph idx="1" type="body"/>
          </p:nvPr>
        </p:nvSpPr>
        <p:spPr>
          <a:xfrm>
            <a:off x="390750" y="516854"/>
            <a:ext cx="8362500" cy="5453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rPr b="1" lang="et-EE" sz="3600">
                <a:latin typeface="Montserrat"/>
                <a:ea typeface="Montserrat"/>
                <a:cs typeface="Montserrat"/>
                <a:sym typeface="Montserrat"/>
              </a:rPr>
              <a:t>Tasub tähele panna!</a:t>
            </a:r>
            <a:endParaRPr b="1" sz="3600">
              <a:latin typeface="Montserrat"/>
              <a:ea typeface="Montserrat"/>
              <a:cs typeface="Montserrat"/>
              <a:sym typeface="Montserrat"/>
            </a:endParaRPr>
          </a:p>
          <a:p>
            <a:pPr indent="0" lvl="0" marL="0" rtl="0" algn="l">
              <a:lnSpc>
                <a:spcPct val="115000"/>
              </a:lnSpc>
              <a:spcBef>
                <a:spcPts val="0"/>
              </a:spcBef>
              <a:spcAft>
                <a:spcPts val="0"/>
              </a:spcAft>
              <a:buSzPts val="1800"/>
              <a:buNone/>
            </a:pPr>
            <a:r>
              <a:t/>
            </a:r>
            <a:endParaRPr sz="1250">
              <a:latin typeface="Montserrat"/>
              <a:ea typeface="Montserrat"/>
              <a:cs typeface="Montserrat"/>
              <a:sym typeface="Montserrat"/>
            </a:endParaRPr>
          </a:p>
          <a:p>
            <a:pPr indent="0" lvl="0" marL="0" rtl="0" algn="l">
              <a:lnSpc>
                <a:spcPct val="115000"/>
              </a:lnSpc>
              <a:spcBef>
                <a:spcPts val="0"/>
              </a:spcBef>
              <a:spcAft>
                <a:spcPts val="0"/>
              </a:spcAft>
              <a:buSzPts val="1800"/>
              <a:buNone/>
            </a:pPr>
            <a:r>
              <a:t/>
            </a:r>
            <a:endParaRPr sz="12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mo"/>
              <a:buChar char="●"/>
            </a:pPr>
            <a:r>
              <a:rPr lang="et-EE" sz="2050">
                <a:latin typeface="Montserrat"/>
                <a:ea typeface="Montserrat"/>
                <a:cs typeface="Montserrat"/>
                <a:sym typeface="Montserrat"/>
              </a:rPr>
              <a:t>Projektiga soetatud või loodud </a:t>
            </a:r>
            <a:r>
              <a:rPr b="1" lang="et-EE" sz="2050">
                <a:latin typeface="Montserrat"/>
                <a:ea typeface="Montserrat"/>
                <a:cs typeface="Montserrat"/>
                <a:sym typeface="Montserrat"/>
              </a:rPr>
              <a:t>vara säilimine ja avalik kasutus </a:t>
            </a:r>
            <a:r>
              <a:rPr lang="et-EE" sz="2050">
                <a:latin typeface="Montserrat"/>
                <a:ea typeface="Montserrat"/>
                <a:cs typeface="Montserrat"/>
                <a:sym typeface="Montserrat"/>
              </a:rPr>
              <a:t>peab olema tagatud </a:t>
            </a:r>
            <a:r>
              <a:rPr b="1" lang="et-EE" sz="2050">
                <a:latin typeface="Montserrat"/>
                <a:ea typeface="Montserrat"/>
                <a:cs typeface="Montserrat"/>
                <a:sym typeface="Montserrat"/>
              </a:rPr>
              <a:t>vähemalt</a:t>
            </a:r>
            <a:r>
              <a:rPr lang="et-EE" sz="2050">
                <a:latin typeface="Montserrat"/>
                <a:ea typeface="Montserrat"/>
                <a:cs typeface="Montserrat"/>
                <a:sym typeface="Montserrat"/>
              </a:rPr>
              <a:t> </a:t>
            </a:r>
            <a:r>
              <a:rPr b="1" lang="et-EE" sz="2050">
                <a:latin typeface="Montserrat"/>
                <a:ea typeface="Montserrat"/>
                <a:cs typeface="Montserrat"/>
                <a:sym typeface="Montserrat"/>
              </a:rPr>
              <a:t>3 aastat</a:t>
            </a:r>
            <a:r>
              <a:rPr lang="et-EE" sz="2050">
                <a:latin typeface="Montserrat"/>
                <a:ea typeface="Montserrat"/>
                <a:cs typeface="Montserrat"/>
                <a:sym typeface="Montserrat"/>
              </a:rPr>
              <a:t> projekti lõppkuupäevast (kuni 01.10.2030).</a:t>
            </a:r>
            <a:endParaRPr/>
          </a:p>
          <a:p>
            <a:pPr indent="0" lvl="0" marL="79375" rtl="0" algn="l">
              <a:lnSpc>
                <a:spcPct val="115000"/>
              </a:lnSpc>
              <a:spcBef>
                <a:spcPts val="0"/>
              </a:spcBef>
              <a:spcAft>
                <a:spcPts val="0"/>
              </a:spcAft>
              <a:buSzPts val="2350"/>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mo"/>
              <a:buChar char="●"/>
            </a:pPr>
            <a:r>
              <a:rPr b="1" lang="et-EE" sz="2050">
                <a:latin typeface="Montserrat"/>
                <a:ea typeface="Montserrat"/>
                <a:cs typeface="Montserrat"/>
                <a:sym typeface="Montserrat"/>
              </a:rPr>
              <a:t>Dokumentatsiooni </a:t>
            </a:r>
            <a:r>
              <a:rPr lang="et-EE" sz="2050">
                <a:latin typeface="Montserrat"/>
                <a:ea typeface="Montserrat"/>
                <a:cs typeface="Montserrat"/>
                <a:sym typeface="Montserrat"/>
              </a:rPr>
              <a:t>peab </a:t>
            </a:r>
            <a:r>
              <a:rPr b="1" lang="et-EE" sz="2050">
                <a:latin typeface="Montserrat"/>
                <a:ea typeface="Montserrat"/>
                <a:cs typeface="Montserrat"/>
                <a:sym typeface="Montserrat"/>
              </a:rPr>
              <a:t>säilitama 7 aastat</a:t>
            </a:r>
            <a:r>
              <a:rPr lang="et-EE" sz="2050">
                <a:latin typeface="Montserrat"/>
                <a:ea typeface="Montserrat"/>
                <a:cs typeface="Montserrat"/>
                <a:sym typeface="Montserrat"/>
              </a:rPr>
              <a:t> taotluse rahuldamise otsusest.</a:t>
            </a:r>
            <a:endParaRPr sz="2050">
              <a:latin typeface="Montserrat"/>
              <a:ea typeface="Montserrat"/>
              <a:cs typeface="Montserrat"/>
              <a:sym typeface="Montserrat"/>
            </a:endParaRPr>
          </a:p>
          <a:p>
            <a:pPr indent="0" lvl="0" marL="457200" rtl="0" algn="l">
              <a:lnSpc>
                <a:spcPct val="115000"/>
              </a:lnSpc>
              <a:spcBef>
                <a:spcPts val="0"/>
              </a:spcBef>
              <a:spcAft>
                <a:spcPts val="0"/>
              </a:spcAft>
              <a:buNone/>
            </a:pPr>
            <a:r>
              <a:t/>
            </a:r>
            <a:endParaRPr sz="550">
              <a:latin typeface="Montserrat"/>
              <a:ea typeface="Montserrat"/>
              <a:cs typeface="Montserrat"/>
              <a:sym typeface="Montserrat"/>
            </a:endParaRPr>
          </a:p>
          <a:p>
            <a:pPr indent="-358775" lvl="0" marL="457200" rtl="0" algn="l">
              <a:lnSpc>
                <a:spcPct val="115000"/>
              </a:lnSpc>
              <a:spcBef>
                <a:spcPts val="0"/>
              </a:spcBef>
              <a:spcAft>
                <a:spcPts val="0"/>
              </a:spcAft>
              <a:buSzPts val="2050"/>
              <a:buFont typeface="Montserrat"/>
              <a:buChar char="●"/>
            </a:pPr>
            <a:r>
              <a:rPr lang="et-EE" sz="2050">
                <a:latin typeface="Montserrat"/>
                <a:ea typeface="Montserrat"/>
                <a:cs typeface="Montserrat"/>
                <a:sym typeface="Montserrat"/>
              </a:rPr>
              <a:t>Vajadusel võib MARO küsida ka </a:t>
            </a:r>
            <a:r>
              <a:rPr b="1" lang="et-EE" sz="2050">
                <a:latin typeface="Montserrat"/>
                <a:ea typeface="Montserrat"/>
                <a:cs typeface="Montserrat"/>
                <a:sym typeface="Montserrat"/>
              </a:rPr>
              <a:t>täiendavaid projektiga seotud dokumente</a:t>
            </a:r>
            <a:r>
              <a:rPr lang="et-EE" sz="2050">
                <a:latin typeface="Montserrat"/>
                <a:ea typeface="Montserrat"/>
                <a:cs typeface="Montserrat"/>
                <a:sym typeface="Montserrat"/>
              </a:rPr>
              <a:t>, selgitusi ja tõendusmaterjale.</a:t>
            </a:r>
            <a:endParaRPr sz="2050">
              <a:latin typeface="Montserrat"/>
              <a:ea typeface="Montserrat"/>
              <a:cs typeface="Montserrat"/>
              <a:sym typeface="Montserrat"/>
            </a:endParaRPr>
          </a:p>
          <a:p>
            <a:pPr indent="-228600" lvl="0" marL="457200" rtl="0" algn="l">
              <a:lnSpc>
                <a:spcPct val="115000"/>
              </a:lnSpc>
              <a:spcBef>
                <a:spcPts val="0"/>
              </a:spcBef>
              <a:spcAft>
                <a:spcPts val="0"/>
              </a:spcAft>
              <a:buSzPts val="2350"/>
              <a:buFont typeface="Arimo"/>
              <a:buNone/>
            </a:pPr>
            <a:r>
              <a:t/>
            </a:r>
            <a:endParaRPr sz="5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mo"/>
              <a:buChar char="●"/>
            </a:pPr>
            <a:r>
              <a:rPr lang="et-EE" sz="2050">
                <a:latin typeface="Montserrat"/>
                <a:ea typeface="Montserrat"/>
                <a:cs typeface="Montserrat"/>
                <a:sym typeface="Montserrat"/>
              </a:rPr>
              <a:t>MARO-l on õigus teostada </a:t>
            </a:r>
            <a:r>
              <a:rPr b="1" lang="et-EE" sz="2050">
                <a:latin typeface="Montserrat"/>
                <a:ea typeface="Montserrat"/>
                <a:cs typeface="Montserrat"/>
                <a:sym typeface="Montserrat"/>
              </a:rPr>
              <a:t>kohapealset järelkontrolli</a:t>
            </a:r>
            <a:r>
              <a:rPr lang="et-EE" sz="2050">
                <a:latin typeface="Montserrat"/>
                <a:ea typeface="Montserrat"/>
                <a:cs typeface="Montserrat"/>
                <a:sym typeface="Montserrat"/>
              </a:rPr>
              <a:t> projektiga seotud dokumentide, seadmete, materjalide, teostatud tööde jm vara osas. Toetuse saaja on kohustatud võimaldama kontrolli läbiviijal eelnimetatuga kohapeal tutvuda.</a:t>
            </a:r>
            <a:endParaRPr sz="2050">
              <a:latin typeface="Montserrat"/>
              <a:ea typeface="Montserrat"/>
              <a:cs typeface="Montserrat"/>
              <a:sym typeface="Montserra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6"/>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7" name="Google Shape;317;p26"/>
          <p:cNvSpPr txBox="1"/>
          <p:nvPr>
            <p:ph idx="1" type="body"/>
          </p:nvPr>
        </p:nvSpPr>
        <p:spPr>
          <a:xfrm>
            <a:off x="470075" y="794801"/>
            <a:ext cx="8229600" cy="5219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Avalikkuse teavitamine</a:t>
            </a:r>
            <a:endParaRPr sz="3600">
              <a:latin typeface="Montserrat"/>
              <a:ea typeface="Montserrat"/>
              <a:cs typeface="Montserrat"/>
              <a:sym typeface="Montserrat"/>
            </a:endParaRPr>
          </a:p>
          <a:p>
            <a:pPr indent="0" lvl="0" marL="0" rtl="0" algn="l">
              <a:lnSpc>
                <a:spcPct val="115000"/>
              </a:lnSpc>
              <a:spcBef>
                <a:spcPts val="0"/>
              </a:spcBef>
              <a:spcAft>
                <a:spcPts val="0"/>
              </a:spcAft>
              <a:buSzPts val="1800"/>
              <a:buNone/>
            </a:pPr>
            <a:br>
              <a:rPr lang="et-EE" sz="2350">
                <a:latin typeface="Montserrat"/>
                <a:ea typeface="Montserrat"/>
                <a:cs typeface="Montserrat"/>
                <a:sym typeface="Montserrat"/>
              </a:rPr>
            </a:br>
            <a:r>
              <a:rPr b="1" lang="et-EE" sz="2050">
                <a:latin typeface="Montserrat"/>
                <a:ea typeface="Montserrat"/>
                <a:cs typeface="Montserrat"/>
                <a:sym typeface="Montserrat"/>
              </a:rPr>
              <a:t>Toetuse kasutamisest</a:t>
            </a:r>
            <a:r>
              <a:rPr lang="et-EE" sz="2050">
                <a:latin typeface="Montserrat"/>
                <a:ea typeface="Montserrat"/>
                <a:cs typeface="Montserrat"/>
                <a:sym typeface="Montserrat"/>
              </a:rPr>
              <a:t> ja </a:t>
            </a:r>
            <a:r>
              <a:rPr b="1" lang="et-EE" sz="2050">
                <a:latin typeface="Montserrat"/>
                <a:ea typeface="Montserrat"/>
                <a:cs typeface="Montserrat"/>
                <a:sym typeface="Montserrat"/>
              </a:rPr>
              <a:t>projekti tulemustest </a:t>
            </a:r>
            <a:r>
              <a:rPr lang="et-EE" sz="2050">
                <a:latin typeface="Montserrat"/>
                <a:ea typeface="Montserrat"/>
                <a:cs typeface="Montserrat"/>
                <a:sym typeface="Montserrat"/>
              </a:rPr>
              <a:t>peab toetuse </a:t>
            </a:r>
            <a:r>
              <a:rPr b="1" lang="et-EE" sz="2050">
                <a:latin typeface="Montserrat"/>
                <a:ea typeface="Montserrat"/>
                <a:cs typeface="Montserrat"/>
                <a:sym typeface="Montserrat"/>
              </a:rPr>
              <a:t>saaja teavitama avalikkust </a:t>
            </a:r>
            <a:r>
              <a:rPr lang="et-EE" sz="2050">
                <a:latin typeface="Montserrat"/>
                <a:ea typeface="Montserrat"/>
                <a:cs typeface="Montserrat"/>
                <a:sym typeface="Montserrat"/>
              </a:rPr>
              <a:t>kas oma </a:t>
            </a:r>
            <a:r>
              <a:rPr b="1" lang="et-EE" sz="2050">
                <a:latin typeface="Montserrat"/>
                <a:ea typeface="Montserrat"/>
                <a:cs typeface="Montserrat"/>
                <a:sym typeface="Montserrat"/>
              </a:rPr>
              <a:t>veebilehel</a:t>
            </a:r>
            <a:r>
              <a:rPr lang="et-EE" sz="2050">
                <a:latin typeface="Montserrat"/>
                <a:ea typeface="Montserrat"/>
                <a:cs typeface="Montserrat"/>
                <a:sym typeface="Montserrat"/>
              </a:rPr>
              <a:t>, mõnes avalikus </a:t>
            </a:r>
            <a:r>
              <a:rPr b="1" lang="et-EE" sz="2050">
                <a:latin typeface="Montserrat"/>
                <a:ea typeface="Montserrat"/>
                <a:cs typeface="Montserrat"/>
                <a:sym typeface="Montserrat"/>
              </a:rPr>
              <a:t>sotsiaalmeedia kanalis</a:t>
            </a:r>
            <a:r>
              <a:rPr lang="et-EE" sz="2050">
                <a:latin typeface="Montserrat"/>
                <a:ea typeface="Montserrat"/>
                <a:cs typeface="Montserrat"/>
                <a:sym typeface="Montserrat"/>
              </a:rPr>
              <a:t> või </a:t>
            </a:r>
            <a:r>
              <a:rPr b="1" lang="et-EE" sz="2050">
                <a:latin typeface="Montserrat"/>
                <a:ea typeface="Montserrat"/>
                <a:cs typeface="Montserrat"/>
                <a:sym typeface="Montserrat"/>
              </a:rPr>
              <a:t>kohalikus ajalehes</a:t>
            </a:r>
            <a:r>
              <a:rPr lang="et-EE" sz="2050">
                <a:latin typeface="Montserrat"/>
                <a:ea typeface="Montserrat"/>
                <a:cs typeface="Montserrat"/>
                <a:sym typeface="Montserrat"/>
              </a:rPr>
              <a:t>.</a:t>
            </a:r>
            <a:endParaRPr sz="2050">
              <a:latin typeface="Montserrat"/>
              <a:ea typeface="Montserrat"/>
              <a:cs typeface="Montserrat"/>
              <a:sym typeface="Montserrat"/>
            </a:endParaRPr>
          </a:p>
          <a:p>
            <a:pPr indent="0" lvl="0" marL="0" rtl="0" algn="l">
              <a:lnSpc>
                <a:spcPct val="115000"/>
              </a:lnSpc>
              <a:spcBef>
                <a:spcPts val="0"/>
              </a:spcBef>
              <a:spcAft>
                <a:spcPts val="0"/>
              </a:spcAft>
              <a:buSzPts val="1800"/>
              <a:buNone/>
            </a:pPr>
            <a:r>
              <a:t/>
            </a:r>
            <a:endParaRPr sz="2050">
              <a:latin typeface="Montserrat"/>
              <a:ea typeface="Montserrat"/>
              <a:cs typeface="Montserrat"/>
              <a:sym typeface="Montserrat"/>
            </a:endParaRPr>
          </a:p>
          <a:p>
            <a:pPr indent="0" lvl="0" marL="0" rtl="0" algn="l">
              <a:lnSpc>
                <a:spcPct val="115000"/>
              </a:lnSpc>
              <a:spcBef>
                <a:spcPts val="0"/>
              </a:spcBef>
              <a:spcAft>
                <a:spcPts val="0"/>
              </a:spcAft>
              <a:buSzPts val="1800"/>
              <a:buNone/>
            </a:pPr>
            <a:r>
              <a:rPr lang="et-EE" sz="2050">
                <a:latin typeface="Montserrat"/>
                <a:ea typeface="Montserrat"/>
                <a:cs typeface="Montserrat"/>
                <a:sym typeface="Montserrat"/>
              </a:rPr>
              <a:t>Lisaks tuleb projekti üritustel, koolitustel, erinevatel infomaterjalidel sh digitaalsetel, dokumentidel, trükistel, renoveeritud või korrastatud objektidel ja muudel juhtudel kasutada </a:t>
            </a:r>
            <a:r>
              <a:rPr b="1" lang="et-EE" sz="2050">
                <a:latin typeface="Montserrat"/>
                <a:ea typeface="Montserrat"/>
                <a:cs typeface="Montserrat"/>
                <a:sym typeface="Montserrat"/>
              </a:rPr>
              <a:t>viidet </a:t>
            </a:r>
            <a:r>
              <a:rPr lang="et-EE" sz="2050">
                <a:latin typeface="Montserrat"/>
                <a:ea typeface="Montserrat"/>
                <a:cs typeface="Montserrat"/>
                <a:sym typeface="Montserrat"/>
              </a:rPr>
              <a:t>“</a:t>
            </a:r>
            <a:r>
              <a:rPr b="1" lang="et-EE" sz="2050">
                <a:solidFill>
                  <a:srgbClr val="C00000"/>
                </a:solidFill>
                <a:latin typeface="Montserrat"/>
                <a:ea typeface="Montserrat"/>
                <a:cs typeface="Montserrat"/>
                <a:sym typeface="Montserrat"/>
              </a:rPr>
              <a:t>Projekti on rahastatud kohaliku omaalgatuse programmist</a:t>
            </a:r>
            <a:r>
              <a:rPr lang="et-EE" sz="2050">
                <a:latin typeface="Montserrat"/>
                <a:ea typeface="Montserrat"/>
                <a:cs typeface="Montserrat"/>
                <a:sym typeface="Montserrat"/>
              </a:rPr>
              <a:t>”.</a:t>
            </a:r>
            <a:endParaRPr b="1" sz="2050">
              <a:latin typeface="Montserrat"/>
              <a:ea typeface="Montserrat"/>
              <a:cs typeface="Montserrat"/>
              <a:sym typeface="Montserra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g2f75fa12485_0_3"/>
          <p:cNvSpPr txBox="1"/>
          <p:nvPr>
            <p:ph idx="1" type="body"/>
          </p:nvPr>
        </p:nvSpPr>
        <p:spPr>
          <a:xfrm>
            <a:off x="426775" y="370101"/>
            <a:ext cx="8229600" cy="5219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3600"/>
              <a:buFont typeface="Arial"/>
              <a:buNone/>
            </a:pPr>
            <a:r>
              <a:rPr b="1" lang="et-EE" sz="3600">
                <a:latin typeface="Montserrat"/>
                <a:ea typeface="Montserrat"/>
                <a:cs typeface="Montserrat"/>
                <a:sym typeface="Montserrat"/>
              </a:rPr>
              <a:t>Avalikkuse teavitamine</a:t>
            </a:r>
            <a:endParaRPr sz="3600">
              <a:latin typeface="Montserrat"/>
              <a:ea typeface="Montserrat"/>
              <a:cs typeface="Montserrat"/>
              <a:sym typeface="Montserrat"/>
            </a:endParaRPr>
          </a:p>
          <a:p>
            <a:pPr indent="0" lvl="0" marL="0" rtl="0" algn="l">
              <a:lnSpc>
                <a:spcPct val="115000"/>
              </a:lnSpc>
              <a:spcBef>
                <a:spcPts val="0"/>
              </a:spcBef>
              <a:spcAft>
                <a:spcPts val="0"/>
              </a:spcAft>
              <a:buSzPts val="1800"/>
              <a:buNone/>
            </a:pPr>
            <a:r>
              <a:t/>
            </a:r>
            <a:endParaRPr sz="2350">
              <a:latin typeface="Montserrat"/>
              <a:ea typeface="Montserrat"/>
              <a:cs typeface="Montserrat"/>
              <a:sym typeface="Montserrat"/>
            </a:endParaRPr>
          </a:p>
          <a:p>
            <a:pPr indent="0" lvl="0" marL="0" rtl="0" algn="l">
              <a:lnSpc>
                <a:spcPct val="115000"/>
              </a:lnSpc>
              <a:spcBef>
                <a:spcPts val="0"/>
              </a:spcBef>
              <a:spcAft>
                <a:spcPts val="0"/>
              </a:spcAft>
              <a:buSzPts val="1800"/>
              <a:buNone/>
            </a:pPr>
            <a:r>
              <a:rPr lang="et-EE" sz="2050">
                <a:latin typeface="Montserrat"/>
                <a:ea typeface="Montserrat"/>
                <a:cs typeface="Montserrat"/>
                <a:sym typeface="Montserrat"/>
              </a:rPr>
              <a:t>KOP logo kasutamine on üks võimalus </a:t>
            </a:r>
            <a:r>
              <a:rPr b="1" lang="et-EE" sz="2050">
                <a:latin typeface="Montserrat"/>
                <a:ea typeface="Montserrat"/>
                <a:cs typeface="Montserrat"/>
                <a:sym typeface="Montserrat"/>
              </a:rPr>
              <a:t>toetusele visuaalselt viidata</a:t>
            </a:r>
            <a:r>
              <a:rPr lang="et-EE" sz="2050">
                <a:latin typeface="Montserrat"/>
                <a:ea typeface="Montserrat"/>
                <a:cs typeface="Montserrat"/>
                <a:sym typeface="Montserrat"/>
              </a:rPr>
              <a:t>. </a:t>
            </a:r>
            <a:endParaRPr sz="2050">
              <a:latin typeface="Montserrat"/>
              <a:ea typeface="Montserrat"/>
              <a:cs typeface="Montserrat"/>
              <a:sym typeface="Montserrat"/>
            </a:endParaRPr>
          </a:p>
          <a:p>
            <a:pPr indent="0" lvl="0" marL="0" rtl="0" algn="l">
              <a:lnSpc>
                <a:spcPct val="115000"/>
              </a:lnSpc>
              <a:spcBef>
                <a:spcPts val="0"/>
              </a:spcBef>
              <a:spcAft>
                <a:spcPts val="0"/>
              </a:spcAft>
              <a:buSzPts val="1800"/>
              <a:buNone/>
            </a:pPr>
            <a:r>
              <a:rPr lang="et-EE" sz="2050">
                <a:latin typeface="Montserrat"/>
                <a:ea typeface="Montserrat"/>
                <a:cs typeface="Montserrat"/>
                <a:sym typeface="Montserrat"/>
              </a:rPr>
              <a:t>KOP logo materjalid on leitavad RTK kodulehel jaotises „Kuidas peab projekti toetusest avalikkust teavitama?“ </a:t>
            </a:r>
            <a:endParaRPr sz="2050">
              <a:latin typeface="Montserrat"/>
              <a:ea typeface="Montserrat"/>
              <a:cs typeface="Montserrat"/>
              <a:sym typeface="Montserrat"/>
            </a:endParaRPr>
          </a:p>
          <a:p>
            <a:pPr indent="0" lvl="0" marL="0" rtl="0" algn="l">
              <a:lnSpc>
                <a:spcPct val="115000"/>
              </a:lnSpc>
              <a:spcBef>
                <a:spcPts val="0"/>
              </a:spcBef>
              <a:spcAft>
                <a:spcPts val="0"/>
              </a:spcAft>
              <a:buSzPts val="1800"/>
              <a:buNone/>
            </a:pPr>
            <a:r>
              <a:rPr lang="et-EE" sz="2050" u="sng">
                <a:solidFill>
                  <a:schemeClr val="hlink"/>
                </a:solidFill>
                <a:latin typeface="Montserrat"/>
                <a:ea typeface="Montserrat"/>
                <a:cs typeface="Montserrat"/>
                <a:sym typeface="Montserrat"/>
                <a:hlinkClick r:id="rId3"/>
              </a:rPr>
              <a:t>Logod allalaadimiseks</a:t>
            </a:r>
            <a:endParaRPr sz="2050">
              <a:latin typeface="Montserrat"/>
              <a:ea typeface="Montserrat"/>
              <a:cs typeface="Montserrat"/>
              <a:sym typeface="Montserrat"/>
            </a:endParaRPr>
          </a:p>
          <a:p>
            <a:pPr indent="0" lvl="0" marL="0" rtl="0" algn="l">
              <a:lnSpc>
                <a:spcPct val="115000"/>
              </a:lnSpc>
              <a:spcBef>
                <a:spcPts val="0"/>
              </a:spcBef>
              <a:spcAft>
                <a:spcPts val="0"/>
              </a:spcAft>
              <a:buSzPts val="1800"/>
              <a:buNone/>
            </a:pPr>
            <a:br>
              <a:rPr lang="et-EE" sz="2350">
                <a:latin typeface="Montserrat"/>
                <a:ea typeface="Montserrat"/>
                <a:cs typeface="Montserrat"/>
                <a:sym typeface="Montserrat"/>
              </a:rPr>
            </a:br>
            <a:br>
              <a:rPr lang="et-EE" sz="2350">
                <a:latin typeface="Montserrat"/>
                <a:ea typeface="Montserrat"/>
                <a:cs typeface="Montserrat"/>
                <a:sym typeface="Montserrat"/>
              </a:rPr>
            </a:br>
            <a:endParaRPr b="1" sz="2350">
              <a:latin typeface="Montserrat"/>
              <a:ea typeface="Montserrat"/>
              <a:cs typeface="Montserrat"/>
              <a:sym typeface="Montserrat"/>
            </a:endParaRPr>
          </a:p>
        </p:txBody>
      </p:sp>
      <p:pic>
        <p:nvPicPr>
          <p:cNvPr id="323" name="Google Shape;323;g2f75fa12485_0_3"/>
          <p:cNvPicPr preferRelativeResize="0"/>
          <p:nvPr/>
        </p:nvPicPr>
        <p:blipFill rotWithShape="1">
          <a:blip r:embed="rId4">
            <a:alphaModFix/>
          </a:blip>
          <a:srcRect b="0" l="12749" r="12032" t="0"/>
          <a:stretch/>
        </p:blipFill>
        <p:spPr>
          <a:xfrm>
            <a:off x="1839925" y="3708450"/>
            <a:ext cx="5434573" cy="30587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g20f36cdc485_0_38"/>
          <p:cNvSpPr/>
          <p:nvPr/>
        </p:nvSpPr>
        <p:spPr>
          <a:xfrm>
            <a:off x="0" y="0"/>
            <a:ext cx="9144000" cy="6858000"/>
          </a:xfrm>
          <a:prstGeom prst="rect">
            <a:avLst/>
          </a:prstGeom>
          <a:solidFill>
            <a:srgbClr val="FFFFFF">
              <a:alpha val="38431"/>
            </a:srgbClr>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9" name="Google Shape;329;g20f36cdc485_0_38"/>
          <p:cNvSpPr txBox="1"/>
          <p:nvPr>
            <p:ph idx="1" type="body"/>
          </p:nvPr>
        </p:nvSpPr>
        <p:spPr>
          <a:xfrm>
            <a:off x="467550" y="215050"/>
            <a:ext cx="8208900" cy="5453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800"/>
              <a:buNone/>
            </a:pPr>
            <a:r>
              <a:rPr b="1" lang="et-EE" sz="3600">
                <a:latin typeface="Montserrat"/>
                <a:ea typeface="Montserrat"/>
                <a:cs typeface="Montserrat"/>
                <a:sym typeface="Montserrat"/>
              </a:rPr>
              <a:t>Toetuse tagasimaksmine</a:t>
            </a:r>
            <a:endParaRPr b="1" sz="3600">
              <a:latin typeface="Montserrat"/>
              <a:ea typeface="Montserrat"/>
              <a:cs typeface="Montserrat"/>
              <a:sym typeface="Montserrat"/>
            </a:endParaRPr>
          </a:p>
          <a:p>
            <a:pPr indent="0" lvl="0" marL="0" rtl="0" algn="l">
              <a:lnSpc>
                <a:spcPct val="90000"/>
              </a:lnSpc>
              <a:spcBef>
                <a:spcPts val="0"/>
              </a:spcBef>
              <a:spcAft>
                <a:spcPts val="0"/>
              </a:spcAft>
              <a:buSzPts val="1800"/>
              <a:buNone/>
            </a:pPr>
            <a:r>
              <a:t/>
            </a:r>
            <a:endParaRPr sz="1950">
              <a:latin typeface="Montserrat"/>
              <a:ea typeface="Montserrat"/>
              <a:cs typeface="Montserrat"/>
              <a:sym typeface="Montserrat"/>
            </a:endParaRPr>
          </a:p>
          <a:p>
            <a:pPr indent="0" lvl="0" marL="0" rtl="0" algn="l">
              <a:lnSpc>
                <a:spcPct val="115000"/>
              </a:lnSpc>
              <a:spcBef>
                <a:spcPts val="0"/>
              </a:spcBef>
              <a:spcAft>
                <a:spcPts val="0"/>
              </a:spcAft>
              <a:buSzPts val="1800"/>
              <a:buNone/>
            </a:pPr>
            <a:r>
              <a:rPr lang="et-EE" sz="2050">
                <a:latin typeface="Montserrat"/>
                <a:ea typeface="Montserrat"/>
                <a:cs typeface="Montserrat"/>
                <a:sym typeface="Montserrat"/>
              </a:rPr>
              <a:t>MARO-l on õigus nõuda </a:t>
            </a:r>
            <a:r>
              <a:rPr b="1" lang="et-EE" sz="2050">
                <a:latin typeface="Montserrat"/>
                <a:ea typeface="Montserrat"/>
                <a:cs typeface="Montserrat"/>
                <a:sym typeface="Montserrat"/>
              </a:rPr>
              <a:t>toetus osaliselt </a:t>
            </a:r>
            <a:r>
              <a:rPr lang="et-EE" sz="2050">
                <a:latin typeface="Montserrat"/>
                <a:ea typeface="Montserrat"/>
                <a:cs typeface="Montserrat"/>
                <a:sym typeface="Montserrat"/>
              </a:rPr>
              <a:t>või </a:t>
            </a:r>
            <a:r>
              <a:rPr b="1" lang="et-EE" sz="2050">
                <a:latin typeface="Montserrat"/>
                <a:ea typeface="Montserrat"/>
                <a:cs typeface="Montserrat"/>
                <a:sym typeface="Montserrat"/>
              </a:rPr>
              <a:t>täielikult </a:t>
            </a:r>
            <a:r>
              <a:rPr b="1" lang="et-EE" sz="2050">
                <a:solidFill>
                  <a:schemeClr val="dk1"/>
                </a:solidFill>
                <a:latin typeface="Montserrat"/>
                <a:ea typeface="Montserrat"/>
                <a:cs typeface="Montserrat"/>
                <a:sym typeface="Montserrat"/>
              </a:rPr>
              <a:t>tagasi</a:t>
            </a:r>
            <a:r>
              <a:rPr lang="et-EE" sz="2050">
                <a:latin typeface="Montserrat"/>
                <a:ea typeface="Montserrat"/>
                <a:cs typeface="Montserrat"/>
                <a:sym typeface="Montserrat"/>
              </a:rPr>
              <a:t>, kui:</a:t>
            </a:r>
            <a:endParaRPr sz="2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mo"/>
              <a:buChar char="●"/>
            </a:pPr>
            <a:r>
              <a:rPr lang="et-EE" sz="2050">
                <a:latin typeface="Montserrat"/>
                <a:ea typeface="Montserrat"/>
                <a:cs typeface="Montserrat"/>
                <a:sym typeface="Montserrat"/>
              </a:rPr>
              <a:t>on </a:t>
            </a:r>
            <a:r>
              <a:rPr b="1" lang="et-EE" sz="2050">
                <a:latin typeface="Montserrat"/>
                <a:ea typeface="Montserrat"/>
                <a:cs typeface="Montserrat"/>
                <a:sym typeface="Montserrat"/>
              </a:rPr>
              <a:t>rikutud </a:t>
            </a:r>
            <a:r>
              <a:rPr lang="et-EE" sz="2050">
                <a:latin typeface="Montserrat"/>
                <a:ea typeface="Montserrat"/>
                <a:cs typeface="Montserrat"/>
                <a:sym typeface="Montserrat"/>
              </a:rPr>
              <a:t>KOP-i määruse või teiste õigusaktide tingimusi või rahastamisotsuse nõudeid;</a:t>
            </a:r>
            <a:endParaRPr/>
          </a:p>
          <a:p>
            <a:pPr indent="-228600" lvl="0" marL="457200" rtl="0" algn="l">
              <a:lnSpc>
                <a:spcPct val="115000"/>
              </a:lnSpc>
              <a:spcBef>
                <a:spcPts val="0"/>
              </a:spcBef>
              <a:spcAft>
                <a:spcPts val="0"/>
              </a:spcAft>
              <a:buSzPts val="2350"/>
              <a:buFont typeface="Arimo"/>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mo"/>
              <a:buChar char="●"/>
            </a:pPr>
            <a:r>
              <a:rPr lang="et-EE" sz="2050">
                <a:latin typeface="Montserrat"/>
                <a:ea typeface="Montserrat"/>
                <a:cs typeface="Montserrat"/>
                <a:sym typeface="Montserrat"/>
              </a:rPr>
              <a:t>projekti väljundnäitajad on saavutatud </a:t>
            </a:r>
            <a:r>
              <a:rPr b="1" lang="et-EE" sz="2050">
                <a:latin typeface="Montserrat"/>
                <a:ea typeface="Montserrat"/>
                <a:cs typeface="Montserrat"/>
                <a:sym typeface="Montserrat"/>
              </a:rPr>
              <a:t>osaliselt </a:t>
            </a:r>
            <a:r>
              <a:rPr lang="et-EE" sz="2050">
                <a:latin typeface="Montserrat"/>
                <a:ea typeface="Montserrat"/>
                <a:cs typeface="Montserrat"/>
                <a:sym typeface="Montserrat"/>
              </a:rPr>
              <a:t>või on </a:t>
            </a:r>
            <a:r>
              <a:rPr b="1" lang="et-EE" sz="2050">
                <a:latin typeface="Montserrat"/>
                <a:ea typeface="Montserrat"/>
                <a:cs typeface="Montserrat"/>
                <a:sym typeface="Montserrat"/>
              </a:rPr>
              <a:t>saavutamata</a:t>
            </a:r>
            <a:r>
              <a:rPr lang="et-EE" sz="2050">
                <a:latin typeface="Montserrat"/>
                <a:ea typeface="Montserrat"/>
                <a:cs typeface="Montserrat"/>
                <a:sym typeface="Montserrat"/>
              </a:rPr>
              <a:t>;</a:t>
            </a:r>
            <a:endParaRPr/>
          </a:p>
          <a:p>
            <a:pPr indent="-228600" lvl="0" marL="457200" rtl="0" algn="l">
              <a:lnSpc>
                <a:spcPct val="115000"/>
              </a:lnSpc>
              <a:spcBef>
                <a:spcPts val="0"/>
              </a:spcBef>
              <a:spcAft>
                <a:spcPts val="0"/>
              </a:spcAft>
              <a:buSzPts val="2350"/>
              <a:buFont typeface="Arimo"/>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mo"/>
              <a:buChar char="●"/>
            </a:pPr>
            <a:r>
              <a:rPr lang="et-EE" sz="2050">
                <a:latin typeface="Montserrat"/>
                <a:ea typeface="Montserrat"/>
                <a:cs typeface="Montserrat"/>
                <a:sym typeface="Montserrat"/>
              </a:rPr>
              <a:t>on tehtud </a:t>
            </a:r>
            <a:r>
              <a:rPr b="1" lang="et-EE" sz="2050">
                <a:latin typeface="Montserrat"/>
                <a:ea typeface="Montserrat"/>
                <a:cs typeface="Montserrat"/>
                <a:sym typeface="Montserrat"/>
              </a:rPr>
              <a:t>mitteabikõlblikke </a:t>
            </a:r>
            <a:r>
              <a:rPr lang="et-EE" sz="2050">
                <a:latin typeface="Montserrat"/>
                <a:ea typeface="Montserrat"/>
                <a:cs typeface="Montserrat"/>
                <a:sym typeface="Montserrat"/>
              </a:rPr>
              <a:t>kulusid;</a:t>
            </a:r>
            <a:endParaRPr/>
          </a:p>
          <a:p>
            <a:pPr indent="-228600" lvl="0" marL="457200" rtl="0" algn="l">
              <a:lnSpc>
                <a:spcPct val="115000"/>
              </a:lnSpc>
              <a:spcBef>
                <a:spcPts val="0"/>
              </a:spcBef>
              <a:spcAft>
                <a:spcPts val="0"/>
              </a:spcAft>
              <a:buSzPts val="2350"/>
              <a:buFont typeface="Arimo"/>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mo"/>
              <a:buChar char="●"/>
            </a:pPr>
            <a:r>
              <a:rPr lang="et-EE" sz="2050">
                <a:latin typeface="Montserrat"/>
                <a:ea typeface="Montserrat"/>
                <a:cs typeface="Montserrat"/>
                <a:sym typeface="Montserrat"/>
              </a:rPr>
              <a:t>on esitatud </a:t>
            </a:r>
            <a:r>
              <a:rPr b="1" lang="et-EE" sz="2050">
                <a:latin typeface="Montserrat"/>
                <a:ea typeface="Montserrat"/>
                <a:cs typeface="Montserrat"/>
                <a:sym typeface="Montserrat"/>
              </a:rPr>
              <a:t>valeandmeid</a:t>
            </a:r>
            <a:r>
              <a:rPr lang="et-EE" sz="2050">
                <a:latin typeface="Montserrat"/>
                <a:ea typeface="Montserrat"/>
                <a:cs typeface="Montserrat"/>
                <a:sym typeface="Montserrat"/>
              </a:rPr>
              <a:t>;</a:t>
            </a:r>
            <a:endParaRPr/>
          </a:p>
          <a:p>
            <a:pPr indent="-228600" lvl="0" marL="457200" rtl="0" algn="l">
              <a:lnSpc>
                <a:spcPct val="115000"/>
              </a:lnSpc>
              <a:spcBef>
                <a:spcPts val="0"/>
              </a:spcBef>
              <a:spcAft>
                <a:spcPts val="0"/>
              </a:spcAft>
              <a:buSzPts val="2350"/>
              <a:buFont typeface="Arimo"/>
              <a:buNone/>
            </a:pPr>
            <a:r>
              <a:t/>
            </a:r>
            <a:endParaRPr sz="1050">
              <a:latin typeface="Montserrat"/>
              <a:ea typeface="Montserrat"/>
              <a:cs typeface="Montserrat"/>
              <a:sym typeface="Montserrat"/>
            </a:endParaRPr>
          </a:p>
          <a:p>
            <a:pPr indent="-377825" lvl="0" marL="457200" rtl="0" algn="l">
              <a:lnSpc>
                <a:spcPct val="115000"/>
              </a:lnSpc>
              <a:spcBef>
                <a:spcPts val="0"/>
              </a:spcBef>
              <a:spcAft>
                <a:spcPts val="0"/>
              </a:spcAft>
              <a:buSzPts val="2350"/>
              <a:buFont typeface="Arimo"/>
              <a:buChar char="●"/>
            </a:pPr>
            <a:r>
              <a:rPr b="1" lang="et-EE" sz="2050">
                <a:latin typeface="Montserrat"/>
                <a:ea typeface="Montserrat"/>
                <a:cs typeface="Montserrat"/>
                <a:sym typeface="Montserrat"/>
              </a:rPr>
              <a:t>kasutamata </a:t>
            </a:r>
            <a:r>
              <a:rPr lang="et-EE" sz="2050">
                <a:latin typeface="Montserrat"/>
                <a:ea typeface="Montserrat"/>
                <a:cs typeface="Montserrat"/>
                <a:sym typeface="Montserrat"/>
              </a:rPr>
              <a:t>toetussumma on </a:t>
            </a:r>
            <a:r>
              <a:rPr b="1" lang="et-EE" sz="2050">
                <a:latin typeface="Montserrat"/>
                <a:ea typeface="Montserrat"/>
                <a:cs typeface="Montserrat"/>
                <a:sym typeface="Montserrat"/>
              </a:rPr>
              <a:t>suurem kui 100</a:t>
            </a:r>
            <a:r>
              <a:rPr lang="et-EE" sz="2050">
                <a:latin typeface="Montserrat"/>
                <a:ea typeface="Montserrat"/>
                <a:cs typeface="Montserrat"/>
                <a:sym typeface="Montserrat"/>
              </a:rPr>
              <a:t> eurot.</a:t>
            </a:r>
            <a:endParaRPr sz="2050">
              <a:latin typeface="Montserrat"/>
              <a:ea typeface="Montserrat"/>
              <a:cs typeface="Montserrat"/>
              <a:sym typeface="Montserrat"/>
            </a:endParaRPr>
          </a:p>
          <a:p>
            <a:pPr indent="0" lvl="0" marL="457200" rtl="0" algn="l">
              <a:lnSpc>
                <a:spcPct val="115000"/>
              </a:lnSpc>
              <a:spcBef>
                <a:spcPts val="0"/>
              </a:spcBef>
              <a:spcAft>
                <a:spcPts val="0"/>
              </a:spcAft>
              <a:buSzPts val="1800"/>
              <a:buNone/>
            </a:pPr>
            <a:r>
              <a:t/>
            </a:r>
            <a:endParaRPr sz="1050">
              <a:latin typeface="Montserrat"/>
              <a:ea typeface="Montserrat"/>
              <a:cs typeface="Montserrat"/>
              <a:sym typeface="Montserrat"/>
            </a:endParaRPr>
          </a:p>
          <a:p>
            <a:pPr indent="0" lvl="0" marL="0" rtl="0" algn="l">
              <a:lnSpc>
                <a:spcPct val="115000"/>
              </a:lnSpc>
              <a:spcBef>
                <a:spcPts val="0"/>
              </a:spcBef>
              <a:spcAft>
                <a:spcPts val="0"/>
              </a:spcAft>
              <a:buSzPts val="1800"/>
              <a:buNone/>
            </a:pPr>
            <a:r>
              <a:rPr b="1" lang="et-EE" sz="2050">
                <a:latin typeface="Montserrat"/>
                <a:ea typeface="Montserrat"/>
                <a:cs typeface="Montserrat"/>
                <a:sym typeface="Montserrat"/>
              </a:rPr>
              <a:t>NB!</a:t>
            </a:r>
            <a:r>
              <a:rPr lang="et-EE" sz="2050">
                <a:latin typeface="Montserrat"/>
                <a:ea typeface="Montserrat"/>
                <a:cs typeface="Montserrat"/>
                <a:sym typeface="Montserrat"/>
              </a:rPr>
              <a:t> Toetuse saaja kohustub kandma kõik kulud, mis tekivad projekti kallinemisel.</a:t>
            </a:r>
            <a:endParaRPr sz="2050">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g3f8c51438d9_0_125"/>
          <p:cNvSpPr txBox="1"/>
          <p:nvPr>
            <p:ph idx="1" type="body"/>
          </p:nvPr>
        </p:nvSpPr>
        <p:spPr>
          <a:xfrm>
            <a:off x="708250" y="1410325"/>
            <a:ext cx="7550400" cy="3648600"/>
          </a:xfrm>
          <a:prstGeom prst="rect">
            <a:avLst/>
          </a:prstGeom>
        </p:spPr>
        <p:txBody>
          <a:bodyPr anchorCtr="0" anchor="t" bIns="45700" lIns="91425" spcFirstLastPara="1" rIns="91425" wrap="square" tIns="45700">
            <a:noAutofit/>
          </a:bodyPr>
          <a:lstStyle/>
          <a:p>
            <a:pPr indent="0" lvl="0" marL="0" rtl="0" algn="l">
              <a:spcBef>
                <a:spcPts val="750"/>
              </a:spcBef>
              <a:spcAft>
                <a:spcPts val="0"/>
              </a:spcAft>
              <a:buSzPts val="440"/>
              <a:buNone/>
            </a:pPr>
            <a:r>
              <a:t/>
            </a:r>
            <a:endParaRPr sz="2080"/>
          </a:p>
          <a:p>
            <a:pPr indent="0" lvl="0" marL="0" rtl="0" algn="l">
              <a:spcBef>
                <a:spcPts val="750"/>
              </a:spcBef>
              <a:spcAft>
                <a:spcPts val="0"/>
              </a:spcAft>
              <a:buSzPts val="440"/>
              <a:buNone/>
            </a:pPr>
            <a:r>
              <a:t/>
            </a:r>
            <a:endParaRPr sz="2080"/>
          </a:p>
          <a:p>
            <a:pPr indent="0" lvl="0" marL="0" rtl="0" algn="l">
              <a:lnSpc>
                <a:spcPct val="115000"/>
              </a:lnSpc>
              <a:spcBef>
                <a:spcPts val="750"/>
              </a:spcBef>
              <a:spcAft>
                <a:spcPts val="0"/>
              </a:spcAft>
              <a:buSzPts val="440"/>
              <a:buNone/>
            </a:pPr>
            <a:r>
              <a:rPr lang="et-EE" sz="2080">
                <a:latin typeface="Montserrat"/>
                <a:ea typeface="Montserrat"/>
                <a:cs typeface="Montserrat"/>
                <a:sym typeface="Montserrat"/>
              </a:rPr>
              <a:t>Kui projektiidee või taotluse juures tekib küsimusi, </a:t>
            </a:r>
            <a:r>
              <a:rPr b="1" lang="et-EE" sz="2080">
                <a:latin typeface="Montserrat"/>
                <a:ea typeface="Montserrat"/>
                <a:cs typeface="Montserrat"/>
                <a:sym typeface="Montserrat"/>
              </a:rPr>
              <a:t>võta julgelt ühendust oma maakonna KOP konsultandiga</a:t>
            </a:r>
            <a:r>
              <a:rPr lang="et-EE" sz="2080">
                <a:latin typeface="Montserrat"/>
                <a:ea typeface="Montserrat"/>
                <a:cs typeface="Montserrat"/>
                <a:sym typeface="Montserrat"/>
              </a:rPr>
              <a:t>. Koos saab üle vaadata nii tingimused, projekti sobivuse kui ka taotluse täitmise. </a:t>
            </a:r>
            <a:endParaRPr sz="2080">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9" name="Shape 339"/>
        <p:cNvGrpSpPr/>
        <p:nvPr/>
      </p:nvGrpSpPr>
      <p:grpSpPr>
        <a:xfrm>
          <a:off x="0" y="0"/>
          <a:ext cx="0" cy="0"/>
          <a:chOff x="0" y="0"/>
          <a:chExt cx="0" cy="0"/>
        </a:xfrm>
      </p:grpSpPr>
      <p:sp>
        <p:nvSpPr>
          <p:cNvPr id="340" name="Google Shape;340;p2"/>
          <p:cNvSpPr/>
          <p:nvPr/>
        </p:nvSpPr>
        <p:spPr>
          <a:xfrm>
            <a:off x="0" y="3014850"/>
            <a:ext cx="9144000" cy="3843000"/>
          </a:xfrm>
          <a:prstGeom prst="rect">
            <a:avLst/>
          </a:prstGeom>
          <a:solidFill>
            <a:srgbClr val="FFFFFF"/>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2"/>
          <p:cNvSpPr txBox="1"/>
          <p:nvPr>
            <p:ph idx="1" type="body"/>
          </p:nvPr>
        </p:nvSpPr>
        <p:spPr>
          <a:xfrm>
            <a:off x="1472225" y="1862250"/>
            <a:ext cx="6199500" cy="1152600"/>
          </a:xfrm>
          <a:prstGeom prst="rect">
            <a:avLst/>
          </a:prstGeom>
          <a:noFill/>
          <a:ln>
            <a:noFill/>
          </a:ln>
        </p:spPr>
        <p:txBody>
          <a:bodyPr anchorCtr="0" anchor="t" bIns="45700" lIns="91425" spcFirstLastPara="1" rIns="91425" wrap="square" tIns="45700">
            <a:noAutofit/>
          </a:bodyPr>
          <a:lstStyle/>
          <a:p>
            <a:pPr indent="0" lvl="0" marL="0" rtl="0" algn="ctr">
              <a:lnSpc>
                <a:spcPct val="115000"/>
              </a:lnSpc>
              <a:spcBef>
                <a:spcPts val="0"/>
              </a:spcBef>
              <a:spcAft>
                <a:spcPts val="0"/>
              </a:spcAft>
              <a:buSzPts val="1800"/>
              <a:buNone/>
            </a:pPr>
            <a:r>
              <a:rPr lang="et-EE" sz="2500">
                <a:latin typeface="Montserrat"/>
                <a:ea typeface="Montserrat"/>
                <a:cs typeface="Montserrat"/>
                <a:sym typeface="Montserrat"/>
              </a:rPr>
              <a:t>Täname kaasa mõtlemast</a:t>
            </a:r>
            <a:endParaRPr sz="2500">
              <a:latin typeface="Montserrat"/>
              <a:ea typeface="Montserrat"/>
              <a:cs typeface="Montserrat"/>
              <a:sym typeface="Montserrat"/>
            </a:endParaRPr>
          </a:p>
          <a:p>
            <a:pPr indent="0" lvl="0" marL="0" rtl="0" algn="ctr">
              <a:lnSpc>
                <a:spcPct val="115000"/>
              </a:lnSpc>
              <a:spcBef>
                <a:spcPts val="0"/>
              </a:spcBef>
              <a:spcAft>
                <a:spcPts val="0"/>
              </a:spcAft>
              <a:buSzPts val="1800"/>
              <a:buNone/>
            </a:pPr>
            <a:r>
              <a:rPr lang="et-EE" sz="2500">
                <a:latin typeface="Montserrat"/>
                <a:ea typeface="Montserrat"/>
                <a:cs typeface="Montserrat"/>
                <a:sym typeface="Montserrat"/>
              </a:rPr>
              <a:t>ja soovime </a:t>
            </a:r>
            <a:r>
              <a:rPr lang="et-EE" sz="2500">
                <a:solidFill>
                  <a:schemeClr val="dk1"/>
                </a:solidFill>
                <a:latin typeface="Montserrat"/>
                <a:ea typeface="Montserrat"/>
                <a:cs typeface="Montserrat"/>
                <a:sym typeface="Montserrat"/>
              </a:rPr>
              <a:t>edukat</a:t>
            </a:r>
            <a:r>
              <a:rPr lang="et-EE" sz="2500">
                <a:solidFill>
                  <a:schemeClr val="accent6"/>
                </a:solidFill>
                <a:latin typeface="Montserrat"/>
                <a:ea typeface="Montserrat"/>
                <a:cs typeface="Montserrat"/>
                <a:sym typeface="Montserrat"/>
              </a:rPr>
              <a:t> </a:t>
            </a:r>
            <a:r>
              <a:rPr lang="et-EE" sz="2500">
                <a:latin typeface="Montserrat"/>
                <a:ea typeface="Montserrat"/>
                <a:cs typeface="Montserrat"/>
                <a:sym typeface="Montserrat"/>
              </a:rPr>
              <a:t>taotlemist!</a:t>
            </a:r>
            <a:endParaRPr sz="2500">
              <a:latin typeface="Montserrat"/>
              <a:ea typeface="Montserrat"/>
              <a:cs typeface="Montserrat"/>
              <a:sym typeface="Montserrat"/>
            </a:endParaRPr>
          </a:p>
        </p:txBody>
      </p:sp>
      <p:sp>
        <p:nvSpPr>
          <p:cNvPr id="342" name="Google Shape;342;p2"/>
          <p:cNvSpPr txBox="1"/>
          <p:nvPr>
            <p:ph idx="4294967295" type="subTitle"/>
          </p:nvPr>
        </p:nvSpPr>
        <p:spPr>
          <a:xfrm>
            <a:off x="5717900" y="299025"/>
            <a:ext cx="2926500" cy="1463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6300"/>
              <a:buFont typeface="Arial"/>
              <a:buNone/>
            </a:pPr>
            <a:r>
              <a:rPr b="1" i="0" lang="et-EE" sz="3100" u="none" cap="none" strike="noStrike">
                <a:solidFill>
                  <a:srgbClr val="006EB5"/>
                </a:solidFill>
                <a:latin typeface="Montserrat"/>
                <a:ea typeface="Montserrat"/>
                <a:cs typeface="Montserrat"/>
                <a:sym typeface="Montserrat"/>
              </a:rPr>
              <a:t>KOGUKOND</a:t>
            </a:r>
            <a:br>
              <a:rPr b="1" i="0" lang="et-EE" sz="3100" u="none" cap="none" strike="noStrike">
                <a:solidFill>
                  <a:srgbClr val="006EB5"/>
                </a:solidFill>
                <a:latin typeface="Montserrat"/>
                <a:ea typeface="Montserrat"/>
                <a:cs typeface="Montserrat"/>
                <a:sym typeface="Montserrat"/>
              </a:rPr>
            </a:br>
            <a:r>
              <a:rPr b="1" i="0" lang="et-EE" sz="3100" u="none" cap="none" strike="noStrike">
                <a:solidFill>
                  <a:srgbClr val="006EB5"/>
                </a:solidFill>
                <a:latin typeface="Montserrat"/>
                <a:ea typeface="Montserrat"/>
                <a:cs typeface="Montserrat"/>
                <a:sym typeface="Montserrat"/>
              </a:rPr>
              <a:t>ON OLULINE</a:t>
            </a:r>
            <a:endParaRPr b="1" i="0" sz="7600" u="none" cap="none" strike="noStrike">
              <a:solidFill>
                <a:srgbClr val="006EB5"/>
              </a:solidFill>
              <a:latin typeface="Montserrat"/>
              <a:ea typeface="Montserrat"/>
              <a:cs typeface="Montserrat"/>
              <a:sym typeface="Montserrat"/>
            </a:endParaRPr>
          </a:p>
        </p:txBody>
      </p:sp>
      <p:pic>
        <p:nvPicPr>
          <p:cNvPr id="343" name="Google Shape;343;p2"/>
          <p:cNvPicPr preferRelativeResize="0"/>
          <p:nvPr/>
        </p:nvPicPr>
        <p:blipFill rotWithShape="1">
          <a:blip r:embed="rId4">
            <a:alphaModFix/>
          </a:blip>
          <a:srcRect b="0" l="0" r="0" t="0"/>
          <a:stretch/>
        </p:blipFill>
        <p:spPr>
          <a:xfrm>
            <a:off x="455668" y="3181351"/>
            <a:ext cx="1661216" cy="776620"/>
          </a:xfrm>
          <a:prstGeom prst="rect">
            <a:avLst/>
          </a:prstGeom>
          <a:noFill/>
          <a:ln>
            <a:noFill/>
          </a:ln>
        </p:spPr>
      </p:pic>
      <p:pic>
        <p:nvPicPr>
          <p:cNvPr id="344" name="Google Shape;344;p2"/>
          <p:cNvPicPr preferRelativeResize="0"/>
          <p:nvPr/>
        </p:nvPicPr>
        <p:blipFill rotWithShape="1">
          <a:blip r:embed="rId5">
            <a:alphaModFix/>
          </a:blip>
          <a:srcRect b="0" l="0" r="0" t="0"/>
          <a:stretch/>
        </p:blipFill>
        <p:spPr>
          <a:xfrm>
            <a:off x="3612066" y="3335540"/>
            <a:ext cx="2483089" cy="577317"/>
          </a:xfrm>
          <a:prstGeom prst="rect">
            <a:avLst/>
          </a:prstGeom>
          <a:noFill/>
          <a:ln>
            <a:noFill/>
          </a:ln>
        </p:spPr>
      </p:pic>
      <p:pic>
        <p:nvPicPr>
          <p:cNvPr id="345" name="Google Shape;345;p2"/>
          <p:cNvPicPr preferRelativeResize="0"/>
          <p:nvPr/>
        </p:nvPicPr>
        <p:blipFill rotWithShape="1">
          <a:blip r:embed="rId6">
            <a:alphaModFix/>
          </a:blip>
          <a:srcRect b="0" l="0" r="0" t="0"/>
          <a:stretch/>
        </p:blipFill>
        <p:spPr>
          <a:xfrm>
            <a:off x="6613586" y="3114381"/>
            <a:ext cx="2210833" cy="912727"/>
          </a:xfrm>
          <a:prstGeom prst="rect">
            <a:avLst/>
          </a:prstGeom>
          <a:noFill/>
          <a:ln>
            <a:noFill/>
          </a:ln>
        </p:spPr>
      </p:pic>
      <p:pic>
        <p:nvPicPr>
          <p:cNvPr id="346" name="Google Shape;346;p2"/>
          <p:cNvPicPr preferRelativeResize="0"/>
          <p:nvPr/>
        </p:nvPicPr>
        <p:blipFill rotWithShape="1">
          <a:blip r:embed="rId7">
            <a:alphaModFix/>
          </a:blip>
          <a:srcRect b="0" l="0" r="0" t="0"/>
          <a:stretch/>
        </p:blipFill>
        <p:spPr>
          <a:xfrm>
            <a:off x="319540" y="4555132"/>
            <a:ext cx="2483089" cy="653425"/>
          </a:xfrm>
          <a:prstGeom prst="rect">
            <a:avLst/>
          </a:prstGeom>
          <a:noFill/>
          <a:ln>
            <a:noFill/>
          </a:ln>
        </p:spPr>
      </p:pic>
      <p:pic>
        <p:nvPicPr>
          <p:cNvPr id="347" name="Google Shape;347;p2"/>
          <p:cNvPicPr preferRelativeResize="0"/>
          <p:nvPr/>
        </p:nvPicPr>
        <p:blipFill rotWithShape="1">
          <a:blip r:embed="rId8">
            <a:alphaModFix/>
          </a:blip>
          <a:srcRect b="0" l="0" r="0" t="0"/>
          <a:stretch/>
        </p:blipFill>
        <p:spPr>
          <a:xfrm>
            <a:off x="6613580" y="4311492"/>
            <a:ext cx="2210833" cy="686862"/>
          </a:xfrm>
          <a:prstGeom prst="rect">
            <a:avLst/>
          </a:prstGeom>
          <a:noFill/>
          <a:ln>
            <a:noFill/>
          </a:ln>
        </p:spPr>
      </p:pic>
      <p:pic>
        <p:nvPicPr>
          <p:cNvPr id="348" name="Google Shape;348;p2"/>
          <p:cNvPicPr preferRelativeResize="0"/>
          <p:nvPr/>
        </p:nvPicPr>
        <p:blipFill rotWithShape="1">
          <a:blip r:embed="rId9">
            <a:alphaModFix/>
          </a:blip>
          <a:srcRect b="0" l="0" r="0" t="0"/>
          <a:stretch/>
        </p:blipFill>
        <p:spPr>
          <a:xfrm>
            <a:off x="4196776" y="4073202"/>
            <a:ext cx="2210833" cy="603074"/>
          </a:xfrm>
          <a:prstGeom prst="rect">
            <a:avLst/>
          </a:prstGeom>
          <a:noFill/>
          <a:ln>
            <a:noFill/>
          </a:ln>
        </p:spPr>
      </p:pic>
      <p:pic>
        <p:nvPicPr>
          <p:cNvPr id="349" name="Google Shape;349;p2"/>
          <p:cNvPicPr preferRelativeResize="0"/>
          <p:nvPr/>
        </p:nvPicPr>
        <p:blipFill rotWithShape="1">
          <a:blip r:embed="rId10">
            <a:alphaModFix/>
          </a:blip>
          <a:srcRect b="0" l="0" r="0" t="0"/>
          <a:stretch/>
        </p:blipFill>
        <p:spPr>
          <a:xfrm>
            <a:off x="455659" y="5291459"/>
            <a:ext cx="2210831" cy="545158"/>
          </a:xfrm>
          <a:prstGeom prst="rect">
            <a:avLst/>
          </a:prstGeom>
          <a:noFill/>
          <a:ln>
            <a:noFill/>
          </a:ln>
        </p:spPr>
      </p:pic>
      <p:pic>
        <p:nvPicPr>
          <p:cNvPr id="350" name="Google Shape;350;p2"/>
          <p:cNvPicPr preferRelativeResize="0"/>
          <p:nvPr/>
        </p:nvPicPr>
        <p:blipFill rotWithShape="1">
          <a:blip r:embed="rId11">
            <a:alphaModFix/>
          </a:blip>
          <a:srcRect b="0" l="0" r="0" t="0"/>
          <a:stretch/>
        </p:blipFill>
        <p:spPr>
          <a:xfrm>
            <a:off x="2756214" y="4547241"/>
            <a:ext cx="1350879" cy="1089707"/>
          </a:xfrm>
          <a:prstGeom prst="rect">
            <a:avLst/>
          </a:prstGeom>
          <a:noFill/>
          <a:ln>
            <a:noFill/>
          </a:ln>
        </p:spPr>
      </p:pic>
      <p:pic>
        <p:nvPicPr>
          <p:cNvPr id="351" name="Google Shape;351;p2"/>
          <p:cNvPicPr preferRelativeResize="0"/>
          <p:nvPr/>
        </p:nvPicPr>
        <p:blipFill rotWithShape="1">
          <a:blip r:embed="rId12">
            <a:alphaModFix/>
          </a:blip>
          <a:srcRect b="0" l="0" r="0" t="0"/>
          <a:stretch/>
        </p:blipFill>
        <p:spPr>
          <a:xfrm>
            <a:off x="6613578" y="5157176"/>
            <a:ext cx="2210832" cy="469935"/>
          </a:xfrm>
          <a:prstGeom prst="rect">
            <a:avLst/>
          </a:prstGeom>
          <a:noFill/>
          <a:ln>
            <a:noFill/>
          </a:ln>
        </p:spPr>
      </p:pic>
      <p:pic>
        <p:nvPicPr>
          <p:cNvPr id="352" name="Google Shape;352;p2"/>
          <p:cNvPicPr preferRelativeResize="0"/>
          <p:nvPr/>
        </p:nvPicPr>
        <p:blipFill rotWithShape="1">
          <a:blip r:embed="rId13">
            <a:alphaModFix/>
          </a:blip>
          <a:srcRect b="0" l="0" r="0" t="0"/>
          <a:stretch/>
        </p:blipFill>
        <p:spPr>
          <a:xfrm>
            <a:off x="607196" y="5919509"/>
            <a:ext cx="2081500" cy="545149"/>
          </a:xfrm>
          <a:prstGeom prst="rect">
            <a:avLst/>
          </a:prstGeom>
          <a:noFill/>
          <a:ln>
            <a:noFill/>
          </a:ln>
        </p:spPr>
      </p:pic>
      <p:pic>
        <p:nvPicPr>
          <p:cNvPr id="353" name="Google Shape;353;p2"/>
          <p:cNvPicPr preferRelativeResize="0"/>
          <p:nvPr/>
        </p:nvPicPr>
        <p:blipFill rotWithShape="1">
          <a:blip r:embed="rId14">
            <a:alphaModFix/>
          </a:blip>
          <a:srcRect b="0" l="0" r="0" t="0"/>
          <a:stretch/>
        </p:blipFill>
        <p:spPr>
          <a:xfrm>
            <a:off x="2881160" y="5627106"/>
            <a:ext cx="1887851" cy="837566"/>
          </a:xfrm>
          <a:prstGeom prst="rect">
            <a:avLst/>
          </a:prstGeom>
          <a:noFill/>
          <a:ln>
            <a:noFill/>
          </a:ln>
        </p:spPr>
      </p:pic>
      <p:pic>
        <p:nvPicPr>
          <p:cNvPr id="354" name="Google Shape;354;p2"/>
          <p:cNvPicPr preferRelativeResize="0"/>
          <p:nvPr/>
        </p:nvPicPr>
        <p:blipFill rotWithShape="1">
          <a:blip r:embed="rId15">
            <a:alphaModFix/>
          </a:blip>
          <a:srcRect b="0" l="0" r="0" t="0"/>
          <a:stretch/>
        </p:blipFill>
        <p:spPr>
          <a:xfrm>
            <a:off x="4995036" y="5560108"/>
            <a:ext cx="1887850" cy="971568"/>
          </a:xfrm>
          <a:prstGeom prst="rect">
            <a:avLst/>
          </a:prstGeom>
          <a:noFill/>
          <a:ln>
            <a:noFill/>
          </a:ln>
        </p:spPr>
      </p:pic>
      <p:pic>
        <p:nvPicPr>
          <p:cNvPr id="355" name="Google Shape;355;p2"/>
          <p:cNvPicPr preferRelativeResize="0"/>
          <p:nvPr/>
        </p:nvPicPr>
        <p:blipFill rotWithShape="1">
          <a:blip r:embed="rId16">
            <a:alphaModFix/>
          </a:blip>
          <a:srcRect b="0" l="0" r="0" t="0"/>
          <a:stretch/>
        </p:blipFill>
        <p:spPr>
          <a:xfrm>
            <a:off x="7108908" y="5785918"/>
            <a:ext cx="1661236" cy="653432"/>
          </a:xfrm>
          <a:prstGeom prst="rect">
            <a:avLst/>
          </a:prstGeom>
          <a:noFill/>
          <a:ln>
            <a:noFill/>
          </a:ln>
        </p:spPr>
      </p:pic>
      <p:pic>
        <p:nvPicPr>
          <p:cNvPr id="356" name="Google Shape;356;p2"/>
          <p:cNvPicPr preferRelativeResize="0"/>
          <p:nvPr/>
        </p:nvPicPr>
        <p:blipFill rotWithShape="1">
          <a:blip r:embed="rId17">
            <a:alphaModFix/>
          </a:blip>
          <a:srcRect b="0" l="0" r="0" t="0"/>
          <a:stretch/>
        </p:blipFill>
        <p:spPr>
          <a:xfrm>
            <a:off x="1780002" y="3937272"/>
            <a:ext cx="2210830" cy="649824"/>
          </a:xfrm>
          <a:prstGeom prst="rect">
            <a:avLst/>
          </a:prstGeom>
          <a:noFill/>
          <a:ln>
            <a:noFill/>
          </a:ln>
        </p:spPr>
      </p:pic>
      <p:pic>
        <p:nvPicPr>
          <p:cNvPr id="357" name="Google Shape;357;p2"/>
          <p:cNvPicPr preferRelativeResize="0"/>
          <p:nvPr/>
        </p:nvPicPr>
        <p:blipFill rotWithShape="1">
          <a:blip r:embed="rId18">
            <a:alphaModFix/>
          </a:blip>
          <a:srcRect b="0" l="12749" r="12033" t="0"/>
          <a:stretch/>
        </p:blipFill>
        <p:spPr>
          <a:xfrm>
            <a:off x="505925" y="-229425"/>
            <a:ext cx="3690849" cy="2077289"/>
          </a:xfrm>
          <a:prstGeom prst="rect">
            <a:avLst/>
          </a:prstGeom>
          <a:noFill/>
          <a:ln>
            <a:noFill/>
          </a:ln>
        </p:spPr>
      </p:pic>
      <p:pic>
        <p:nvPicPr>
          <p:cNvPr id="358" name="Google Shape;358;p2"/>
          <p:cNvPicPr preferRelativeResize="0"/>
          <p:nvPr/>
        </p:nvPicPr>
        <p:blipFill rotWithShape="1">
          <a:blip r:embed="rId19">
            <a:alphaModFix/>
          </a:blip>
          <a:srcRect b="0" l="0" r="0" t="0"/>
          <a:stretch/>
        </p:blipFill>
        <p:spPr>
          <a:xfrm>
            <a:off x="4466679" y="4741589"/>
            <a:ext cx="1787305" cy="75319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KOP23 II">
  <a:themeElements>
    <a:clrScheme name="Pab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2013-08-30T09:45:53Z</dcterms:created>
  <dc:creator>Saima Mänd</dc:creator>
</cp:coreProperties>
</file>